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791" r:id="rId6"/>
    <p:sldId id="877" r:id="rId7"/>
    <p:sldId id="1271" r:id="rId8"/>
    <p:sldId id="1225" r:id="rId9"/>
    <p:sldId id="1088" r:id="rId10"/>
    <p:sldId id="1219" r:id="rId11"/>
    <p:sldId id="1272" r:id="rId12"/>
    <p:sldId id="1270" r:id="rId13"/>
    <p:sldId id="1253" r:id="rId14"/>
    <p:sldId id="1222" r:id="rId15"/>
    <p:sldId id="1251" r:id="rId16"/>
    <p:sldId id="1242" r:id="rId17"/>
    <p:sldId id="1250" r:id="rId18"/>
    <p:sldId id="1267" r:id="rId19"/>
    <p:sldId id="1268" r:id="rId20"/>
    <p:sldId id="1003" r:id="rId21"/>
    <p:sldId id="1081" r:id="rId22"/>
    <p:sldId id="1223" r:id="rId23"/>
    <p:sldId id="1201" r:id="rId24"/>
    <p:sldId id="1274" r:id="rId25"/>
    <p:sldId id="1275" r:id="rId26"/>
    <p:sldId id="1276" r:id="rId27"/>
    <p:sldId id="372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36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0"/>
        <p:guide pos="365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15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补充讲讲上能电气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1</a:t>
            </a:r>
            <a:r>
              <a:rPr lang="zh-CN" altLang="en-US"/>
              <a:t>）新增用户粘性下降：新增用户可能因为多重原因，如平台的契合度，社区氛围和自己的匹配度，变现情况等决定去留，若未达大多新增用户的预期，可能面临较快的新增用户流失现象；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）相关政策持续收紧：出海业务涉及各国政策，存在一定不确定，若整体政策面趋严，则会导致出海业务受损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19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4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5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6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9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4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33.png"/><Relationship Id="rId1" Type="http://schemas.openxmlformats.org/officeDocument/2006/relationships/tags" Target="../tags/tag143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6.xml"/><Relationship Id="rId4" Type="http://schemas.openxmlformats.org/officeDocument/2006/relationships/image" Target="../media/image35.png"/><Relationship Id="rId3" Type="http://schemas.openxmlformats.org/officeDocument/2006/relationships/hyperlink" Target="https://toujiao.n8n8.cn/introduce/136" TargetMode="External"/><Relationship Id="rId2" Type="http://schemas.openxmlformats.org/officeDocument/2006/relationships/image" Target="../media/image34.png"/><Relationship Id="rId1" Type="http://schemas.openxmlformats.org/officeDocument/2006/relationships/tags" Target="../tags/tag145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8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14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0.xml"/><Relationship Id="rId2" Type="http://schemas.openxmlformats.org/officeDocument/2006/relationships/image" Target="../media/image39.png"/><Relationship Id="rId1" Type="http://schemas.openxmlformats.org/officeDocument/2006/relationships/tags" Target="../tags/tag1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10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4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8"/>
            <a:ext cx="3349721" cy="374408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dirty="0">
                  <a:solidFill>
                    <a:schemeClr val="bg1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A1120619060027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634490" y="159321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风口解读之</a:t>
            </a: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小红书</a:t>
            </a:r>
            <a:endParaRPr lang="zh-CN" altLang="en-US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投教课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2025 .01.16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2850" y="54610"/>
            <a:ext cx="6876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</a:t>
            </a:r>
            <a:r>
              <a:rPr 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小红书过去三年运营数据亮眼</a:t>
            </a:r>
            <a:endParaRPr lang="zh-CN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9620" y="951230"/>
            <a:ext cx="350202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作为一款在国内极其成功的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，小红书过去三年的运营数据表现亮眼。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9620" y="1812925"/>
            <a:ext cx="3952875" cy="35191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根据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QuestMobile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数据，小红书过去三年前十个月平均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MAU(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月活跃用户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)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从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1.62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亿增长到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2.14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亿，增幅达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32.1%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。小红书屡次尝试出海，足迹遍布亚洲、欧洲、美国、东南亚，但均未收到较好回报。特别是日本市场，小红书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4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次尝试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4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次失败。我们认为，造成这一结果的重要原因是小红书的社区属性。小红书在国内的成功很大程度得益于其社区属性，其“种草”功能和较为安静的版面的设计，有助于拉拢同好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165" y="1125855"/>
            <a:ext cx="6247130" cy="4747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2850" y="54610"/>
            <a:ext cx="81889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358775" algn="just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3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用户集体转战小红书达到出海效果</a:t>
            </a:r>
            <a:endParaRPr lang="zh-CN" altLang="en-US" sz="3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9925" y="881380"/>
            <a:ext cx="946150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在国际化方面，小红书屡次尝试出海，足迹遍布亚洲、欧洲、美国、东南亚，但均未收到较好回报。特别是日本市场，小红书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次尝试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次失败，最后一次的尝试，推出的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S’more App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于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月下架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4792"/>
          <a:stretch>
            <a:fillRect/>
          </a:stretch>
        </p:blipFill>
        <p:spPr>
          <a:xfrm>
            <a:off x="5746750" y="1579880"/>
            <a:ext cx="5621020" cy="4248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9925" y="2251075"/>
            <a:ext cx="4699635" cy="20072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90"/>
              </a:lnSpc>
            </a:pPr>
            <a:r>
              <a:rPr lang="zh-CN" altLang="en-US" sz="1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成也社区，败也社区。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造成这一结果的重要原因是小红书的社区属性。小红书在国内的成功很大程度得益于其社区属性。小红书在过去极其克制的商业化过程中，提供了“种草”功能和较为安静的版面的设计，营造了较好的社区氛围。</a:t>
            </a:r>
            <a:endParaRPr lang="zh-CN" altLang="en-US" sz="16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ts val="2490"/>
              </a:lnSpc>
            </a:pPr>
            <a:endParaRPr lang="en-US" altLang="zh-CN" sz="16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9925" y="4507865"/>
            <a:ext cx="48895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此次</a:t>
            </a:r>
            <a:r>
              <a:rPr lang="en-US" altLang="zh-CN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TikTok</a:t>
            </a:r>
            <a:r>
              <a:rPr lang="zh-CN" altLang="en-US" sz="1600" b="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用户集体转战小红书，一瞬间涌入大量用户，已然形成了一定的国际化社区雏形，达到了过去长久以来小红书想在海外市场打造的效果</a:t>
            </a:r>
            <a:endParaRPr lang="zh-CN" altLang="en-US" sz="16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805" y="1946275"/>
            <a:ext cx="5755640" cy="35820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62885" y="243205"/>
            <a:ext cx="7334250" cy="402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lnSpc>
                <a:spcPts val="2430"/>
              </a:lnSpc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</a:t>
            </a:r>
            <a:r>
              <a:rPr lang="zh-CN" altLang="en-US" sz="3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政策总体对小红书较为友好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2130" y="1105535"/>
            <a:ext cx="5995035" cy="50774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自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月我国扩大过境免签政策后，来华游客数量大增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，根据国家移民管理局数据，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2024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年签发外国人签证证件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259.7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万本次、同比上升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52.3%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，免签入境外国人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2011.5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万人次、同比上升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112.3%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。来华游客数量高增后，一批海外“大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V”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将中国的美食美景做了较为积极的推广，得到了海外网友的广泛好评。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日，国家移民局宣布将过境免签外国人在境内停留时间由原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小时和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144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小时延长为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240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小时（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天）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，同时新增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21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个口岸为过境免签人员入出境口岸，并进一步扩大停留活动区域，符合条件的国家有俄罗斯、巴西、英国、美国、加拿大等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54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个。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根据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QuestMobile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数据，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截至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年十月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，小红书在美食的渗透率较高，达到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68.7%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，旅游渗透率提升较快，增幅达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9.4%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，均非常契合外国人来华旅游希望获得或上传的资讯类型，符合国家倡导交流的意向。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r="26825"/>
          <a:stretch>
            <a:fillRect/>
          </a:stretch>
        </p:blipFill>
        <p:spPr>
          <a:xfrm>
            <a:off x="6527165" y="1495425"/>
            <a:ext cx="5040630" cy="4171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40" y="1891030"/>
            <a:ext cx="5095240" cy="34391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62885" y="71755"/>
            <a:ext cx="8134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小红书受益产业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4700" y="1057275"/>
            <a:ext cx="9523095" cy="2272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小红书用户数量的上涨，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新一轮小红书出海的初期，主要受益方向在广告代理、电商代运营商、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跨境电商、数字营销、翻译、教育、文旅等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lnSpc>
                <a:spcPts val="2430"/>
              </a:lnSpc>
            </a:pPr>
            <a:endParaRPr lang="zh-CN" altLang="en-US" sz="16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）广告代理：利欧股份、天地在线、引力传媒、蓝色光标、天下秀、福石控股、佳云科技、华扬联众等；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）电商合作：值得买、壹网壹创、华扬联众等；</a:t>
            </a:r>
            <a:endParaRPr lang="zh-CN" altLang="en-US" sz="16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MCN 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机构：电光传媒、姚记科技、值得买、天下秀等；</a:t>
            </a:r>
            <a:endParaRPr lang="zh-CN" altLang="en-US" sz="16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）其他合作机构：视觉中国（官方摄影合作伙伴）等。</a:t>
            </a:r>
            <a:endParaRPr lang="zh-CN" altLang="en-US" sz="16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5500" y="3429000"/>
            <a:ext cx="6374130" cy="2651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天下秀（小红书蒲公英官方代理）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姚记科技（子公司持股侵尘文化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11.5%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股权，小红书头部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MCN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之一）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遥望科技（孵化明星账号涉及小红书）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蓝色光标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小红书广告代理商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易点天下（国内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Cyberklick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的大媒体矩阵覆盖小红书）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壹网壹创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合作品牌，覆盖小红书渠道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光云科技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在小红书推出开店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SaaS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工具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若羽臣（孵化品牌绽家在小红书运营）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19885" y="54610"/>
            <a:ext cx="8129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</a:t>
            </a:r>
            <a:r>
              <a:rPr 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“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小红书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相关标的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85" y="763270"/>
            <a:ext cx="9979025" cy="53314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19885" y="54610"/>
            <a:ext cx="8129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</a:t>
            </a:r>
            <a:r>
              <a:rPr 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“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小红书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相关标的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85" y="836295"/>
            <a:ext cx="9560560" cy="51860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19885" y="54610"/>
            <a:ext cx="8129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</a:t>
            </a:r>
            <a:r>
              <a:rPr 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</a:t>
            </a:r>
            <a:r>
              <a:rPr 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险</a:t>
            </a:r>
            <a:endParaRPr lang="zh-CN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0900" y="1056005"/>
            <a:ext cx="101346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highlight>
                  <a:srgbClr val="FFFF00"/>
                </a:highlight>
                <a:sym typeface="+mn-ea"/>
              </a:rPr>
              <a:t>1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）新增用户粘性下降：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新增用户可能因为多重原因，如平台的契合度，社区氛围和自己的匹配度，变现情况等决定去留，若未达大多新增用户的预期，可能面临较快的新增用户流失现象；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en-US" altLang="zh-CN">
                <a:highlight>
                  <a:srgbClr val="FFFF00"/>
                </a:highlight>
                <a:sym typeface="+mn-ea"/>
              </a:rPr>
              <a:t>2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）相关政策持续收紧：</a:t>
            </a:r>
            <a:endParaRPr lang="zh-CN" altLang="en-US">
              <a:highlight>
                <a:srgbClr val="FFFF00"/>
              </a:highlight>
              <a:sym typeface="+mn-ea"/>
            </a:endParaRPr>
          </a:p>
          <a:p>
            <a:r>
              <a:rPr lang="zh-CN" altLang="en-US">
                <a:sym typeface="+mn-ea"/>
              </a:rPr>
              <a:t>出海业务涉及各国政策，存在一定不确定，若整体政策面趋严，则会导致出海业务受损</a:t>
            </a:r>
            <a:endParaRPr lang="zh-CN" altLang="en-US">
              <a:sym typeface="+mn-ea"/>
            </a:endParaRPr>
          </a:p>
          <a:p>
            <a:endParaRPr lang="zh-CN" altLang="en-US">
              <a:highlight>
                <a:srgbClr val="FFFF00"/>
              </a:highlight>
              <a:sym typeface="+mn-ea"/>
            </a:endParaRPr>
          </a:p>
          <a:p>
            <a:r>
              <a:rPr lang="en-US" altLang="zh-CN">
                <a:highlight>
                  <a:srgbClr val="FFFF00"/>
                </a:highlight>
                <a:sym typeface="+mn-ea"/>
              </a:rPr>
              <a:t>3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）有海外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IP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不代表是海外注册用户，已处置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1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万多仿冒外国用户账号</a:t>
            </a:r>
            <a:endParaRPr lang="zh-CN" altLang="en-US">
              <a:highlight>
                <a:srgbClr val="FFFF00"/>
              </a:highlight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3543300"/>
            <a:ext cx="6089650" cy="25571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风口选股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3075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风口爆量回档</a:t>
            </a:r>
            <a:endParaRPr kumimoji="0" lang="en-US" altLang="zh-CN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8371840" y="922020"/>
            <a:ext cx="3114040" cy="498157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1297" t="2573" r="1042" b="3290"/>
          <a:stretch>
            <a:fillRect/>
          </a:stretch>
        </p:blipFill>
        <p:spPr>
          <a:xfrm>
            <a:off x="1212850" y="1334770"/>
            <a:ext cx="6549390" cy="44145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3075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风口首版回档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3627755" y="1583690"/>
            <a:ext cx="8295005" cy="450342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1505" t="1553" r="1958" b="3058"/>
          <a:stretch>
            <a:fillRect/>
          </a:stretch>
        </p:blipFill>
        <p:spPr>
          <a:xfrm>
            <a:off x="784225" y="1099820"/>
            <a:ext cx="6049010" cy="33909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市场风口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645" y="1724660"/>
            <a:ext cx="7958455" cy="417576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t="1685"/>
          <a:stretch>
            <a:fillRect/>
          </a:stretch>
        </p:blipFill>
        <p:spPr>
          <a:xfrm>
            <a:off x="800735" y="910590"/>
            <a:ext cx="2539365" cy="53714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3075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en-US" sz="32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分时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异动选股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11740"/>
          <a:stretch>
            <a:fillRect/>
          </a:stretch>
        </p:blipFill>
        <p:spPr>
          <a:xfrm>
            <a:off x="1123950" y="958850"/>
            <a:ext cx="5144135" cy="493966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b="930"/>
          <a:stretch>
            <a:fillRect/>
          </a:stretch>
        </p:blipFill>
        <p:spPr>
          <a:xfrm>
            <a:off x="7078345" y="958850"/>
            <a:ext cx="3903345" cy="493966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156970"/>
            <a:ext cx="6825615" cy="4815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55890" y="5259070"/>
            <a:ext cx="4127500" cy="5822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1915"/>
              </a:lnSpc>
            </a:pP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选股体系陪跑营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》 </a:t>
            </a:r>
            <a:r>
              <a:rPr lang="en-US" altLang="zh-CN" sz="1600" b="0" i="0">
                <a:solidFill>
                  <a:srgbClr val="3975F9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https://toujiao.n8n8.cn/introduce/136</a:t>
            </a:r>
            <a:endParaRPr lang="en-US" altLang="zh-CN" sz="1600" b="0" i="0">
              <a:solidFill>
                <a:srgbClr val="3975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145" y="1033780"/>
            <a:ext cx="3777615" cy="3917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524510" y="981075"/>
            <a:ext cx="5397500" cy="310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1057275"/>
            <a:ext cx="5994400" cy="4742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305" y="4157980"/>
            <a:ext cx="3851275" cy="18472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风口解读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19885" y="54610"/>
            <a:ext cx="8129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</a:t>
            </a:r>
            <a:r>
              <a:rPr 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r>
              <a:rPr 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当前市场风口所处状态</a:t>
            </a:r>
            <a:endParaRPr lang="zh-CN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39900" y="1030605"/>
            <a:ext cx="158813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消费电子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家用电器</a:t>
            </a:r>
            <a:endParaRPr lang="zh-CN" altLang="en-US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47565" y="1015365"/>
            <a:ext cx="12839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数据中心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CPO</a:t>
            </a:r>
            <a:endParaRPr lang="zh-CN" altLang="en-US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901"/>
          <a:stretch>
            <a:fillRect/>
          </a:stretch>
        </p:blipFill>
        <p:spPr>
          <a:xfrm>
            <a:off x="1619885" y="2207260"/>
            <a:ext cx="9429750" cy="3762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19950" y="1015365"/>
            <a:ext cx="108013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机器人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小红书</a:t>
            </a:r>
            <a:endParaRPr lang="zh-CN" altLang="en-US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89135" y="1015365"/>
            <a:ext cx="14605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有色金属</a:t>
            </a:r>
            <a:endParaRPr lang="zh-CN" altLang="en-US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龙头和跟风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23536"/>
          <a:stretch>
            <a:fillRect/>
          </a:stretch>
        </p:blipFill>
        <p:spPr>
          <a:xfrm>
            <a:off x="5499100" y="838200"/>
            <a:ext cx="5499100" cy="18237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70" y="2954020"/>
            <a:ext cx="5006975" cy="31045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900" y="3058160"/>
            <a:ext cx="5178425" cy="28956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966470" y="1471295"/>
            <a:ext cx="386143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rgbClr val="DE04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美国当选总统特朗普正在考虑在上任后发布一项行政命令，暂停执行</a:t>
            </a:r>
            <a:r>
              <a:rPr lang="en-US" altLang="zh-CN" sz="1600" b="0" i="0">
                <a:solidFill>
                  <a:srgbClr val="DE04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TikTok</a:t>
            </a:r>
            <a:r>
              <a:rPr lang="zh-CN" altLang="en-US" sz="1600" b="0" i="0">
                <a:solidFill>
                  <a:srgbClr val="DE04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销售或禁止法</a:t>
            </a:r>
            <a:r>
              <a:rPr lang="en-US" altLang="zh-CN" sz="1600" b="0" i="0">
                <a:solidFill>
                  <a:srgbClr val="DE04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sz="1600" b="0" i="0">
                <a:solidFill>
                  <a:srgbClr val="DE04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至</a:t>
            </a:r>
            <a:r>
              <a:rPr lang="en-US" altLang="zh-CN" sz="1600" b="0" i="0">
                <a:solidFill>
                  <a:srgbClr val="DE04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90</a:t>
            </a:r>
            <a:r>
              <a:rPr lang="zh-CN" altLang="en-US" sz="1600" b="0" i="0">
                <a:solidFill>
                  <a:srgbClr val="DE04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天。</a:t>
            </a:r>
            <a:endParaRPr lang="zh-CN" altLang="en-US" sz="1600" b="0" i="0">
              <a:solidFill>
                <a:srgbClr val="DE04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风口逻辑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2850" y="54610"/>
            <a:ext cx="6876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小红书介绍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2000" y="1003300"/>
            <a:ext cx="2578735" cy="48520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3375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高活跃度的生活分享社区 广告与电商业务加速推进。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2013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年小红书以海淘攻略社区起家，目前成长为月活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亿、日活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亿的全生活领域社区，是国内最具活跃度与独特性的平台之一。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25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月，小红书登顶美国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iOS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应用免费榜，有望获得持续的流量增长红利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3375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570" y="1198880"/>
            <a:ext cx="7985125" cy="41757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2850" y="54610"/>
            <a:ext cx="6876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小红书介绍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375" y="1733550"/>
            <a:ext cx="3905250" cy="3238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" y="1090930"/>
            <a:ext cx="6919595" cy="41935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2850" y="54610"/>
            <a:ext cx="6876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 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事件驱动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6710" y="962660"/>
            <a:ext cx="3145790" cy="50774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14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随着</a:t>
            </a:r>
            <a:r>
              <a:rPr lang="en-US" altLang="zh-CN" sz="14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TikTok“</a:t>
            </a:r>
            <a:r>
              <a:rPr lang="zh-CN" altLang="en-US" sz="14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不卖就禁</a:t>
            </a:r>
            <a:r>
              <a:rPr lang="en-US" altLang="zh-CN" sz="14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法案既定生效日期</a:t>
            </a:r>
            <a:r>
              <a:rPr lang="en-US" altLang="zh-CN" sz="14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 </a:t>
            </a:r>
            <a:r>
              <a:rPr lang="zh-CN" altLang="en-US" sz="14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4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 </a:t>
            </a:r>
            <a:r>
              <a:rPr lang="zh-CN" altLang="en-US" sz="14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日的日益临近，美国用户纷纷开始寻找替代的社交平台。与</a:t>
            </a:r>
            <a:r>
              <a:rPr lang="en-US" altLang="zh-CN" sz="14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TikTok </a:t>
            </a:r>
            <a:r>
              <a:rPr lang="zh-CN" altLang="en-US" sz="14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风格相似的小红书迅速崛起，成为众多美国用户的首选。</a:t>
            </a:r>
            <a:r>
              <a:rPr lang="en-US" altLang="zh-CN" sz="14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TikTok 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即便未来可能恢复上架，出于对未来不确定性的规避，美国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TikTok 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使用者纷纷转战其他平台，其中，中国的小红书承接了较大流量。</a:t>
            </a:r>
            <a:r>
              <a:rPr lang="en-US" altLang="zh-CN" sz="14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14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 月13 日，应用软件“小红书”下载量飙升至苹果美区应用商店免费榜的首位</a:t>
            </a:r>
            <a:r>
              <a:rPr lang="zh-CN" altLang="en-US" sz="140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不论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TikTok 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在美国的最终命运如何，此次的新增用户都</a:t>
            </a:r>
            <a:r>
              <a:rPr lang="zh-CN" altLang="en-US" sz="14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是小红书出海的一次绝佳机遇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。能否有更大的突破，取决于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TikTok 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下架的时长、小红书内部的应对策略以及相关政策的走向。</a:t>
            </a:r>
            <a:endParaRPr lang="zh-CN" altLang="en-US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780" y="1343025"/>
            <a:ext cx="8320405" cy="4171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785" y="719455"/>
            <a:ext cx="3364865" cy="53206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4]}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4]}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26316,20405934,20405922,20405918,20405950],&quot;65&quot;:[20205081],&quot;70&quot;:[3315773,3314060,3321602,3314064,3315859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2416</Words>
  <Application>WPS 演示</Application>
  <PresentationFormat>宽屏</PresentationFormat>
  <Paragraphs>121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CN Light</vt:lpstr>
      <vt:lpstr>阿里巴巴普惠体 Light</vt:lpstr>
      <vt:lpstr>微软雅黑</vt:lpstr>
      <vt:lpstr>华文细黑</vt:lpstr>
      <vt:lpstr>Arial Unicode MS</vt:lpstr>
      <vt:lpstr>Calibri</vt:lpstr>
      <vt:lpstr>Arial</vt:lpstr>
      <vt:lpstr>仿宋</vt:lpstr>
      <vt:lpstr>monospace</vt:lpstr>
      <vt:lpstr>sans-serif</vt:lpstr>
      <vt:lpstr>Segoe Print</vt:lpstr>
      <vt:lpstr>PingFang SC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1052</cp:revision>
  <dcterms:created xsi:type="dcterms:W3CDTF">2019-06-19T02:08:00Z</dcterms:created>
  <dcterms:modified xsi:type="dcterms:W3CDTF">2025-01-16T06:57:39Z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