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791" r:id="rId6"/>
    <p:sldId id="877" r:id="rId7"/>
    <p:sldId id="1340" r:id="rId8"/>
    <p:sldId id="1355" r:id="rId9"/>
    <p:sldId id="1088" r:id="rId10"/>
    <p:sldId id="1312" r:id="rId11"/>
    <p:sldId id="1359" r:id="rId12"/>
    <p:sldId id="1327" r:id="rId13"/>
    <p:sldId id="1347" r:id="rId14"/>
    <p:sldId id="1338" r:id="rId15"/>
    <p:sldId id="1342" r:id="rId16"/>
    <p:sldId id="1353" r:id="rId17"/>
    <p:sldId id="1337" r:id="rId18"/>
    <p:sldId id="37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 userDrawn="1">
          <p15:clr>
            <a:srgbClr val="A4A3A4"/>
          </p15:clr>
        </p15:guide>
        <p15:guide id="2" pos="36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4"/>
        <p:guide pos="36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3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/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/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0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6.png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7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2025 .04.03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、对等关税恐慌下的内需大循环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5" y="1050925"/>
            <a:ext cx="4801870" cy="5055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57340" y="1400810"/>
            <a:ext cx="474662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、利空中国出口链</a:t>
            </a:r>
            <a:r>
              <a:rPr lang="en-US" altLang="zh-CN"/>
              <a:t>/</a:t>
            </a:r>
            <a:r>
              <a:rPr lang="zh-CN" altLang="en-US"/>
              <a:t>出口大户个股：家具（美国市场占中国出口</a:t>
            </a:r>
            <a:r>
              <a:rPr lang="en-US" altLang="zh-CN"/>
              <a:t>40%</a:t>
            </a:r>
            <a:r>
              <a:rPr lang="zh-CN" altLang="en-US"/>
              <a:t>）、消费电子、机械设备、服装家纺。之前通过转口贸易规避关税的企业成本激增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还利空依赖全球化的科技股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、利好</a:t>
            </a:r>
            <a:endParaRPr lang="zh-CN" altLang="en-US"/>
          </a:p>
          <a:p>
            <a:r>
              <a:rPr lang="zh-CN" altLang="en-US"/>
              <a:t>①避险资产，黄金和高股息</a:t>
            </a:r>
            <a:endParaRPr lang="zh-CN" altLang="en-US"/>
          </a:p>
          <a:p>
            <a:r>
              <a:rPr lang="zh-CN" altLang="en-US"/>
              <a:t>②出海替代链</a:t>
            </a:r>
            <a:endParaRPr lang="zh-CN" altLang="en-US"/>
          </a:p>
          <a:p>
            <a:r>
              <a:rPr lang="zh-CN" altLang="en-US"/>
              <a:t>③内需大循环，</a:t>
            </a:r>
            <a:r>
              <a:rPr lang="zh-CN" altLang="en-US">
                <a:sym typeface="+mn-ea"/>
              </a:rPr>
              <a:t>食品饮料、统一大市场</a:t>
            </a:r>
            <a:endParaRPr lang="zh-CN" altLang="en-US">
              <a:sym typeface="+mn-ea"/>
            </a:endParaRPr>
          </a:p>
          <a:p>
            <a:r>
              <a:rPr lang="zh-CN" altLang="en-US"/>
              <a:t>④一带一路跨境支付（</a:t>
            </a:r>
            <a:r>
              <a:rPr lang="zh-CN" altLang="en-US">
                <a:sym typeface="+mn-ea"/>
              </a:rPr>
              <a:t>去美元化，金砖结算）⑤</a:t>
            </a:r>
            <a:r>
              <a:rPr lang="zh-CN" altLang="en-US"/>
              <a:t>技术突破领域</a:t>
            </a:r>
            <a:endParaRPr lang="zh-CN" altLang="en-US"/>
          </a:p>
          <a:p>
            <a:r>
              <a:rPr lang="zh-CN" altLang="en-US"/>
              <a:t>⑤资源自主可控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⑤</a:t>
            </a:r>
            <a:r>
              <a:rPr lang="zh-CN" altLang="en-US">
                <a:sym typeface="+mn-ea"/>
              </a:rPr>
              <a:t>信创（提升新质生产力）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风口产业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54960" y="14605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         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举例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：</a:t>
            </a:r>
            <a:r>
              <a:rPr lang="zh-CN" sz="2400" b="1">
                <a:solidFill>
                  <a:schemeClr val="bg1"/>
                </a:solidFill>
                <a:sym typeface="+mn-ea"/>
              </a:rPr>
              <a:t>涨价方向</a:t>
            </a:r>
            <a:endParaRPr lang="zh-CN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831215"/>
            <a:ext cx="3152775" cy="4848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0" y="980440"/>
            <a:ext cx="6174740" cy="3505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15" y="2980690"/>
            <a:ext cx="5378450" cy="308419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54960" y="14605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                  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举例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2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230630"/>
            <a:ext cx="5924550" cy="37909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183130"/>
            <a:ext cx="5819775" cy="37623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05" y="840740"/>
            <a:ext cx="9201785" cy="5175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95" y="1360805"/>
            <a:ext cx="7920355" cy="415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" y="944880"/>
            <a:ext cx="3559175" cy="4968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风口龙头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813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      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风口状态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270000"/>
            <a:ext cx="7696200" cy="3524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813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         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龙头与跟风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9805" y="1017270"/>
            <a:ext cx="4080510" cy="521970"/>
          </a:xfrm>
          <a:prstGeom prst="rect">
            <a:avLst/>
          </a:prstGeom>
        </p:spPr>
        <p:style>
          <a:lnRef idx="3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zh-CN" altLang="en-US" sz="1400" b="1"/>
              <a:t>资金认可：</a:t>
            </a:r>
            <a:r>
              <a:rPr lang="zh-CN" altLang="en-US" sz="1400"/>
              <a:t>市场龙头、容量龙头</a:t>
            </a:r>
            <a:endParaRPr lang="zh-CN" altLang="en-US" sz="1400"/>
          </a:p>
          <a:p>
            <a:r>
              <a:rPr lang="zh-CN" altLang="en-US" sz="1400" b="1"/>
              <a:t>涨停分层</a:t>
            </a:r>
            <a:r>
              <a:rPr lang="zh-CN" altLang="en-US" sz="1400"/>
              <a:t>：龙一龙二，跟风二板三板首版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839595"/>
            <a:ext cx="4100195" cy="28689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3029585"/>
            <a:ext cx="4036060" cy="28079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240" y="1983105"/>
            <a:ext cx="3686175" cy="3467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风口逻辑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 1、涨价：化工与公共事业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7885" y="1322705"/>
            <a:ext cx="1020381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日，中办、国办印发</a:t>
            </a:r>
            <a:r>
              <a:rPr lang="en-US" altLang="zh-CN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关于完善价格治理机制的意见</a:t>
            </a:r>
            <a:r>
              <a:rPr lang="en-US" altLang="zh-CN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。其中提到，坚持社会主义市场经济改革方向，</a:t>
            </a:r>
            <a:r>
              <a:rPr lang="zh-CN" altLang="en-US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能由市场形成价格的都交给市场</a:t>
            </a:r>
            <a:r>
              <a:rPr lang="zh-CN" altLang="en-US" sz="20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，促进先进优质生产要素高效顺畅流动，有效服务全国统一大市场建设。其中还提到，推进重要商品现货、期货市场建设，优化期货品种上市、交易、监管等规则，夯实市场形成价格的基础。</a:t>
            </a:r>
            <a:endParaRPr lang="zh-CN" altLang="en-US" sz="20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85" y="3267710"/>
            <a:ext cx="5828665" cy="1896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 1、涨价：化工与公共事业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1988185"/>
            <a:ext cx="5173980" cy="3163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85" y="1145540"/>
            <a:ext cx="6022975" cy="4749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54960" y="14605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2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、对等关税恐慌下的内需大循环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3562"/>
          <a:stretch>
            <a:fillRect/>
          </a:stretch>
        </p:blipFill>
        <p:spPr>
          <a:xfrm>
            <a:off x="1706245" y="875665"/>
            <a:ext cx="8780145" cy="1664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45" y="2658110"/>
            <a:ext cx="9164955" cy="12077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35" y="4113530"/>
            <a:ext cx="9806940" cy="12738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7080" y="5384165"/>
            <a:ext cx="11036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短期影响：加剧滞涨预期，全球贸易量收缩，资本市场和大宗商品承压</a:t>
            </a:r>
            <a:endParaRPr lang="zh-CN" altLang="en-US"/>
          </a:p>
          <a:p>
            <a:r>
              <a:rPr lang="zh-CN" altLang="en-US"/>
              <a:t>长期影响：美国通胀压力可能通过成本推升（进口商品涨价）传导至国内，美联储提前降息来对冲部分风险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10&quot;:[3637446],&quot;29&quot;:[20405972,20405933,20426316,20405934,20405922,20405918,20405950],&quot;65&quot;:[20205081],&quot;70&quot;:[3315773,3314060,3321602,3314064,33158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演示</Application>
  <PresentationFormat>宽屏</PresentationFormat>
  <Paragraphs>62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-apple-system</vt:lpstr>
      <vt:lpstr>Segoe Print</vt:lpstr>
      <vt:lpstr>Arial Unicode MS</vt:lpstr>
      <vt:lpstr>Calibri</vt:lpstr>
      <vt:lpstr>PingFang SC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1211</cp:revision>
  <dcterms:created xsi:type="dcterms:W3CDTF">2019-06-19T02:08:00Z</dcterms:created>
  <dcterms:modified xsi:type="dcterms:W3CDTF">2025-04-03T06:49:51Z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67F8E99CA25843CDBAFD0150A9FB820A</vt:lpwstr>
  </property>
</Properties>
</file>