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3" r:id="rId3"/>
  </p:sldMasterIdLst>
  <p:notesMasterIdLst>
    <p:notesMasterId r:id="rId5"/>
  </p:notesMasterIdLst>
  <p:sldIdLst>
    <p:sldId id="370" r:id="rId4"/>
    <p:sldId id="877" r:id="rId6"/>
    <p:sldId id="1371" r:id="rId7"/>
    <p:sldId id="1383" r:id="rId8"/>
    <p:sldId id="1379" r:id="rId9"/>
    <p:sldId id="1392" r:id="rId10"/>
    <p:sldId id="1393" r:id="rId11"/>
    <p:sldId id="1394" r:id="rId12"/>
    <p:sldId id="372" r:id="rId13"/>
  </p:sldIdLst>
  <p:sldSz cx="12192000" cy="685800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54" userDrawn="1">
          <p15:clr>
            <a:srgbClr val="A4A3A4"/>
          </p15:clr>
        </p15:guide>
        <p15:guide id="2" pos="3703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2" clrIdx="0"/>
  <p:cmAuthor id="7" name="熊仪_aYju7RJj" initials="熊" lastIdx="0" clrIdx="0"/>
  <p:cmAuthor id="8" name="yifei" initials="y" lastIdx="1" clrIdx="7"/>
  <p:cmAuthor id="2" name="kingsoft" initials="k" lastIdx="1" clrIdx="1"/>
  <p:cmAuthor id="9" name="ADMIN" initials="A" lastIdx="1" clrIdx="8"/>
  <p:cmAuthor id="3" name="zhouzean" initials="z" lastIdx="1" clrIdx="2"/>
  <p:cmAuthor id="4" name="李鹏飞_6bQfzI3a" initials="李" lastIdx="0" clrIdx="0"/>
  <p:cmAuthor id="5" name="李晓菲_MZFnUzi6" initials="李" lastIdx="0" clrIdx="0"/>
  <p:cmAuthor id="6" name="小珞_QjMfU7FR" initials="小" lastIdx="0" clrIdx="0"/>
  <p:cmAuthor id="2001" name="骆倩怡_Znauj26B" initials="authorId_382814100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324F3"/>
    <a:srgbClr val="FFF6CD"/>
    <a:srgbClr val="FFFDF5"/>
    <a:srgbClr val="FFDFDF"/>
    <a:srgbClr val="D16664"/>
    <a:srgbClr val="FFFC91"/>
    <a:srgbClr val="DCDCDC"/>
    <a:srgbClr val="F0F0F0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054"/>
        <p:guide pos="3703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8" Type="http://schemas.openxmlformats.org/officeDocument/2006/relationships/tags" Target="tags/tag125.xml"/><Relationship Id="rId17" Type="http://schemas.openxmlformats.org/officeDocument/2006/relationships/commentAuthors" Target="commentAuthors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补充讲讲上能电气</a:t>
            </a:r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en-US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en-US" alt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en-US" altLang="zh-C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en-US" altLang="zh-C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31.xml"/><Relationship Id="rId4" Type="http://schemas.openxmlformats.org/officeDocument/2006/relationships/tags" Target="../tags/tag30.xml"/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36.xml"/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6" Type="http://schemas.openxmlformats.org/officeDocument/2006/relationships/tags" Target="../tags/tag42.xml"/><Relationship Id="rId5" Type="http://schemas.openxmlformats.org/officeDocument/2006/relationships/tags" Target="../tags/tag41.xml"/><Relationship Id="rId4" Type="http://schemas.openxmlformats.org/officeDocument/2006/relationships/tags" Target="../tags/tag40.xml"/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6" Type="http://schemas.openxmlformats.org/officeDocument/2006/relationships/tags" Target="../tags/tag52.xml"/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7" Type="http://schemas.openxmlformats.org/officeDocument/2006/relationships/tags" Target="../tags/tag58.xml"/><Relationship Id="rId6" Type="http://schemas.openxmlformats.org/officeDocument/2006/relationships/tags" Target="../tags/tag57.xml"/><Relationship Id="rId5" Type="http://schemas.openxmlformats.org/officeDocument/2006/relationships/tags" Target="../tags/tag56.xml"/><Relationship Id="rId4" Type="http://schemas.openxmlformats.org/officeDocument/2006/relationships/tags" Target="../tags/tag55.xml"/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9" Type="http://schemas.openxmlformats.org/officeDocument/2006/relationships/tags" Target="../tags/tag66.xml"/><Relationship Id="rId8" Type="http://schemas.openxmlformats.org/officeDocument/2006/relationships/tags" Target="../tags/tag65.xml"/><Relationship Id="rId7" Type="http://schemas.openxmlformats.org/officeDocument/2006/relationships/tags" Target="../tags/tag64.xml"/><Relationship Id="rId6" Type="http://schemas.openxmlformats.org/officeDocument/2006/relationships/tags" Target="../tags/tag63.xml"/><Relationship Id="rId5" Type="http://schemas.openxmlformats.org/officeDocument/2006/relationships/tags" Target="../tags/tag62.xml"/><Relationship Id="rId4" Type="http://schemas.openxmlformats.org/officeDocument/2006/relationships/tags" Target="../tags/tag61.xml"/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3" Type="http://schemas.openxmlformats.org/officeDocument/2006/relationships/tags" Target="../tags/tag1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5" Type="http://schemas.openxmlformats.org/officeDocument/2006/relationships/tags" Target="../tags/tag70.xml"/><Relationship Id="rId4" Type="http://schemas.openxmlformats.org/officeDocument/2006/relationships/tags" Target="../tags/tag69.xml"/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4" Type="http://schemas.openxmlformats.org/officeDocument/2006/relationships/tags" Target="../tags/tag73.xml"/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7" Type="http://schemas.openxmlformats.org/officeDocument/2006/relationships/tags" Target="../tags/tag79.xml"/><Relationship Id="rId6" Type="http://schemas.openxmlformats.org/officeDocument/2006/relationships/tags" Target="../tags/tag78.xml"/><Relationship Id="rId5" Type="http://schemas.openxmlformats.org/officeDocument/2006/relationships/tags" Target="../tags/tag77.xml"/><Relationship Id="rId4" Type="http://schemas.openxmlformats.org/officeDocument/2006/relationships/tags" Target="../tags/tag76.xml"/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6" Type="http://schemas.openxmlformats.org/officeDocument/2006/relationships/tags" Target="../tags/tag84.xml"/><Relationship Id="rId5" Type="http://schemas.openxmlformats.org/officeDocument/2006/relationships/tags" Target="../tags/tag83.xml"/><Relationship Id="rId4" Type="http://schemas.openxmlformats.org/officeDocument/2006/relationships/tags" Target="../tags/tag82.xml"/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5" Type="http://schemas.openxmlformats.org/officeDocument/2006/relationships/tags" Target="../tags/tag88.xml"/><Relationship Id="rId4" Type="http://schemas.openxmlformats.org/officeDocument/2006/relationships/tags" Target="../tags/tag87.xml"/><Relationship Id="rId3" Type="http://schemas.openxmlformats.org/officeDocument/2006/relationships/tags" Target="../tags/tag86.xml"/><Relationship Id="rId2" Type="http://schemas.openxmlformats.org/officeDocument/2006/relationships/tags" Target="../tags/tag85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6" Type="http://schemas.openxmlformats.org/officeDocument/2006/relationships/tags" Target="../tags/tag93.xml"/><Relationship Id="rId5" Type="http://schemas.openxmlformats.org/officeDocument/2006/relationships/tags" Target="../tags/tag92.xml"/><Relationship Id="rId4" Type="http://schemas.openxmlformats.org/officeDocument/2006/relationships/tags" Target="../tags/tag91.xml"/><Relationship Id="rId3" Type="http://schemas.openxmlformats.org/officeDocument/2006/relationships/tags" Target="../tags/tag90.xml"/><Relationship Id="rId2" Type="http://schemas.openxmlformats.org/officeDocument/2006/relationships/tags" Target="../tags/tag89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22.xml"/><Relationship Id="rId6" Type="http://schemas.openxmlformats.org/officeDocument/2006/relationships/tags" Target="../tags/tag21.xml"/><Relationship Id="rId5" Type="http://schemas.openxmlformats.org/officeDocument/2006/relationships/tags" Target="../tags/tag20.xml"/><Relationship Id="rId4" Type="http://schemas.openxmlformats.org/officeDocument/2006/relationships/tags" Target="../tags/tag19.xml"/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 descr="组 2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3200" y="335280"/>
            <a:ext cx="1492885" cy="62026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02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32" name="弧形 31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弧形 14"/>
            <p:cNvSpPr/>
            <p:nvPr userDrawn="1"/>
          </p:nvSpPr>
          <p:spPr>
            <a:xfrm>
              <a:off x="1393825" y="1785620"/>
              <a:ext cx="3341370" cy="3341370"/>
            </a:xfrm>
            <a:prstGeom prst="arc">
              <a:avLst>
                <a:gd name="adj1" fmla="val 16200000"/>
                <a:gd name="adj2" fmla="val 5393041"/>
              </a:avLst>
            </a:prstGeom>
            <a:ln>
              <a:gradFill>
                <a:gsLst>
                  <a:gs pos="0">
                    <a:srgbClr val="FAFBFD">
                      <a:alpha val="0"/>
                    </a:srgbClr>
                  </a:gs>
                  <a:gs pos="100000">
                    <a:schemeClr val="bg1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zh-CN" altLang="en-US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01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4305300"/>
            <a:ext cx="12192000" cy="25670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0" y="-14312"/>
            <a:ext cx="12192000" cy="43196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1831658"/>
            <a:ext cx="7820008" cy="1012991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风险提示：观点基于软件数据与理论模型分析，仅供参考，不构成买卖建议，股市有风险，投资需谨慎</a:t>
            </a: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 descr="组 2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39395" y="271780"/>
            <a:ext cx="11740515" cy="64566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tags" Target="../tags/tag37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3.xml"/><Relationship Id="rId8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9" Type="http://schemas.openxmlformats.org/officeDocument/2006/relationships/theme" Target="../theme/theme2.xml"/><Relationship Id="rId18" Type="http://schemas.openxmlformats.org/officeDocument/2006/relationships/tags" Target="../tags/tag99.xml"/><Relationship Id="rId17" Type="http://schemas.openxmlformats.org/officeDocument/2006/relationships/image" Target="../media/image6.png"/><Relationship Id="rId16" Type="http://schemas.openxmlformats.org/officeDocument/2006/relationships/tags" Target="../tags/tag98.xml"/><Relationship Id="rId15" Type="http://schemas.openxmlformats.org/officeDocument/2006/relationships/tags" Target="../tags/tag97.xml"/><Relationship Id="rId14" Type="http://schemas.openxmlformats.org/officeDocument/2006/relationships/tags" Target="../tags/tag96.xml"/><Relationship Id="rId13" Type="http://schemas.openxmlformats.org/officeDocument/2006/relationships/tags" Target="../tags/tag95.xml"/><Relationship Id="rId12" Type="http://schemas.openxmlformats.org/officeDocument/2006/relationships/tags" Target="../tags/tag94.xml"/><Relationship Id="rId11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4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5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7" name="图片 6" descr="组 2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107.xml"/><Relationship Id="rId8" Type="http://schemas.openxmlformats.org/officeDocument/2006/relationships/tags" Target="../tags/tag106.xml"/><Relationship Id="rId7" Type="http://schemas.openxmlformats.org/officeDocument/2006/relationships/tags" Target="../tags/tag105.xml"/><Relationship Id="rId6" Type="http://schemas.openxmlformats.org/officeDocument/2006/relationships/tags" Target="../tags/tag104.xml"/><Relationship Id="rId5" Type="http://schemas.openxmlformats.org/officeDocument/2006/relationships/tags" Target="../tags/tag103.xml"/><Relationship Id="rId4" Type="http://schemas.openxmlformats.org/officeDocument/2006/relationships/tags" Target="../tags/tag102.xml"/><Relationship Id="rId3" Type="http://schemas.openxmlformats.org/officeDocument/2006/relationships/tags" Target="../tags/tag101.xml"/><Relationship Id="rId2" Type="http://schemas.openxmlformats.org/officeDocument/2006/relationships/image" Target="../media/image7.png"/><Relationship Id="rId14" Type="http://schemas.openxmlformats.org/officeDocument/2006/relationships/notesSlide" Target="../notesSlides/notesSlide1.xml"/><Relationship Id="rId13" Type="http://schemas.openxmlformats.org/officeDocument/2006/relationships/slideLayout" Target="../slideLayouts/slideLayout3.xml"/><Relationship Id="rId12" Type="http://schemas.openxmlformats.org/officeDocument/2006/relationships/tags" Target="../tags/tag110.xml"/><Relationship Id="rId11" Type="http://schemas.openxmlformats.org/officeDocument/2006/relationships/tags" Target="../tags/tag109.xml"/><Relationship Id="rId10" Type="http://schemas.openxmlformats.org/officeDocument/2006/relationships/tags" Target="../tags/tag108.xml"/><Relationship Id="rId1" Type="http://schemas.openxmlformats.org/officeDocument/2006/relationships/tags" Target="../tags/tag10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112.xml"/><Relationship Id="rId2" Type="http://schemas.openxmlformats.org/officeDocument/2006/relationships/image" Target="../media/image8.png"/><Relationship Id="rId1" Type="http://schemas.openxmlformats.org/officeDocument/2006/relationships/tags" Target="../tags/tag111.xml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14.xml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tags" Target="../tags/tag113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16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tags" Target="../tags/tag115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118.xml"/><Relationship Id="rId2" Type="http://schemas.openxmlformats.org/officeDocument/2006/relationships/image" Target="../media/image14.png"/><Relationship Id="rId1" Type="http://schemas.openxmlformats.org/officeDocument/2006/relationships/tags" Target="../tags/tag117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120.xml"/><Relationship Id="rId2" Type="http://schemas.openxmlformats.org/officeDocument/2006/relationships/image" Target="../media/image15.png"/><Relationship Id="rId1" Type="http://schemas.openxmlformats.org/officeDocument/2006/relationships/tags" Target="../tags/tag119.xml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22.xml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tags" Target="../tags/tag121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24.xml"/><Relationship Id="rId2" Type="http://schemas.openxmlformats.org/officeDocument/2006/relationships/image" Target="../media/image18.png"/><Relationship Id="rId1" Type="http://schemas.openxmlformats.org/officeDocument/2006/relationships/tags" Target="../tags/tag1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9852025" y="194945"/>
            <a:ext cx="1774825" cy="38481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3150870" y="5130165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157220" y="5130165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112770" y="5137150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</a:t>
            </a:r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152900" y="5118735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梁洁云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 rot="0">
            <a:off x="5587365" y="5137158"/>
            <a:ext cx="3349721" cy="374408"/>
            <a:chOff x="7093" y="6616"/>
            <a:chExt cx="5888" cy="656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5888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16"/>
              <a:ext cx="3511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l"/>
              <a:r>
                <a:rPr lang="zh-CN" altLang="en-US" dirty="0">
                  <a:solidFill>
                    <a:schemeClr val="bg1"/>
                  </a:solidFill>
                  <a:latin typeface="思源黑体 CN Light" panose="020B0300000000000000" charset="-122"/>
                  <a:ea typeface="思源黑体 CN Light" panose="020B0300000000000000" charset="-122"/>
                  <a:cs typeface="思源黑体 CN Light" panose="020B0300000000000000" charset="-122"/>
                  <a:sym typeface="+mn-ea"/>
                </a:rPr>
                <a:t>A1120619060027</a:t>
              </a:r>
              <a:endParaRPr lang="en-US" altLang="zh-CN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sp>
        <p:nvSpPr>
          <p:cNvPr id="12" name="文本框 11"/>
          <p:cNvSpPr txBox="1"/>
          <p:nvPr userDrawn="1">
            <p:custDataLst>
              <p:tags r:id="rId10"/>
            </p:custDataLst>
          </p:nvPr>
        </p:nvSpPr>
        <p:spPr>
          <a:xfrm>
            <a:off x="1634490" y="1593215"/>
            <a:ext cx="8777605" cy="183578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>
              <a:lnSpc>
                <a:spcPct val="120000"/>
              </a:lnSpc>
            </a:pPr>
            <a:r>
              <a:rPr lang="zh-CN" sz="3600" dirty="0">
                <a:gradFill>
                  <a:gsLst>
                    <a:gs pos="0">
                      <a:srgbClr val="FFFAE9"/>
                    </a:gs>
                    <a:gs pos="100000">
                      <a:srgbClr val="FBDF62"/>
                    </a:gs>
                  </a:gsLst>
                  <a:lin ang="5400000" scaled="0"/>
                </a:gra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风口解读字出海贸易</a:t>
            </a:r>
            <a:endParaRPr lang="zh-CN" sz="3600" dirty="0">
              <a:gradFill>
                <a:gsLst>
                  <a:gs pos="0">
                    <a:srgbClr val="FFFAE9"/>
                  </a:gs>
                  <a:gs pos="100000">
                    <a:srgbClr val="FBDF62"/>
                  </a:gs>
                </a:gsLst>
                <a:lin ang="5400000" scaled="0"/>
              </a:gra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11"/>
            </p:custDataLst>
          </p:nvPr>
        </p:nvSpPr>
        <p:spPr>
          <a:xfrm>
            <a:off x="408305" y="283210"/>
            <a:ext cx="3613150" cy="41973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 b="1" dirty="0">
                <a:solidFill>
                  <a:schemeClr val="bg1"/>
                </a:solidFill>
                <a:latin typeface="阿里巴巴普惠体 Light" panose="00020600040101010101" charset="-122"/>
                <a:ea typeface="阿里巴巴普惠体 Light" panose="00020600040101010101" charset="-122"/>
                <a:cs typeface="阿里巴巴普惠体 Light" panose="00020600040101010101" charset="-122"/>
              </a:rPr>
              <a:t>投教课</a:t>
            </a:r>
            <a:r>
              <a:rPr lang="en-US" altLang="zh-CN" sz="2400" b="1" dirty="0">
                <a:solidFill>
                  <a:schemeClr val="bg1"/>
                </a:solidFill>
                <a:latin typeface="阿里巴巴普惠体 Light" panose="00020600040101010101" charset="-122"/>
                <a:ea typeface="阿里巴巴普惠体 Light" panose="00020600040101010101" charset="-122"/>
                <a:cs typeface="阿里巴巴普惠体 Light" panose="00020600040101010101" charset="-122"/>
                <a:sym typeface="+mn-ea"/>
              </a:rPr>
              <a:t>——</a:t>
            </a:r>
            <a:endParaRPr lang="en-US" altLang="zh-CN" sz="2400" b="1" dirty="0">
              <a:solidFill>
                <a:schemeClr val="bg1"/>
              </a:solidFill>
              <a:latin typeface="阿里巴巴普惠体 Light" panose="00020600040101010101" charset="-122"/>
              <a:ea typeface="阿里巴巴普惠体 Light" panose="00020600040101010101" charset="-122"/>
              <a:cs typeface="阿里巴巴普惠体 Light" panose="0002060004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003165" y="3813810"/>
            <a:ext cx="218503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 b="1" dirty="0">
                <a:solidFill>
                  <a:schemeClr val="bg1"/>
                </a:solidFill>
                <a:latin typeface="阿里巴巴普惠体 Light" panose="00020600040101010101" charset="-122"/>
                <a:ea typeface="阿里巴巴普惠体 Light" panose="00020600040101010101" charset="-122"/>
                <a:cs typeface="阿里巴巴普惠体 Light" panose="00020600040101010101" charset="-122"/>
                <a:sym typeface="+mn-ea"/>
              </a:rPr>
              <a:t>2025 .05.15</a:t>
            </a:r>
            <a:endParaRPr lang="zh-CN" altLang="en-US" sz="2400" b="1" dirty="0">
              <a:solidFill>
                <a:schemeClr val="bg1"/>
              </a:solidFill>
              <a:latin typeface="阿里巴巴普惠体 Light" panose="00020600040101010101" charset="-122"/>
              <a:ea typeface="阿里巴巴普惠体 Light" panose="00020600040101010101" charset="-122"/>
              <a:cs typeface="阿里巴巴普惠体 Light" panose="00020600040101010101" charset="-122"/>
              <a:sym typeface="+mn-ea"/>
            </a:endParaRPr>
          </a:p>
        </p:txBody>
      </p:sp>
    </p:spTree>
    <p:custDataLst>
      <p:tags r:id="rId1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4364999" y="2811670"/>
            <a:ext cx="4703762" cy="1050925"/>
          </a:xfrm>
        </p:spPr>
        <p:txBody>
          <a:bodyPr/>
          <a:lstStyle/>
          <a:p>
            <a:r>
              <a:rPr lang="zh-CN" altLang="en-US" dirty="0"/>
              <a:t>市场风口</a:t>
            </a:r>
            <a:endParaRPr lang="zh-CN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978910" y="0"/>
            <a:ext cx="47650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altLang="zh-CN" sz="3600" b="1" i="0" kern="1200" cap="none" spc="0" normalizeH="0" baseline="0">
                <a:solidFill>
                  <a:schemeClr val="bg1"/>
                </a:solidFill>
              </a:rPr>
              <a:t>          </a:t>
            </a:r>
            <a:r>
              <a:rPr kumimoji="0" lang="zh-CN" altLang="en-US" sz="3600" b="1" i="0" kern="1200" cap="none" spc="0" normalizeH="0" baseline="0">
                <a:solidFill>
                  <a:schemeClr val="bg1"/>
                </a:solidFill>
              </a:rPr>
              <a:t>市场</a:t>
            </a:r>
            <a:r>
              <a:rPr kumimoji="0" lang="zh-CN" sz="3600" b="1" i="0" kern="1200" cap="none" spc="0" normalizeH="0" baseline="0">
                <a:solidFill>
                  <a:schemeClr val="bg1"/>
                </a:solidFill>
              </a:rPr>
              <a:t>风口</a:t>
            </a:r>
            <a:endParaRPr kumimoji="0" lang="zh-CN" altLang="en-US" sz="3600" b="1" i="0" kern="1200" cap="none" spc="0" normalizeH="0" baseline="0">
              <a:solidFill>
                <a:schemeClr val="bg1"/>
              </a:solidFill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70" y="1388745"/>
            <a:ext cx="6581775" cy="315277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86765" y="4803775"/>
            <a:ext cx="377317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/>
              <a:t>出海货品：服装家纺、家用轻工、商业零售</a:t>
            </a:r>
            <a:endParaRPr lang="zh-CN" altLang="en-US" sz="1400"/>
          </a:p>
          <a:p>
            <a:r>
              <a:rPr lang="zh-CN" altLang="en-US" sz="1400"/>
              <a:t>出海平台：跨境电商</a:t>
            </a:r>
            <a:endParaRPr lang="zh-CN" altLang="en-US" sz="1400"/>
          </a:p>
          <a:p>
            <a:r>
              <a:rPr lang="zh-CN" altLang="en-US" sz="1400"/>
              <a:t>出海物流：国际物流、港口航运、集装箱</a:t>
            </a:r>
            <a:endParaRPr lang="zh-CN" altLang="en-US" sz="1400"/>
          </a:p>
          <a:p>
            <a:endParaRPr lang="zh-CN" altLang="en-US" sz="1400"/>
          </a:p>
        </p:txBody>
      </p:sp>
      <p:sp>
        <p:nvSpPr>
          <p:cNvPr id="6" name="文本框 5"/>
          <p:cNvSpPr txBox="1"/>
          <p:nvPr/>
        </p:nvSpPr>
        <p:spPr>
          <a:xfrm>
            <a:off x="5586730" y="4958080"/>
            <a:ext cx="21336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400">
                <a:sym typeface="+mn-ea"/>
              </a:rPr>
              <a:t>防御：电力和食品饮料？</a:t>
            </a:r>
            <a:endParaRPr lang="zh-CN" altLang="en-US" sz="1400">
              <a:sym typeface="+mn-ea"/>
            </a:endParaRPr>
          </a:p>
          <a:p>
            <a:r>
              <a:rPr lang="zh-CN" altLang="en-US" sz="1400">
                <a:sym typeface="+mn-ea"/>
              </a:rPr>
              <a:t>进攻：机器人和汽配？</a:t>
            </a:r>
            <a:endParaRPr lang="zh-CN" altLang="en-US" sz="1400"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221345" y="1905635"/>
            <a:ext cx="2787650" cy="2353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zh-CN" altLang="en-US" sz="1400" b="1">
                <a:solidFill>
                  <a:srgbClr val="FF0000"/>
                </a:solidFill>
                <a:sym typeface="+mn-ea"/>
              </a:rPr>
              <a:t>感受：</a:t>
            </a:r>
            <a:r>
              <a:rPr lang="zh-CN" altLang="en-US" sz="1400">
                <a:sym typeface="+mn-ea"/>
              </a:rPr>
              <a:t>关税战</a:t>
            </a:r>
            <a:r>
              <a:rPr lang="en-US" altLang="zh-CN" sz="1400">
                <a:sym typeface="+mn-ea"/>
              </a:rPr>
              <a:t>“</a:t>
            </a:r>
            <a:r>
              <a:rPr lang="zh-CN" altLang="en-US" sz="1400">
                <a:sym typeface="+mn-ea"/>
              </a:rPr>
              <a:t>胜利后</a:t>
            </a:r>
            <a:r>
              <a:rPr lang="en-US" altLang="zh-CN" sz="1400">
                <a:sym typeface="+mn-ea"/>
              </a:rPr>
              <a:t>” A</a:t>
            </a:r>
            <a:r>
              <a:rPr lang="zh-CN" altLang="en-US" sz="1400">
                <a:sym typeface="+mn-ea"/>
              </a:rPr>
              <a:t>股轮动加速，拉光伏、拉保险、拉医药，赚钱效应加速下滑，市场缺口赚钱风口。</a:t>
            </a:r>
            <a:endParaRPr lang="zh-CN" altLang="en-US" sz="1400">
              <a:sym typeface="+mn-ea"/>
            </a:endParaRPr>
          </a:p>
          <a:p>
            <a:pPr>
              <a:lnSpc>
                <a:spcPct val="150000"/>
              </a:lnSpc>
            </a:pPr>
            <a:endParaRPr lang="zh-CN" altLang="en-US" sz="1400"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1400" b="1">
                <a:solidFill>
                  <a:srgbClr val="FF0000"/>
                </a:solidFill>
                <a:sym typeface="+mn-ea"/>
              </a:rPr>
              <a:t>建议：</a:t>
            </a:r>
            <a:r>
              <a:rPr lang="zh-CN" altLang="en-US" sz="1400">
                <a:sym typeface="+mn-ea"/>
              </a:rPr>
              <a:t>控制仓位，重视个股选股逻辑且关注波段节奏，保持耐心。</a:t>
            </a:r>
            <a:endParaRPr lang="zh-CN" altLang="en-US" sz="1400"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978910" y="0"/>
            <a:ext cx="47650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altLang="zh-CN" sz="3600" b="1" i="0" kern="1200" cap="none" spc="0" normalizeH="0" baseline="0">
                <a:solidFill>
                  <a:schemeClr val="bg1"/>
                </a:solidFill>
              </a:rPr>
              <a:t>       </a:t>
            </a:r>
            <a:r>
              <a:rPr kumimoji="0" lang="zh-CN" altLang="en-US" sz="3600" b="1" i="0" kern="1200" cap="none" spc="0" normalizeH="0" baseline="0">
                <a:solidFill>
                  <a:schemeClr val="bg1"/>
                </a:solidFill>
              </a:rPr>
              <a:t>出海贸易抢购潮</a:t>
            </a:r>
            <a:endParaRPr kumimoji="0" lang="zh-CN" altLang="en-US" sz="3600" b="1" i="0" kern="1200" cap="none" spc="0" normalizeH="0" baseline="0">
              <a:solidFill>
                <a:schemeClr val="bg1"/>
              </a:solidFill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745" y="3536315"/>
            <a:ext cx="5622925" cy="19431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6025" y="3536315"/>
            <a:ext cx="5436235" cy="195072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rcRect l="941"/>
          <a:stretch>
            <a:fillRect/>
          </a:stretch>
        </p:blipFill>
        <p:spPr>
          <a:xfrm>
            <a:off x="904240" y="2240280"/>
            <a:ext cx="7345045" cy="94043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958850" y="1150620"/>
            <a:ext cx="103212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类比</a:t>
            </a: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2025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</a:t>
            </a: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月</a:t>
            </a: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日特朗普上任前的美国厂商囤货潮炒作，接下来</a:t>
            </a: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90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天关税缓和期，是美国厂家进口成本降低的明确窗口期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543300" y="0"/>
            <a:ext cx="61493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en-US" altLang="zh-CN" sz="3600" b="1">
                <a:solidFill>
                  <a:schemeClr val="bg1"/>
                </a:solidFill>
                <a:sym typeface="+mn-ea"/>
              </a:rPr>
              <a:t>  </a:t>
            </a:r>
            <a:r>
              <a:rPr lang="zh-CN" sz="3600" b="1">
                <a:solidFill>
                  <a:schemeClr val="bg1"/>
                </a:solidFill>
                <a:sym typeface="+mn-ea"/>
              </a:rPr>
              <a:t>《好股研选》</a:t>
            </a:r>
            <a:r>
              <a:rPr lang="en-US" altLang="zh-CN" sz="3600" b="1">
                <a:solidFill>
                  <a:schemeClr val="bg1"/>
                </a:solidFill>
                <a:sym typeface="+mn-ea"/>
              </a:rPr>
              <a:t>4</a:t>
            </a:r>
            <a:r>
              <a:rPr lang="zh-CN" altLang="en-US" sz="3600" b="1">
                <a:solidFill>
                  <a:schemeClr val="bg1"/>
                </a:solidFill>
                <a:sym typeface="+mn-ea"/>
              </a:rPr>
              <a:t>月回顾</a:t>
            </a:r>
            <a:endParaRPr kumimoji="0" lang="zh-CN" altLang="en-US" sz="3600" b="1" i="0" kern="1200" cap="none" spc="0" normalizeH="0" baseline="0">
              <a:solidFill>
                <a:schemeClr val="bg1"/>
              </a:solidFill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083560" y="1080135"/>
            <a:ext cx="72967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                   </a:t>
            </a:r>
            <a:r>
              <a:rPr lang="zh-CN" altLang="en-US">
                <a:highlight>
                  <a:srgbClr val="FFFF00"/>
                </a:highlight>
              </a:rPr>
              <a:t>理解</a:t>
            </a:r>
            <a:r>
              <a:rPr lang="zh-CN" altLang="en-US">
                <a:highlight>
                  <a:srgbClr val="FFFF00"/>
                </a:highlight>
                <a:sym typeface="+mn-ea"/>
              </a:rPr>
              <a:t>选股逻辑</a:t>
            </a:r>
            <a:r>
              <a:rPr lang="en-US" altLang="zh-CN">
                <a:sym typeface="+mn-ea"/>
              </a:rPr>
              <a:t>  </a:t>
            </a:r>
            <a:r>
              <a:rPr lang="zh-CN" altLang="en-US">
                <a:sym typeface="+mn-ea"/>
              </a:rPr>
              <a:t>以及</a:t>
            </a:r>
            <a:r>
              <a:rPr lang="en-US" altLang="zh-CN">
                <a:sym typeface="+mn-ea"/>
              </a:rPr>
              <a:t>  </a:t>
            </a:r>
            <a:r>
              <a:rPr lang="zh-CN" altLang="en-US">
                <a:highlight>
                  <a:srgbClr val="FFFF00"/>
                </a:highlight>
                <a:sym typeface="+mn-ea"/>
              </a:rPr>
              <a:t>谨记基本买卖原则</a:t>
            </a:r>
            <a:r>
              <a:rPr lang="en-US" altLang="zh-CN">
                <a:sym typeface="+mn-ea"/>
              </a:rPr>
              <a:t> </a:t>
            </a:r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rcRect r="57746"/>
          <a:stretch>
            <a:fillRect/>
          </a:stretch>
        </p:blipFill>
        <p:spPr>
          <a:xfrm>
            <a:off x="5152390" y="2306955"/>
            <a:ext cx="5947410" cy="313499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430" y="1586865"/>
            <a:ext cx="4090035" cy="457454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543300" y="0"/>
            <a:ext cx="61493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zh-CN" sz="3600" b="1">
                <a:solidFill>
                  <a:schemeClr val="bg1"/>
                </a:solidFill>
                <a:sym typeface="+mn-ea"/>
              </a:rPr>
              <a:t>《好股研选》</a:t>
            </a:r>
            <a:r>
              <a:rPr lang="en-US" altLang="zh-CN" sz="3600" b="1">
                <a:solidFill>
                  <a:schemeClr val="bg1"/>
                </a:solidFill>
                <a:sym typeface="+mn-ea"/>
              </a:rPr>
              <a:t>4</a:t>
            </a:r>
            <a:r>
              <a:rPr lang="zh-CN" altLang="en-US" sz="3600" b="1">
                <a:solidFill>
                  <a:schemeClr val="bg1"/>
                </a:solidFill>
                <a:sym typeface="+mn-ea"/>
              </a:rPr>
              <a:t>月回顾</a:t>
            </a:r>
            <a:endParaRPr kumimoji="0" lang="zh-CN" altLang="en-US" sz="3600" b="1" i="0" kern="1200" cap="none" spc="0" normalizeH="0" baseline="0">
              <a:solidFill>
                <a:schemeClr val="bg1"/>
              </a:solidFill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180965" y="993775"/>
            <a:ext cx="30911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highlight>
                  <a:srgbClr val="FFFF00"/>
                </a:highlight>
              </a:rPr>
              <a:t>隐形冠军</a:t>
            </a:r>
            <a:r>
              <a:rPr lang="en-US" altLang="zh-CN">
                <a:highlight>
                  <a:srgbClr val="FFFF00"/>
                </a:highlight>
              </a:rPr>
              <a:t>VS</a:t>
            </a:r>
            <a:r>
              <a:rPr lang="zh-CN" altLang="en-US">
                <a:highlight>
                  <a:srgbClr val="FFFF00"/>
                </a:highlight>
              </a:rPr>
              <a:t>短线机会</a:t>
            </a:r>
            <a:r>
              <a:rPr lang="en-US" altLang="zh-CN"/>
              <a:t> </a:t>
            </a: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 t="10466"/>
          <a:stretch>
            <a:fillRect/>
          </a:stretch>
        </p:blipFill>
        <p:spPr>
          <a:xfrm>
            <a:off x="6187440" y="1710055"/>
            <a:ext cx="5370830" cy="410019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21665" y="2187575"/>
            <a:ext cx="5314315" cy="12414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1600" b="1">
                <a:solidFill>
                  <a:schemeClr val="tx2"/>
                </a:solidFill>
                <a:sym typeface="+mn-ea"/>
              </a:rPr>
              <a:t>1</a:t>
            </a:r>
            <a:r>
              <a:rPr lang="zh-CN" altLang="en-US" sz="1600" b="1">
                <a:solidFill>
                  <a:schemeClr val="tx2"/>
                </a:solidFill>
                <a:sym typeface="+mn-ea"/>
              </a:rPr>
              <a:t>、中线</a:t>
            </a:r>
            <a:r>
              <a:rPr lang="zh-CN" altLang="en-US" sz="1600" b="1">
                <a:sym typeface="+mn-ea"/>
              </a:rPr>
              <a:t>选股要点</a:t>
            </a:r>
            <a:r>
              <a:rPr lang="en-US" altLang="zh-CN" sz="1600" b="1">
                <a:solidFill>
                  <a:schemeClr val="tx2"/>
                </a:solidFill>
                <a:sym typeface="+mn-ea"/>
              </a:rPr>
              <a:t>-</a:t>
            </a:r>
            <a:r>
              <a:rPr lang="zh-CN" sz="1600" b="1">
                <a:solidFill>
                  <a:schemeClr val="tx2"/>
                </a:solidFill>
                <a:sym typeface="+mn-ea"/>
              </a:rPr>
              <a:t>趋势行情</a:t>
            </a:r>
            <a:endParaRPr lang="zh-CN" altLang="en-US" sz="1400">
              <a:sym typeface="+mn-ea"/>
            </a:endParaRPr>
          </a:p>
          <a:p>
            <a:pPr>
              <a:lnSpc>
                <a:spcPct val="140000"/>
              </a:lnSpc>
            </a:pPr>
            <a:r>
              <a:rPr lang="zh-CN" altLang="en-US" sz="1400">
                <a:sym typeface="+mn-ea"/>
              </a:rPr>
              <a:t>基本面（行业景气</a:t>
            </a:r>
            <a:r>
              <a:rPr lang="en-US" altLang="zh-CN" sz="1400">
                <a:sym typeface="+mn-ea"/>
              </a:rPr>
              <a:t>+</a:t>
            </a:r>
            <a:r>
              <a:rPr lang="zh-CN" altLang="en-US" sz="1400">
                <a:sym typeface="+mn-ea"/>
              </a:rPr>
              <a:t>赛道冠军</a:t>
            </a:r>
            <a:r>
              <a:rPr lang="en-US" altLang="zh-CN" sz="1400">
                <a:sym typeface="+mn-ea"/>
              </a:rPr>
              <a:t>+</a:t>
            </a:r>
            <a:r>
              <a:rPr lang="zh-CN" altLang="en-US" sz="1400">
                <a:sym typeface="+mn-ea"/>
              </a:rPr>
              <a:t>业绩向好）</a:t>
            </a:r>
            <a:endParaRPr lang="en-US" altLang="zh-CN" sz="1400">
              <a:sym typeface="+mn-ea"/>
            </a:endParaRPr>
          </a:p>
          <a:p>
            <a:pPr>
              <a:lnSpc>
                <a:spcPct val="140000"/>
              </a:lnSpc>
            </a:pPr>
            <a:r>
              <a:rPr lang="zh-CN" altLang="en-US" sz="1400">
                <a:sym typeface="+mn-ea"/>
              </a:rPr>
              <a:t>技术面（底部突破回档；上升中继控盘回档；上升中继蓄势末端）</a:t>
            </a:r>
            <a:endParaRPr lang="zh-CN" altLang="en-US" sz="1400">
              <a:sym typeface="+mn-ea"/>
            </a:endParaRPr>
          </a:p>
          <a:p>
            <a:pPr>
              <a:lnSpc>
                <a:spcPct val="140000"/>
              </a:lnSpc>
            </a:pPr>
            <a:r>
              <a:rPr lang="zh-CN" altLang="en-US" sz="1400">
                <a:sym typeface="+mn-ea"/>
              </a:rPr>
              <a:t>资金面（中线新入主力控盘资金、机构重仓）</a:t>
            </a:r>
            <a:endParaRPr lang="zh-CN" altLang="en-US" sz="1400"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06425" y="3997325"/>
            <a:ext cx="5080000" cy="9398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1600" b="1">
                <a:solidFill>
                  <a:schemeClr val="tx2"/>
                </a:solidFill>
                <a:sym typeface="+mn-ea"/>
              </a:rPr>
              <a:t>2</a:t>
            </a:r>
            <a:r>
              <a:rPr lang="zh-CN" altLang="en-US" sz="1600" b="1">
                <a:solidFill>
                  <a:schemeClr val="tx2"/>
                </a:solidFill>
                <a:sym typeface="+mn-ea"/>
              </a:rPr>
              <a:t>、短线</a:t>
            </a:r>
            <a:r>
              <a:rPr lang="zh-CN" altLang="en-US" sz="1600" b="1">
                <a:sym typeface="+mn-ea"/>
              </a:rPr>
              <a:t>选股要点</a:t>
            </a:r>
            <a:r>
              <a:rPr lang="en-US" altLang="zh-CN" sz="1600" b="1">
                <a:solidFill>
                  <a:schemeClr val="tx2"/>
                </a:solidFill>
                <a:sym typeface="+mn-ea"/>
              </a:rPr>
              <a:t>-</a:t>
            </a:r>
            <a:r>
              <a:rPr lang="zh-CN" altLang="en-US" sz="1600" b="1">
                <a:solidFill>
                  <a:schemeClr val="tx2"/>
                </a:solidFill>
                <a:sym typeface="+mn-ea"/>
              </a:rPr>
              <a:t>风口博弈</a:t>
            </a:r>
            <a:endParaRPr lang="zh-CN" altLang="en-US" sz="1400">
              <a:sym typeface="+mn-ea"/>
            </a:endParaRPr>
          </a:p>
          <a:p>
            <a:pPr>
              <a:lnSpc>
                <a:spcPct val="140000"/>
              </a:lnSpc>
            </a:pPr>
            <a:r>
              <a:rPr lang="zh-CN" altLang="en-US" sz="1400">
                <a:sym typeface="+mn-ea"/>
              </a:rPr>
              <a:t>爆量回档</a:t>
            </a:r>
            <a:r>
              <a:rPr lang="en-US" altLang="zh-CN" sz="1400">
                <a:sym typeface="+mn-ea"/>
              </a:rPr>
              <a:t>+</a:t>
            </a:r>
            <a:r>
              <a:rPr lang="zh-CN" altLang="en-US" sz="1400">
                <a:sym typeface="+mn-ea"/>
              </a:rPr>
              <a:t>低位高换手</a:t>
            </a:r>
            <a:r>
              <a:rPr lang="en-US" altLang="zh-CN" sz="1400">
                <a:sym typeface="+mn-ea"/>
              </a:rPr>
              <a:t>+</a:t>
            </a:r>
            <a:r>
              <a:rPr lang="zh-CN" altLang="en-US" sz="1400">
                <a:sym typeface="+mn-ea"/>
              </a:rPr>
              <a:t>风口题材</a:t>
            </a:r>
            <a:r>
              <a:rPr lang="zh-CN" altLang="en-US" sz="1400">
                <a:solidFill>
                  <a:schemeClr val="tx2"/>
                </a:solidFill>
                <a:sym typeface="+mn-ea"/>
              </a:rPr>
              <a:t>首次回档</a:t>
            </a:r>
            <a:endParaRPr lang="zh-CN" altLang="en-US" sz="1400">
              <a:sym typeface="+mn-ea"/>
            </a:endParaRPr>
          </a:p>
          <a:p>
            <a:pPr>
              <a:lnSpc>
                <a:spcPct val="140000"/>
              </a:lnSpc>
            </a:pPr>
            <a:endParaRPr lang="zh-CN" altLang="en-US" sz="1400"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932305" y="81280"/>
            <a:ext cx="84696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altLang="zh-CN" sz="3600" b="1" i="0" kern="1200" cap="none" spc="0" normalizeH="0" baseline="0">
                <a:solidFill>
                  <a:schemeClr val="bg1"/>
                </a:solidFill>
              </a:rPr>
              <a:t>              </a:t>
            </a:r>
            <a:r>
              <a:rPr lang="zh-CN" sz="3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《好股研选》</a:t>
            </a:r>
            <a:r>
              <a:rPr lang="en-US" altLang="zh-CN" sz="3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5</a:t>
            </a:r>
            <a:r>
              <a:rPr lang="zh-CN" altLang="en-US" sz="3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月涨价活动</a:t>
            </a:r>
            <a:endParaRPr lang="zh-CN" altLang="en-US" sz="36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7325" y="820420"/>
            <a:ext cx="9277350" cy="521779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932305" y="81280"/>
            <a:ext cx="84696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altLang="zh-CN" sz="3600" b="1" i="0" kern="1200" cap="none" spc="0" normalizeH="0" baseline="0">
                <a:solidFill>
                  <a:schemeClr val="bg1"/>
                </a:solidFill>
              </a:rPr>
              <a:t>              </a:t>
            </a:r>
            <a:r>
              <a:rPr lang="zh-CN" sz="3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《好股研选》手机版查看</a:t>
            </a:r>
            <a:endParaRPr lang="zh-CN" sz="36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rcRect t="5661"/>
          <a:stretch>
            <a:fillRect/>
          </a:stretch>
        </p:blipFill>
        <p:spPr>
          <a:xfrm>
            <a:off x="6459220" y="857250"/>
            <a:ext cx="3166110" cy="537210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rcRect t="3394"/>
          <a:stretch>
            <a:fillRect/>
          </a:stretch>
        </p:blipFill>
        <p:spPr>
          <a:xfrm>
            <a:off x="2710180" y="822325"/>
            <a:ext cx="3227705" cy="540766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10" name="椭圆 9"/>
          <p:cNvSpPr/>
          <p:nvPr/>
        </p:nvSpPr>
        <p:spPr>
          <a:xfrm>
            <a:off x="5332095" y="5436870"/>
            <a:ext cx="605790" cy="496570"/>
          </a:xfrm>
          <a:prstGeom prst="ellipse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9019540" y="5506085"/>
            <a:ext cx="605790" cy="496570"/>
          </a:xfrm>
          <a:prstGeom prst="ellipse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7482205" y="821690"/>
            <a:ext cx="734695" cy="401320"/>
          </a:xfrm>
          <a:prstGeom prst="ellipse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下箭头 13"/>
          <p:cNvSpPr/>
          <p:nvPr/>
        </p:nvSpPr>
        <p:spPr>
          <a:xfrm rot="18960000">
            <a:off x="4913630" y="4491355"/>
            <a:ext cx="154305" cy="103759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下箭头 15"/>
          <p:cNvSpPr/>
          <p:nvPr/>
        </p:nvSpPr>
        <p:spPr>
          <a:xfrm rot="9840000" flipH="1">
            <a:off x="8555990" y="1155065"/>
            <a:ext cx="104775" cy="424053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下箭头 16"/>
          <p:cNvSpPr/>
          <p:nvPr/>
        </p:nvSpPr>
        <p:spPr>
          <a:xfrm rot="2400000">
            <a:off x="7116445" y="1067435"/>
            <a:ext cx="154305" cy="945515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4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0168,&quot;width&quot;:18489}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PLACING_PICTURE_USER_VIEWPORT" val="{&quot;height&quot;:606,&quot;width&quot;:2795}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BEAUTIFY_FLAG" val="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KSO_WM_BEAUTIFY_FLAG" val=""/>
</p:tagLst>
</file>

<file path=ppt/tags/tag105.xml><?xml version="1.0" encoding="utf-8"?>
<p:tagLst xmlns:p="http://schemas.openxmlformats.org/presentationml/2006/main">
  <p:tag name="KSO_WM_BEAUTIFY_FLAG" val=""/>
</p:tagLst>
</file>

<file path=ppt/tags/tag106.xml><?xml version="1.0" encoding="utf-8"?>
<p:tagLst xmlns:p="http://schemas.openxmlformats.org/presentationml/2006/main">
  <p:tag name="KSO_WM_BEAUTIFY_FLAG" val=""/>
</p:tagLst>
</file>

<file path=ppt/tags/tag107.xml><?xml version="1.0" encoding="utf-8"?>
<p:tagLst xmlns:p="http://schemas.openxmlformats.org/presentationml/2006/main">
  <p:tag name="KSO_WM_BEAUTIFY_FLAG" val=""/>
</p:tagLst>
</file>

<file path=ppt/tags/tag108.xml><?xml version="1.0" encoding="utf-8"?>
<p:tagLst xmlns:p="http://schemas.openxmlformats.org/presentationml/2006/main">
  <p:tag name="KSO_WM_BEAUTIFY_FLAG" val=""/>
</p:tagLst>
</file>

<file path=ppt/tags/tag109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1.xml><?xml version="1.0" encoding="utf-8"?>
<p:tagLst xmlns:p="http://schemas.openxmlformats.org/presentationml/2006/main">
  <p:tag name="KSO_WM_BEAUTIFY_FLAG" val=""/>
</p:tagLst>
</file>

<file path=ppt/tags/tag11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3.xml><?xml version="1.0" encoding="utf-8"?>
<p:tagLst xmlns:p="http://schemas.openxmlformats.org/presentationml/2006/main">
  <p:tag name="KSO_WM_BEAUTIFY_FLAG" val=""/>
</p:tagLst>
</file>

<file path=ppt/tags/tag11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5.xml><?xml version="1.0" encoding="utf-8"?>
<p:tagLst xmlns:p="http://schemas.openxmlformats.org/presentationml/2006/main">
  <p:tag name="KSO_WM_BEAUTIFY_FLAG" val=""/>
</p:tagLst>
</file>

<file path=ppt/tags/tag11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7.xml><?xml version="1.0" encoding="utf-8"?>
<p:tagLst xmlns:p="http://schemas.openxmlformats.org/presentationml/2006/main">
  <p:tag name="KSO_WM_BEAUTIFY_FLAG" val=""/>
</p:tagLst>
</file>

<file path=ppt/tags/tag1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9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1.xml><?xml version="1.0" encoding="utf-8"?>
<p:tagLst xmlns:p="http://schemas.openxmlformats.org/presentationml/2006/main">
  <p:tag name="KSO_WM_BEAUTIFY_FLAG" val=""/>
</p:tagLst>
</file>

<file path=ppt/tags/tag12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3.xml><?xml version="1.0" encoding="utf-8"?>
<p:tagLst xmlns:p="http://schemas.openxmlformats.org/presentationml/2006/main">
  <p:tag name="KSO_WM_BEAUTIFY_FLAG" val=""/>
</p:tagLst>
</file>

<file path=ppt/tags/tag12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5.xml><?xml version="1.0" encoding="utf-8"?>
<p:tagLst xmlns:p="http://schemas.openxmlformats.org/presentationml/2006/main">
  <p:tag name="KSO_WPP_MARK_KEY" val="34a5c737-2527-451b-a6cc-313a70f4ce21"/>
  <p:tag name="COMMONDATA" val="eyJoZGlkIjoiMjUxNmU2Yzc2MjNiNjJjZGFlY2Q1MzYxMGIzYTQ4YWEifQ=="/>
  <p:tag name="resource_record_key" val="{&quot;10&quot;:[3637446],&quot;29&quot;:[20405972,20405933,20426316,20405934,20405922,20405918,20405950],&quot;65&quot;:[20205081],&quot;70&quot;:[3315773,3314060,3321602,3314064,3315859]}"/>
  <p:tag name="commondata" val="eyJoZGlkIjoiMTE5OTlmMmY3Mzc0MTBlODE0YTNlMWY0MTJhZTZiYTYifQ==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522</Words>
  <Application>WPS 演示</Application>
  <PresentationFormat>宽屏</PresentationFormat>
  <Paragraphs>55</Paragraphs>
  <Slides>9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9</vt:i4>
      </vt:variant>
    </vt:vector>
  </HeadingPairs>
  <TitlesOfParts>
    <vt:vector size="24" baseType="lpstr">
      <vt:lpstr>Arial</vt:lpstr>
      <vt:lpstr>宋体</vt:lpstr>
      <vt:lpstr>Wingdings</vt:lpstr>
      <vt:lpstr>Wingdings</vt:lpstr>
      <vt:lpstr>Roboto</vt:lpstr>
      <vt:lpstr>汉仪旗黑-55简</vt:lpstr>
      <vt:lpstr>微软雅黑</vt:lpstr>
      <vt:lpstr>思源黑体 CN Medium</vt:lpstr>
      <vt:lpstr>黑体</vt:lpstr>
      <vt:lpstr>思源黑体 CN Light</vt:lpstr>
      <vt:lpstr>阿里巴巴普惠体 Light</vt:lpstr>
      <vt:lpstr>Arial Unicode MS</vt:lpstr>
      <vt:lpstr>Calibri</vt:lpstr>
      <vt:lpstr>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A陈小渊</cp:lastModifiedBy>
  <cp:revision>1267</cp:revision>
  <dcterms:created xsi:type="dcterms:W3CDTF">2019-06-19T02:08:00Z</dcterms:created>
  <dcterms:modified xsi:type="dcterms:W3CDTF">2025-05-15T06:43:13Z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2052-12.1.0.20784</vt:lpwstr>
  </property>
  <property fmtid="{D5CDD505-2E9C-101B-9397-08002B2CF9AE}" pid="3" name="ICV">
    <vt:lpwstr>67F8E99CA25843CDBAFD0150A9FB820A</vt:lpwstr>
  </property>
</Properties>
</file>