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13" r:id="rId7"/>
    <p:sldId id="1134" r:id="rId8"/>
    <p:sldId id="1123" r:id="rId9"/>
    <p:sldId id="1136" r:id="rId10"/>
    <p:sldId id="1141" r:id="rId11"/>
    <p:sldId id="1139" r:id="rId12"/>
    <p:sldId id="1138" r:id="rId13"/>
    <p:sldId id="37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7" userDrawn="1">
          <p15:clr>
            <a:srgbClr val="A4A3A4"/>
          </p15:clr>
        </p15:guide>
        <p15:guide id="2" pos="37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7"/>
        <p:guide pos="3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2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0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0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1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AI</a:t>
            </a: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新材料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2026 .4.22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215390"/>
            <a:ext cx="7498080" cy="49288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490085" y="746125"/>
            <a:ext cx="3343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AI</a:t>
            </a:r>
            <a:r>
              <a:rPr lang="zh-CN" altLang="en-US"/>
              <a:t>服务器带动核心原材料需求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660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北美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CSP 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资本支出强劲增长，建议关注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AI 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新材料发展机遇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975" y="1239520"/>
            <a:ext cx="104178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9</a:t>
            </a:r>
            <a:r>
              <a:rPr lang="zh-CN" altLang="en-US"/>
              <a:t>日消息，亚马逊</a:t>
            </a:r>
            <a:r>
              <a:rPr lang="en-US" altLang="zh-CN"/>
              <a:t>AWS、</a:t>
            </a:r>
            <a:r>
              <a:rPr lang="zh-CN" altLang="en-US"/>
              <a:t>微软、</a:t>
            </a:r>
            <a:r>
              <a:rPr lang="en-US" altLang="zh-CN"/>
              <a:t>Google、Meta </a:t>
            </a:r>
            <a:r>
              <a:rPr lang="zh-CN" altLang="en-US"/>
              <a:t>等</a:t>
            </a:r>
            <a:r>
              <a:rPr lang="zh-CN" altLang="en-US" b="1">
                <a:solidFill>
                  <a:srgbClr val="FF0000"/>
                </a:solidFill>
              </a:rPr>
              <a:t>美国四大云端服务供应商2026 年资本支出合计超过6,700亿美元，同比增长超60%，再创历史新高</a:t>
            </a:r>
            <a:r>
              <a:rPr lang="zh-CN" altLang="en-US"/>
              <a:t>。其中，</a:t>
            </a:r>
            <a:r>
              <a:rPr lang="en-US" altLang="zh-CN"/>
              <a:t>Meta 2026 </a:t>
            </a:r>
            <a:r>
              <a:rPr lang="zh-CN" altLang="en-US"/>
              <a:t>年的支出预估将达全年营收的50%以上。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70" y="2898140"/>
            <a:ext cx="6407150" cy="2195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0250" y="2463165"/>
            <a:ext cx="397764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而这四大云端服务供应商资本支出主要会用于打造</a:t>
            </a:r>
            <a:r>
              <a:rPr lang="en-US" altLang="zh-CN">
                <a:sym typeface="+mn-ea"/>
              </a:rPr>
              <a:t>AI </a:t>
            </a:r>
            <a:r>
              <a:rPr lang="zh-CN" altLang="en-US">
                <a:sym typeface="+mn-ea"/>
              </a:rPr>
              <a:t>基础设施，预计将催动更多</a:t>
            </a:r>
            <a:r>
              <a:rPr lang="en-US" altLang="zh-CN">
                <a:sym typeface="+mn-ea"/>
              </a:rPr>
              <a:t>AI </a:t>
            </a:r>
            <a:r>
              <a:rPr lang="zh-CN" altLang="en-US">
                <a:sym typeface="+mn-ea"/>
              </a:rPr>
              <a:t>服务器需求。而相比于传统服务器，</a:t>
            </a:r>
            <a:r>
              <a:rPr lang="en-US" altLang="zh-CN">
                <a:sym typeface="+mn-ea"/>
              </a:rPr>
              <a:t>AI </a:t>
            </a:r>
            <a:r>
              <a:rPr lang="zh-CN" altLang="en-US">
                <a:sym typeface="+mn-ea"/>
              </a:rPr>
              <a:t>服务器在信号传输速率、数据传输损耗、布线密度等方面要求更高，需要具备更低的介电常数和介质损失因子，推动覆铜板向高频高速方向持续升级迭代，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PPO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树脂、碳氢树脂、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low-dk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电子布、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HVLP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铜箔</a:t>
            </a:r>
            <a:r>
              <a:rPr lang="zh-CN" altLang="en-US">
                <a:sym typeface="+mn-ea"/>
              </a:rPr>
              <a:t>等高频高速覆铜板核心原材料需求2026年有望在</a:t>
            </a:r>
            <a:r>
              <a:rPr lang="en-US" altLang="zh-CN">
                <a:sym typeface="+mn-ea"/>
              </a:rPr>
              <a:t>AI </a:t>
            </a:r>
            <a:r>
              <a:rPr lang="zh-CN" altLang="en-US">
                <a:sym typeface="+mn-ea"/>
              </a:rPr>
              <a:t>服务器的带动下快速提升。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57960" y="0"/>
            <a:ext cx="991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2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sym typeface="+mn-ea"/>
              </a:rPr>
              <a:t>生成式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sym typeface="+mn-ea"/>
              </a:rPr>
              <a:t>AI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sym typeface="+mn-ea"/>
              </a:rPr>
              <a:t>快速渗透，用户规模超5 亿人，关注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sym typeface="+mn-ea"/>
              </a:rPr>
              <a:t>AI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sym typeface="+mn-ea"/>
              </a:rPr>
              <a:t>新材料发展机遇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2850" y="1025525"/>
            <a:ext cx="100971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截至2025 年6 月，我国生成式人工智能用户规模达5.15 亿人，普及率为36.5%。人工智能技术的迅猛发展，正在以前所未有的速度推动算力需求的增长。根据华为发布《智能世界2035》，预计到2035 年全社会的算力需求相比2025 年将增长10 万倍。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2850" y="300228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截至2025年8月，我国累计有538款生成式人工智能服务完成备案，263款生成式人工智能应用或功能完成登记。生成式人工智能被广泛应用于智能搜索、内容创作、办公助手、智能硬件等多种场景，还在农业生产、工业制造、科学研究等领域得到积极探索实践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30" y="1792605"/>
            <a:ext cx="3482340" cy="4269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47595" y="227330"/>
            <a:ext cx="831532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3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、工信部：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加快前沿材料布局和关键材料攻关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0590" y="1386840"/>
            <a:ext cx="403352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4月21日，国务院新闻办公室举行新闻发布会，介绍2026年一季度工业和信息化发展情况。工信部：下一步，工信部将深入贯彻落实“十五五”规划纲要部署，坚持“固本”和“育新”相结合。一方面，着力筑牢传统产业升级根基，推动存量产能优化和绿色安全转型；另一方面，全力激活创新引擎，</a:t>
            </a:r>
            <a:r>
              <a:rPr lang="zh-CN" altLang="en-US" b="1">
                <a:solidFill>
                  <a:srgbClr val="FF0000"/>
                </a:solidFill>
              </a:rPr>
              <a:t>加快前沿材料布局和关键材料攻关，为发展新质生产力、推进新型工业化提供更加坚实可靠的材料支撑</a:t>
            </a:r>
            <a:r>
              <a:rPr lang="zh-CN" altLang="en-US"/>
              <a:t>。新材料产业作为所有景气高企的产业的上游黄金分支，值得关注每次回档机会。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80" y="846455"/>
            <a:ext cx="5937885" cy="5165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、新材料纷纷启动涨价潮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775" y="980440"/>
            <a:ext cx="5666740" cy="11684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1400"/>
              <a:t>CCL</a:t>
            </a:r>
            <a:r>
              <a:rPr lang="zh-CN" altLang="en-US" sz="1400"/>
              <a:t>巨头纷纷涨价</a:t>
            </a:r>
            <a:endParaRPr lang="en-US" altLang="zh-CN" sz="1400"/>
          </a:p>
          <a:p>
            <a:r>
              <a:rPr lang="zh-CN" altLang="en-US" sz="1400"/>
              <a:t>①松下/台耀发布高速</a:t>
            </a:r>
            <a:r>
              <a:rPr lang="en-US" altLang="zh-CN" sz="1400"/>
              <a:t>CCL </a:t>
            </a:r>
            <a:r>
              <a:rPr lang="zh-CN" altLang="en-US" sz="1400"/>
              <a:t>提价函，松下对其高速</a:t>
            </a:r>
            <a:r>
              <a:rPr lang="en-US" altLang="zh-CN" sz="1400"/>
              <a:t>CCL </a:t>
            </a:r>
            <a:r>
              <a:rPr lang="zh-CN" altLang="en-US" sz="1400"/>
              <a:t>材料提涨20%</a:t>
            </a:r>
            <a:endParaRPr lang="zh-CN" altLang="en-US" sz="1400"/>
          </a:p>
          <a:p>
            <a:r>
              <a:rPr lang="zh-CN" altLang="en-US" sz="1400"/>
              <a:t>②南亚新材对公司</a:t>
            </a:r>
            <a:r>
              <a:rPr lang="en-US" altLang="zh-CN" sz="1400"/>
              <a:t>CCL</a:t>
            </a:r>
            <a:r>
              <a:rPr lang="zh-CN" altLang="en-US" sz="1400"/>
              <a:t>产品发布涨价函</a:t>
            </a:r>
            <a:endParaRPr lang="en-US" altLang="zh-CN" sz="1400"/>
          </a:p>
          <a:p>
            <a:r>
              <a:rPr lang="zh-CN" altLang="en-US" sz="1400"/>
              <a:t>③日本</a:t>
            </a:r>
            <a:r>
              <a:rPr lang="en-US" altLang="zh-CN" sz="1400"/>
              <a:t>Resonac</a:t>
            </a:r>
            <a:r>
              <a:rPr lang="zh-CN" altLang="en-US" sz="1400"/>
              <a:t>近期宣布涨价30%  </a:t>
            </a:r>
            <a:endParaRPr lang="zh-CN" altLang="en-US" sz="1400"/>
          </a:p>
          <a:p>
            <a:r>
              <a:rPr lang="en-US" altLang="zh-CN" sz="1400"/>
              <a:t>，</a:t>
            </a:r>
            <a:r>
              <a:rPr lang="zh-CN" altLang="en-US" sz="1400"/>
              <a:t>行业龙头建滔积层板此前也已两次调价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739775" y="3592830"/>
            <a:ext cx="4389120" cy="33718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indent="0"/>
            <a:r>
              <a:rPr lang="zh-CN" sz="1600" b="0" i="0">
                <a:solidFill>
                  <a:schemeClr val="tx1"/>
                </a:solidFill>
                <a:latin typeface="\5FAE软雅黑"/>
                <a:ea typeface="\5FAE软雅黑"/>
              </a:rPr>
              <a:t>国内电子部龙头中国巨石</a:t>
            </a:r>
            <a:r>
              <a:rPr lang="en-US" altLang="zh-CN" sz="1600" b="0" i="0">
                <a:solidFill>
                  <a:schemeClr val="tx1"/>
                </a:solidFill>
                <a:latin typeface="\5FAE软雅黑"/>
                <a:ea typeface="\5FAE软雅黑"/>
              </a:rPr>
              <a:t>2</a:t>
            </a:r>
            <a:r>
              <a:rPr lang="zh-CN" altLang="en-US" sz="1600" b="0" i="0">
                <a:solidFill>
                  <a:schemeClr val="tx1"/>
                </a:solidFill>
                <a:latin typeface="\5FAE软雅黑"/>
                <a:ea typeface="\5FAE软雅黑"/>
              </a:rPr>
              <a:t>月淡季成功启动涨价</a:t>
            </a:r>
            <a:endParaRPr lang="zh-CN" altLang="en-US" sz="1600" b="0" i="0">
              <a:solidFill>
                <a:schemeClr val="tx1"/>
              </a:solidFill>
              <a:latin typeface="\5FAE软雅黑"/>
              <a:ea typeface="\5FAE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" y="2596515"/>
            <a:ext cx="5809615" cy="77279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721475" y="864235"/>
            <a:ext cx="4519295" cy="4296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" y="4274185"/>
            <a:ext cx="5854700" cy="15913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、新材料纷纷启动涨价潮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1245" y="1838325"/>
            <a:ext cx="3169920" cy="33718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indent="0"/>
            <a:r>
              <a:rPr lang="zh-CN" sz="1600" b="0" i="0">
                <a:solidFill>
                  <a:schemeClr val="tx1"/>
                </a:solidFill>
                <a:latin typeface="\5FAE软雅黑"/>
                <a:ea typeface="\5FAE软雅黑"/>
              </a:rPr>
              <a:t>光纤从买方市场进入到卖方市场</a:t>
            </a:r>
            <a:endParaRPr lang="zh-CN" sz="1600" b="0" i="0">
              <a:solidFill>
                <a:schemeClr val="tx1"/>
              </a:solidFill>
              <a:latin typeface="\5FAE软雅黑"/>
              <a:ea typeface="\5FAE软雅黑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0" y="2785110"/>
            <a:ext cx="9643745" cy="31496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114540" y="950595"/>
            <a:ext cx="2975610" cy="21126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9610" y="934720"/>
            <a:ext cx="6096000" cy="44538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①树脂领域</a:t>
            </a:r>
            <a:r>
              <a:rPr lang="en-US" altLang="zh-CN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圣泉集团、东材科技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②电子布</a:t>
            </a:r>
            <a:r>
              <a:rPr lang="en-US" altLang="zh-CN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中材科技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、中国巨石、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宏和科技、国际复材、菲利华、九鼎新材、惠柏新材、金安国纪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26年紧缺确定性高，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Q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布关注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M9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相关方案确定进展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③铜箔领域：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铜冠铜箔、隆扬电子、德福科技、海亮股份、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海星股份（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HVLP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全系列涨价4月逐步提价；国产龙头企业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HVLP4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处于即将放量阶段）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r>
              <a:rPr lang="en-US" altLang="zh-CN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CCL</a:t>
            </a: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（覆铜板层压板）：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国瓷材料、沿江股份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r>
              <a:rPr lang="en-US" altLang="zh-CN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HBM</a:t>
            </a: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材料：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海外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HBM、AI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存储拉动美光+三星+美光扩产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⑥光纤：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长飞光纤、亨通光电、中天科技、烽火通信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⑦</a:t>
            </a: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碳纤维：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我国自主研发的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T1200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级超高强度碳纤维全球首发，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T1200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级碳纤维可广泛应用于航空航天、低空经济、人形机器人等战略性新兴产业领域，填补全球空白，应用领域和价值量提升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10" y="1031240"/>
            <a:ext cx="4960620" cy="4587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" y="800100"/>
            <a:ext cx="6145530" cy="5376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265" y="1217295"/>
            <a:ext cx="4832350" cy="4542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32140" y="2374900"/>
            <a:ext cx="1414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IC</a:t>
            </a:r>
            <a:r>
              <a:rPr lang="zh-CN" altLang="en-US" b="1">
                <a:solidFill>
                  <a:srgbClr val="FF0000"/>
                </a:solidFill>
              </a:rPr>
              <a:t>封装基板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WPS 演示</Application>
  <PresentationFormat>宽屏</PresentationFormat>
  <Paragraphs>64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\5FAE软雅黑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1121</cp:revision>
  <dcterms:created xsi:type="dcterms:W3CDTF">2019-06-19T02:08:00Z</dcterms:created>
  <dcterms:modified xsi:type="dcterms:W3CDTF">2026-04-22T06:49:49Z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67F8E99CA25843CDBAFD0150A9FB820A</vt:lpwstr>
  </property>
</Properties>
</file>