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3"/>
  </p:sldMasterIdLst>
  <p:notesMasterIdLst>
    <p:notesMasterId r:id="rId5"/>
  </p:notesMasterIdLst>
  <p:sldIdLst>
    <p:sldId id="370" r:id="rId4"/>
    <p:sldId id="791" r:id="rId6"/>
    <p:sldId id="877" r:id="rId7"/>
    <p:sldId id="1271" r:id="rId8"/>
    <p:sldId id="1225" r:id="rId9"/>
    <p:sldId id="1088" r:id="rId10"/>
    <p:sldId id="1311" r:id="rId11"/>
    <p:sldId id="1312" r:id="rId12"/>
    <p:sldId id="1322" r:id="rId13"/>
    <p:sldId id="1323" r:id="rId14"/>
    <p:sldId id="1324" r:id="rId15"/>
    <p:sldId id="1296" r:id="rId16"/>
    <p:sldId id="1003" r:id="rId17"/>
    <p:sldId id="1201" r:id="rId18"/>
    <p:sldId id="1313" r:id="rId19"/>
    <p:sldId id="1223" r:id="rId20"/>
    <p:sldId id="1274" r:id="rId21"/>
    <p:sldId id="1275" r:id="rId22"/>
    <p:sldId id="1276" r:id="rId23"/>
    <p:sldId id="372" r:id="rId24"/>
  </p:sldIdLst>
  <p:sldSz cx="12192000" cy="6858000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55" userDrawn="1">
          <p15:clr>
            <a:srgbClr val="A4A3A4"/>
          </p15:clr>
        </p15:guide>
        <p15:guide id="2" pos="364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2" clrIdx="0"/>
  <p:cmAuthor id="7" name="熊仪_aYju7RJj" initials="熊" lastIdx="0" clrIdx="0"/>
  <p:cmAuthor id="8" name="yifei" initials="y" lastIdx="1" clrIdx="7"/>
  <p:cmAuthor id="2" name="kingsoft" initials="k" lastIdx="1" clrIdx="1"/>
  <p:cmAuthor id="9" name="ADMIN" initials="A" lastIdx="1" clrIdx="8"/>
  <p:cmAuthor id="3" name="zhouzean" initials="z" lastIdx="1" clrIdx="2"/>
  <p:cmAuthor id="4" name="李鹏飞_6bQfzI3a" initials="李" lastIdx="0" clrIdx="0"/>
  <p:cmAuthor id="5" name="李晓菲_MZFnUzi6" initials="李" lastIdx="0" clrIdx="0"/>
  <p:cmAuthor id="6" name="小珞_QjMfU7FR" initials="小" lastIdx="0" clrIdx="0"/>
  <p:cmAuthor id="2001" name="骆倩怡_Znauj26B" initials="authorId_382814100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324F3"/>
    <a:srgbClr val="FFF6CD"/>
    <a:srgbClr val="FFFDF5"/>
    <a:srgbClr val="FFDFDF"/>
    <a:srgbClr val="D16664"/>
    <a:srgbClr val="FFFC91"/>
    <a:srgbClr val="DCDCDC"/>
    <a:srgbClr val="F0F0F0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055"/>
        <p:guide pos="3642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9" Type="http://schemas.openxmlformats.org/officeDocument/2006/relationships/tags" Target="tags/tag142.xml"/><Relationship Id="rId28" Type="http://schemas.openxmlformats.org/officeDocument/2006/relationships/commentAuthors" Target="commentAuthors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补充讲讲上能电气</a:t>
            </a:r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en-US" altLang="zh-CN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zh-CN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+mn-ea"/>
              </a:rPr>
              <a:t>光伏行业加速出清低效产能</a:t>
            </a:r>
            <a:endParaRPr lang="zh-CN">
              <a:latin typeface="华文细黑" panose="02010600040101010101" charset="-122"/>
              <a:ea typeface="华文细黑" panose="02010600040101010101" charset="-122"/>
              <a:cs typeface="华文细黑" panose="02010600040101010101" charset="-122"/>
              <a:sym typeface="+mn-ea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en-US" altLang="zh-CN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en-US" altLang="zh-CN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en-US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en-US" alt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zh-CN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+mn-ea"/>
              </a:rPr>
              <a:t>光伏行业加速出清低效产能</a:t>
            </a:r>
            <a:endParaRPr lang="zh-CN">
              <a:latin typeface="华文细黑" panose="02010600040101010101" charset="-122"/>
              <a:ea typeface="华文细黑" panose="02010600040101010101" charset="-122"/>
              <a:cs typeface="华文细黑" panose="02010600040101010101" charset="-122"/>
              <a:sym typeface="+mn-ea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en-US" altLang="zh-C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en-US" altLang="zh-C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31.xml"/><Relationship Id="rId4" Type="http://schemas.openxmlformats.org/officeDocument/2006/relationships/tags" Target="../tags/tag30.xml"/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36.xml"/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6" Type="http://schemas.openxmlformats.org/officeDocument/2006/relationships/tags" Target="../tags/tag42.xml"/><Relationship Id="rId5" Type="http://schemas.openxmlformats.org/officeDocument/2006/relationships/tags" Target="../tags/tag41.xml"/><Relationship Id="rId4" Type="http://schemas.openxmlformats.org/officeDocument/2006/relationships/tags" Target="../tags/tag40.xml"/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6" Type="http://schemas.openxmlformats.org/officeDocument/2006/relationships/tags" Target="../tags/tag52.xml"/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7" Type="http://schemas.openxmlformats.org/officeDocument/2006/relationships/tags" Target="../tags/tag58.xml"/><Relationship Id="rId6" Type="http://schemas.openxmlformats.org/officeDocument/2006/relationships/tags" Target="../tags/tag57.xml"/><Relationship Id="rId5" Type="http://schemas.openxmlformats.org/officeDocument/2006/relationships/tags" Target="../tags/tag56.xml"/><Relationship Id="rId4" Type="http://schemas.openxmlformats.org/officeDocument/2006/relationships/tags" Target="../tags/tag55.xml"/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tags" Target="../tags/tag66.xml"/><Relationship Id="rId8" Type="http://schemas.openxmlformats.org/officeDocument/2006/relationships/tags" Target="../tags/tag65.xml"/><Relationship Id="rId7" Type="http://schemas.openxmlformats.org/officeDocument/2006/relationships/tags" Target="../tags/tag64.xml"/><Relationship Id="rId6" Type="http://schemas.openxmlformats.org/officeDocument/2006/relationships/tags" Target="../tags/tag63.xml"/><Relationship Id="rId5" Type="http://schemas.openxmlformats.org/officeDocument/2006/relationships/tags" Target="../tags/tag62.xml"/><Relationship Id="rId4" Type="http://schemas.openxmlformats.org/officeDocument/2006/relationships/tags" Target="../tags/tag61.xml"/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5" Type="http://schemas.openxmlformats.org/officeDocument/2006/relationships/tags" Target="../tags/tag70.xml"/><Relationship Id="rId4" Type="http://schemas.openxmlformats.org/officeDocument/2006/relationships/tags" Target="../tags/tag69.xml"/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3" Type="http://schemas.openxmlformats.org/officeDocument/2006/relationships/tags" Target="../tags/tag1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4" Type="http://schemas.openxmlformats.org/officeDocument/2006/relationships/tags" Target="../tags/tag73.xml"/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7" Type="http://schemas.openxmlformats.org/officeDocument/2006/relationships/tags" Target="../tags/tag79.xml"/><Relationship Id="rId6" Type="http://schemas.openxmlformats.org/officeDocument/2006/relationships/tags" Target="../tags/tag78.xml"/><Relationship Id="rId5" Type="http://schemas.openxmlformats.org/officeDocument/2006/relationships/tags" Target="../tags/tag77.xml"/><Relationship Id="rId4" Type="http://schemas.openxmlformats.org/officeDocument/2006/relationships/tags" Target="../tags/tag76.xml"/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6" Type="http://schemas.openxmlformats.org/officeDocument/2006/relationships/tags" Target="../tags/tag84.xml"/><Relationship Id="rId5" Type="http://schemas.openxmlformats.org/officeDocument/2006/relationships/tags" Target="../tags/tag83.xml"/><Relationship Id="rId4" Type="http://schemas.openxmlformats.org/officeDocument/2006/relationships/tags" Target="../tags/tag82.xml"/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5" Type="http://schemas.openxmlformats.org/officeDocument/2006/relationships/tags" Target="../tags/tag88.xml"/><Relationship Id="rId4" Type="http://schemas.openxmlformats.org/officeDocument/2006/relationships/tags" Target="../tags/tag87.xml"/><Relationship Id="rId3" Type="http://schemas.openxmlformats.org/officeDocument/2006/relationships/tags" Target="../tags/tag86.xml"/><Relationship Id="rId2" Type="http://schemas.openxmlformats.org/officeDocument/2006/relationships/tags" Target="../tags/tag85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6" Type="http://schemas.openxmlformats.org/officeDocument/2006/relationships/tags" Target="../tags/tag93.xml"/><Relationship Id="rId5" Type="http://schemas.openxmlformats.org/officeDocument/2006/relationships/tags" Target="../tags/tag92.xml"/><Relationship Id="rId4" Type="http://schemas.openxmlformats.org/officeDocument/2006/relationships/tags" Target="../tags/tag91.xml"/><Relationship Id="rId3" Type="http://schemas.openxmlformats.org/officeDocument/2006/relationships/tags" Target="../tags/tag90.xml"/><Relationship Id="rId2" Type="http://schemas.openxmlformats.org/officeDocument/2006/relationships/tags" Target="../tags/tag89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22.xml"/><Relationship Id="rId6" Type="http://schemas.openxmlformats.org/officeDocument/2006/relationships/tags" Target="../tags/tag21.xml"/><Relationship Id="rId5" Type="http://schemas.openxmlformats.org/officeDocument/2006/relationships/tags" Target="../tags/tag20.xml"/><Relationship Id="rId4" Type="http://schemas.openxmlformats.org/officeDocument/2006/relationships/tags" Target="../tags/tag19.xml"/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 descr="组 2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3200" y="335280"/>
            <a:ext cx="1492885" cy="62026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02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32" name="弧形 31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弧形 14"/>
            <p:cNvSpPr/>
            <p:nvPr userDrawn="1"/>
          </p:nvSpPr>
          <p:spPr>
            <a:xfrm>
              <a:off x="1393825" y="1785620"/>
              <a:ext cx="3341370" cy="3341370"/>
            </a:xfrm>
            <a:prstGeom prst="arc">
              <a:avLst>
                <a:gd name="adj1" fmla="val 16200000"/>
                <a:gd name="adj2" fmla="val 5393041"/>
              </a:avLst>
            </a:prstGeom>
            <a:ln>
              <a:gradFill>
                <a:gsLst>
                  <a:gs pos="0">
                    <a:srgbClr val="FAFBFD">
                      <a:alpha val="0"/>
                    </a:srgbClr>
                  </a:gs>
                  <a:gs pos="100000">
                    <a:schemeClr val="bg1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zh-CN" altLang="en-US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01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 descr="组 2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39395" y="271780"/>
            <a:ext cx="11740515" cy="64566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tags" Target="../tags/tag37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0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9" Type="http://schemas.openxmlformats.org/officeDocument/2006/relationships/theme" Target="../theme/theme2.xml"/><Relationship Id="rId18" Type="http://schemas.openxmlformats.org/officeDocument/2006/relationships/tags" Target="../tags/tag99.xml"/><Relationship Id="rId17" Type="http://schemas.openxmlformats.org/officeDocument/2006/relationships/image" Target="../media/image6.png"/><Relationship Id="rId16" Type="http://schemas.openxmlformats.org/officeDocument/2006/relationships/tags" Target="../tags/tag98.xml"/><Relationship Id="rId15" Type="http://schemas.openxmlformats.org/officeDocument/2006/relationships/tags" Target="../tags/tag97.xml"/><Relationship Id="rId14" Type="http://schemas.openxmlformats.org/officeDocument/2006/relationships/tags" Target="../tags/tag96.xml"/><Relationship Id="rId13" Type="http://schemas.openxmlformats.org/officeDocument/2006/relationships/tags" Target="../tags/tag95.xml"/><Relationship Id="rId12" Type="http://schemas.openxmlformats.org/officeDocument/2006/relationships/tags" Target="../tags/tag94.xml"/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7" name="图片 6" descr="组 2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107.xml"/><Relationship Id="rId8" Type="http://schemas.openxmlformats.org/officeDocument/2006/relationships/tags" Target="../tags/tag106.xml"/><Relationship Id="rId7" Type="http://schemas.openxmlformats.org/officeDocument/2006/relationships/tags" Target="../tags/tag105.xml"/><Relationship Id="rId6" Type="http://schemas.openxmlformats.org/officeDocument/2006/relationships/tags" Target="../tags/tag104.xml"/><Relationship Id="rId5" Type="http://schemas.openxmlformats.org/officeDocument/2006/relationships/tags" Target="../tags/tag103.xml"/><Relationship Id="rId4" Type="http://schemas.openxmlformats.org/officeDocument/2006/relationships/tags" Target="../tags/tag102.xml"/><Relationship Id="rId3" Type="http://schemas.openxmlformats.org/officeDocument/2006/relationships/tags" Target="../tags/tag101.xml"/><Relationship Id="rId2" Type="http://schemas.openxmlformats.org/officeDocument/2006/relationships/image" Target="../media/image7.png"/><Relationship Id="rId14" Type="http://schemas.openxmlformats.org/officeDocument/2006/relationships/notesSlide" Target="../notesSlides/notesSlide1.xml"/><Relationship Id="rId13" Type="http://schemas.openxmlformats.org/officeDocument/2006/relationships/slideLayout" Target="../slideLayouts/slideLayout3.xml"/><Relationship Id="rId12" Type="http://schemas.openxmlformats.org/officeDocument/2006/relationships/tags" Target="../tags/tag110.xml"/><Relationship Id="rId11" Type="http://schemas.openxmlformats.org/officeDocument/2006/relationships/tags" Target="../tags/tag109.xml"/><Relationship Id="rId10" Type="http://schemas.openxmlformats.org/officeDocument/2006/relationships/tags" Target="../tags/tag108.xml"/><Relationship Id="rId1" Type="http://schemas.openxmlformats.org/officeDocument/2006/relationships/tags" Target="../tags/tag100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3.xml"/><Relationship Id="rId1" Type="http://schemas.openxmlformats.org/officeDocument/2006/relationships/tags" Target="../tags/tag122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5.xml"/><Relationship Id="rId1" Type="http://schemas.openxmlformats.org/officeDocument/2006/relationships/tags" Target="../tags/tag124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7.xml"/><Relationship Id="rId1" Type="http://schemas.openxmlformats.org/officeDocument/2006/relationships/tags" Target="../tags/tag12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29.xml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tags" Target="../tags/tag128.xml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4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31.xml"/><Relationship Id="rId4" Type="http://schemas.openxmlformats.org/officeDocument/2006/relationships/image" Target="../media/image21.png"/><Relationship Id="rId3" Type="http://schemas.openxmlformats.org/officeDocument/2006/relationships/image" Target="../media/image20.png"/><Relationship Id="rId2" Type="http://schemas.openxmlformats.org/officeDocument/2006/relationships/tags" Target="../tags/tag130.xml"/><Relationship Id="rId1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133.xml"/><Relationship Id="rId2" Type="http://schemas.openxmlformats.org/officeDocument/2006/relationships/image" Target="../media/image22.png"/><Relationship Id="rId1" Type="http://schemas.openxmlformats.org/officeDocument/2006/relationships/tags" Target="../tags/tag132.xml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135.xml"/><Relationship Id="rId2" Type="http://schemas.openxmlformats.org/officeDocument/2006/relationships/image" Target="../media/image23.png"/><Relationship Id="rId1" Type="http://schemas.openxmlformats.org/officeDocument/2006/relationships/tags" Target="../tags/tag134.xml"/></Relationships>
</file>

<file path=ppt/slides/_rels/slide1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7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37.xml"/><Relationship Id="rId4" Type="http://schemas.openxmlformats.org/officeDocument/2006/relationships/image" Target="../media/image25.png"/><Relationship Id="rId3" Type="http://schemas.openxmlformats.org/officeDocument/2006/relationships/hyperlink" Target="https://toujiao.n8n8.cn/introduce/136" TargetMode="External"/><Relationship Id="rId2" Type="http://schemas.openxmlformats.org/officeDocument/2006/relationships/image" Target="../media/image24.png"/><Relationship Id="rId1" Type="http://schemas.openxmlformats.org/officeDocument/2006/relationships/tags" Target="../tags/tag136.xml"/></Relationships>
</file>

<file path=ppt/slides/_rels/slide1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8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39.xml"/><Relationship Id="rId4" Type="http://schemas.openxmlformats.org/officeDocument/2006/relationships/image" Target="../media/image28.png"/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tags" Target="../tags/tag138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12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tags" Target="../tags/tag111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41.xml"/><Relationship Id="rId2" Type="http://schemas.openxmlformats.org/officeDocument/2006/relationships/image" Target="../media/image29.png"/><Relationship Id="rId1" Type="http://schemas.openxmlformats.org/officeDocument/2006/relationships/tags" Target="../tags/tag14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114.xml"/><Relationship Id="rId2" Type="http://schemas.openxmlformats.org/officeDocument/2006/relationships/image" Target="../media/image10.png"/><Relationship Id="rId1" Type="http://schemas.openxmlformats.org/officeDocument/2006/relationships/tags" Target="../tags/tag1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7" Type="http://schemas.openxmlformats.org/officeDocument/2006/relationships/slideLayout" Target="../slideLayouts/slideLayout2.xml"/><Relationship Id="rId6" Type="http://schemas.openxmlformats.org/officeDocument/2006/relationships/tags" Target="../tags/tag11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tags" Target="../tags/tag1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17.xml"/><Relationship Id="rId3" Type="http://schemas.openxmlformats.org/officeDocument/2006/relationships/image" Target="../media/image15.png"/><Relationship Id="rId2" Type="http://schemas.openxmlformats.org/officeDocument/2006/relationships/hyperlink" Target="https://www.baidu.com/s?ch=3&amp;tn=site888_2_pg&amp;wd=%E4%BA%BA%E5%B7%A5%E6%99%BA%E8%83%BD%E7%AE%97%E6%B3%95&amp;usm=2&amp;ie=utf-8&amp;rsv_pq=a627c70900861960&amp;oq=AI%E7%AB%AF%E4%BE%A7%E6%98%AF%E4%BB%80%E4%B9%88%E6%84%8F%E6%80%9D&amp;rsv_t=705evEJXxEGy9CHb54wdDu6mzHlh7zPh27pj0zDJOsDczNOn3u0NxmC3erF1usgi+/tp&amp;rsv_dl=re_dqa_generate&amp;sa=re_dqa_generate" TargetMode="External"/><Relationship Id="rId1" Type="http://schemas.openxmlformats.org/officeDocument/2006/relationships/hyperlink" Target="https://www.baidu.com/s?ch=3&amp;tn=site888_2_pg&amp;wd=AI%E7%AB%AF%E4%BE%A7&amp;usm=2&amp;ie=utf-8&amp;rsv_pq=a627c70900861960&amp;oq=AI%E7%AB%AF%E4%BE%A7%E6%98%AF%E4%BB%80%E4%B9%88%E6%84%8F%E6%80%9D&amp;rsv_t=705evEJXxEGy9CHb54wdDu6mzHlh7zPh27pj0zDJOsDczNOn3u0NxmC3erF1usgi+/tp&amp;rsv_dl=re_dqa_generate&amp;sa=re_dqa_generate" TargetMode="External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119.xml"/><Relationship Id="rId2" Type="http://schemas.openxmlformats.org/officeDocument/2006/relationships/image" Target="../media/image16.png"/><Relationship Id="rId1" Type="http://schemas.openxmlformats.org/officeDocument/2006/relationships/tags" Target="../tags/tag118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1.xml"/><Relationship Id="rId1" Type="http://schemas.openxmlformats.org/officeDocument/2006/relationships/tags" Target="../tags/tag1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9852025" y="194945"/>
            <a:ext cx="1774825" cy="38481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3150870" y="5130165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157220" y="5130165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112770" y="5137150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</a:t>
            </a:r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152900" y="5118735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梁洁云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 rot="0">
            <a:off x="5587365" y="5137158"/>
            <a:ext cx="3349721" cy="374408"/>
            <a:chOff x="7093" y="6616"/>
            <a:chExt cx="5888" cy="656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5888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16"/>
              <a:ext cx="3511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l"/>
              <a:r>
                <a:rPr lang="zh-CN" altLang="en-US" dirty="0">
                  <a:solidFill>
                    <a:schemeClr val="bg1"/>
                  </a:solidFill>
                  <a:latin typeface="思源黑体 CN Light" panose="020B0300000000000000" charset="-122"/>
                  <a:ea typeface="思源黑体 CN Light" panose="020B0300000000000000" charset="-122"/>
                  <a:cs typeface="思源黑体 CN Light" panose="020B0300000000000000" charset="-122"/>
                  <a:sym typeface="+mn-ea"/>
                </a:rPr>
                <a:t>A1120619060027</a:t>
              </a:r>
              <a:endParaRPr lang="en-US" altLang="zh-CN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sp>
        <p:nvSpPr>
          <p:cNvPr id="12" name="文本框 11"/>
          <p:cNvSpPr txBox="1"/>
          <p:nvPr userDrawn="1">
            <p:custDataLst>
              <p:tags r:id="rId10"/>
            </p:custDataLst>
          </p:nvPr>
        </p:nvSpPr>
        <p:spPr>
          <a:xfrm>
            <a:off x="1634490" y="1593215"/>
            <a:ext cx="8777605" cy="183578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>
              <a:lnSpc>
                <a:spcPct val="120000"/>
              </a:lnSpc>
            </a:pPr>
            <a:r>
              <a:rPr lang="zh-CN" sz="3600" dirty="0">
                <a:gradFill>
                  <a:gsLst>
                    <a:gs pos="0">
                      <a:srgbClr val="FFFAE9"/>
                    </a:gs>
                    <a:gs pos="100000">
                      <a:srgbClr val="FBDF62"/>
                    </a:gs>
                  </a:gsLst>
                  <a:lin ang="5400000" scaled="0"/>
                </a:gra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风口解读之软件信息</a:t>
            </a:r>
            <a:r>
              <a:rPr lang="en-US" altLang="zh-CN" sz="3600" dirty="0">
                <a:gradFill>
                  <a:gsLst>
                    <a:gs pos="0">
                      <a:srgbClr val="FFFAE9"/>
                    </a:gs>
                    <a:gs pos="100000">
                      <a:srgbClr val="FBDF62"/>
                    </a:gs>
                  </a:gsLst>
                  <a:lin ang="5400000" scaled="0"/>
                </a:gra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→</a:t>
            </a:r>
            <a:r>
              <a:rPr lang="zh-CN" altLang="en-US" sz="3600" dirty="0">
                <a:gradFill>
                  <a:gsLst>
                    <a:gs pos="0">
                      <a:srgbClr val="FFFAE9"/>
                    </a:gs>
                    <a:gs pos="100000">
                      <a:srgbClr val="FBDF62"/>
                    </a:gs>
                  </a:gsLst>
                  <a:lin ang="5400000" scaled="0"/>
                </a:gra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网络安全</a:t>
            </a:r>
            <a:endParaRPr lang="zh-CN" altLang="en-US" sz="3600" dirty="0">
              <a:gradFill>
                <a:gsLst>
                  <a:gs pos="0">
                    <a:srgbClr val="FFFAE9"/>
                  </a:gs>
                  <a:gs pos="100000">
                    <a:srgbClr val="FBDF62"/>
                  </a:gs>
                </a:gsLst>
                <a:lin ang="5400000" scaled="0"/>
              </a:gra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11"/>
            </p:custDataLst>
          </p:nvPr>
        </p:nvSpPr>
        <p:spPr>
          <a:xfrm>
            <a:off x="408305" y="283210"/>
            <a:ext cx="3613150" cy="41973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 b="1" dirty="0">
                <a:solidFill>
                  <a:schemeClr val="bg1"/>
                </a:solidFill>
                <a:latin typeface="阿里巴巴普惠体 Light" panose="00020600040101010101" charset="-122"/>
                <a:ea typeface="阿里巴巴普惠体 Light" panose="00020600040101010101" charset="-122"/>
                <a:cs typeface="阿里巴巴普惠体 Light" panose="00020600040101010101" charset="-122"/>
              </a:rPr>
              <a:t>投教课</a:t>
            </a:r>
            <a:r>
              <a:rPr lang="en-US" altLang="zh-CN" sz="2400" b="1" dirty="0">
                <a:solidFill>
                  <a:schemeClr val="bg1"/>
                </a:solidFill>
                <a:latin typeface="阿里巴巴普惠体 Light" panose="00020600040101010101" charset="-122"/>
                <a:ea typeface="阿里巴巴普惠体 Light" panose="00020600040101010101" charset="-122"/>
                <a:cs typeface="阿里巴巴普惠体 Light" panose="00020600040101010101" charset="-122"/>
                <a:sym typeface="+mn-ea"/>
              </a:rPr>
              <a:t>——</a:t>
            </a:r>
            <a:endParaRPr lang="en-US" altLang="zh-CN" sz="2400" b="1" dirty="0">
              <a:solidFill>
                <a:schemeClr val="bg1"/>
              </a:solidFill>
              <a:latin typeface="阿里巴巴普惠体 Light" panose="00020600040101010101" charset="-122"/>
              <a:ea typeface="阿里巴巴普惠体 Light" panose="00020600040101010101" charset="-122"/>
              <a:cs typeface="阿里巴巴普惠体 Light" panose="0002060004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003165" y="3813810"/>
            <a:ext cx="218503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 b="1" dirty="0">
                <a:solidFill>
                  <a:schemeClr val="bg1"/>
                </a:solidFill>
                <a:latin typeface="阿里巴巴普惠体 Light" panose="00020600040101010101" charset="-122"/>
                <a:ea typeface="阿里巴巴普惠体 Light" panose="00020600040101010101" charset="-122"/>
                <a:cs typeface="阿里巴巴普惠体 Light" panose="00020600040101010101" charset="-122"/>
                <a:sym typeface="+mn-ea"/>
              </a:rPr>
              <a:t>2025 .02.06</a:t>
            </a:r>
            <a:endParaRPr lang="zh-CN" altLang="en-US" sz="2400" b="1" dirty="0">
              <a:solidFill>
                <a:schemeClr val="bg1"/>
              </a:solidFill>
              <a:latin typeface="阿里巴巴普惠体 Light" panose="00020600040101010101" charset="-122"/>
              <a:ea typeface="阿里巴巴普惠体 Light" panose="00020600040101010101" charset="-122"/>
              <a:cs typeface="阿里巴巴普惠体 Light" panose="00020600040101010101" charset="-122"/>
              <a:sym typeface="+mn-ea"/>
            </a:endParaRPr>
          </a:p>
        </p:txBody>
      </p:sp>
    </p:spTree>
    <p:custDataLst>
      <p:tags r:id="rId1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482850" y="145415"/>
            <a:ext cx="8921115" cy="5238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indent="0">
              <a:lnSpc>
                <a:spcPts val="3375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>
                <a:solidFill>
                  <a:schemeClr val="bg1"/>
                </a:solidFill>
                <a:sym typeface="+mn-ea"/>
              </a:rPr>
              <a:t>     </a:t>
            </a:r>
            <a:r>
              <a:rPr lang="zh-CN" altLang="en-US" sz="2400" b="1">
                <a:solidFill>
                  <a:schemeClr val="bg1"/>
                </a:solidFill>
                <a:sym typeface="+mn-ea"/>
              </a:rPr>
              <a:t>逻辑</a:t>
            </a:r>
            <a:r>
              <a:rPr lang="en-US" altLang="zh-CN" sz="2400" b="1">
                <a:solidFill>
                  <a:schemeClr val="bg1"/>
                </a:solidFill>
                <a:sym typeface="+mn-ea"/>
              </a:rPr>
              <a:t>3</a:t>
            </a:r>
            <a:r>
              <a:rPr lang="zh-CN" altLang="en-US" sz="2400" b="1">
                <a:solidFill>
                  <a:schemeClr val="bg1"/>
                </a:solidFill>
                <a:sym typeface="+mn-ea"/>
              </a:rPr>
              <a:t>：</a:t>
            </a:r>
            <a:r>
              <a:rPr lang="zh-CN" altLang="en-US" sz="2400" b="1">
                <a:solidFill>
                  <a:schemeClr val="bg1"/>
                </a:solidFill>
                <a:sym typeface="+mn-ea"/>
              </a:rPr>
              <a:t>DS本地化部署持续扩容 端侧AI加速落地</a:t>
            </a:r>
            <a:endParaRPr lang="zh-CN" altLang="en-US" sz="2400" b="1">
              <a:solidFill>
                <a:schemeClr val="bg1"/>
              </a:solidFill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57250" y="1056005"/>
            <a:ext cx="10546080" cy="133794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>
              <a:lnSpc>
                <a:spcPts val="2430"/>
              </a:lnSpc>
            </a:pPr>
            <a:r>
              <a:rPr lang="zh-CN" altLang="en-US" sz="1600" b="1" i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各行各业正加速推进</a:t>
            </a:r>
            <a:r>
              <a:rPr lang="en-US" altLang="zh-CN" sz="1600" b="1" i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DeepSeek </a:t>
            </a:r>
            <a:r>
              <a:rPr lang="zh-CN" altLang="en-US" sz="1600" b="1" i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本地化部署。</a:t>
            </a:r>
            <a:r>
              <a:rPr lang="zh-CN" altLang="en-US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自</a:t>
            </a:r>
            <a:r>
              <a:rPr lang="en-US" altLang="zh-CN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1 </a:t>
            </a:r>
            <a:r>
              <a:rPr lang="zh-CN" altLang="en-US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月</a:t>
            </a:r>
            <a:r>
              <a:rPr lang="en-US" altLang="zh-CN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20 </a:t>
            </a:r>
            <a:r>
              <a:rPr lang="zh-CN" altLang="en-US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日发布以来，</a:t>
            </a:r>
            <a:r>
              <a:rPr lang="en-US" altLang="zh-CN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DeepSeek-R1 </a:t>
            </a:r>
            <a:r>
              <a:rPr lang="zh-CN" altLang="en-US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模型迅速风靡全网，</a:t>
            </a:r>
            <a:r>
              <a:rPr lang="en-US" altLang="zh-CN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QuestMobile </a:t>
            </a:r>
            <a:r>
              <a:rPr lang="zh-CN" altLang="en-US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数据显示，</a:t>
            </a:r>
            <a:r>
              <a:rPr lang="en-US" altLang="zh-CN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DeepSeek </a:t>
            </a:r>
            <a:r>
              <a:rPr lang="zh-CN" altLang="en-US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在</a:t>
            </a:r>
            <a:r>
              <a:rPr lang="en-US" altLang="zh-CN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2 </a:t>
            </a:r>
            <a:r>
              <a:rPr lang="zh-CN" altLang="en-US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月</a:t>
            </a:r>
            <a:r>
              <a:rPr lang="en-US" altLang="zh-CN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1 </a:t>
            </a:r>
            <a:r>
              <a:rPr lang="zh-CN" altLang="en-US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日突破</a:t>
            </a:r>
            <a:r>
              <a:rPr lang="en-US" altLang="zh-CN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3000 </a:t>
            </a:r>
            <a:r>
              <a:rPr lang="zh-CN" altLang="en-US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万大关，成为史上最快达成这一里程碑的应用。国内外多家企业纷纷宣布接入</a:t>
            </a:r>
            <a:r>
              <a:rPr lang="en-US" altLang="zh-CN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DeepSeek</a:t>
            </a:r>
            <a:r>
              <a:rPr lang="zh-CN" altLang="en-US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，根据正和岛公众号，据不完全统计，目前已有超过</a:t>
            </a:r>
            <a:r>
              <a:rPr lang="en-US" altLang="zh-CN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200 </a:t>
            </a:r>
            <a:r>
              <a:rPr lang="zh-CN" altLang="en-US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家头部企业完成</a:t>
            </a:r>
            <a:r>
              <a:rPr lang="en-US" altLang="zh-CN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DeepSeek</a:t>
            </a:r>
            <a:r>
              <a:rPr lang="zh-CN" altLang="en-US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技术接口的集成部署。金融行业方面，银行、券商、基金、保险均在加速部署</a:t>
            </a:r>
            <a:r>
              <a:rPr lang="en-US" altLang="zh-CN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DeepSeek</a:t>
            </a:r>
            <a:r>
              <a:rPr lang="zh-CN" altLang="en-US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zh-CN" altLang="en-US" sz="1600" b="0" i="0">
              <a:solidFill>
                <a:srgbClr val="333333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7250" y="2935605"/>
            <a:ext cx="10873740" cy="2584450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>
              <a:lnSpc>
                <a:spcPts val="2430"/>
              </a:lnSpc>
            </a:pPr>
            <a:r>
              <a:rPr lang="zh-CN" altLang="en-US" sz="1600" b="0" i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大金融方面：</a:t>
            </a:r>
            <a:r>
              <a:rPr lang="zh-CN" altLang="en-US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截止</a:t>
            </a:r>
            <a:r>
              <a:rPr lang="en-US" altLang="zh-CN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2 </a:t>
            </a:r>
            <a:r>
              <a:rPr lang="zh-CN" altLang="en-US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月</a:t>
            </a:r>
            <a:r>
              <a:rPr lang="en-US" altLang="zh-CN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12 </a:t>
            </a:r>
            <a:r>
              <a:rPr lang="zh-CN" altLang="en-US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日，已有近二十家券商完成了</a:t>
            </a:r>
            <a:r>
              <a:rPr lang="en-US" altLang="zh-CN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DeepSeek </a:t>
            </a:r>
            <a:r>
              <a:rPr lang="zh-CN" altLang="en-US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模型的本地化部署，</a:t>
            </a:r>
            <a:r>
              <a:rPr lang="en-US" altLang="zh-CN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DeepSeek </a:t>
            </a:r>
            <a:r>
              <a:rPr lang="zh-CN" altLang="en-US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可对机构的多项业务进行赋能，覆盖合规问答、业务办理指引、知识查询、投研分析等多个场景。汇添富基金、诺安基金、富国基金等十余家公募基金也抢滩布局</a:t>
            </a:r>
            <a:r>
              <a:rPr lang="en-US" altLang="zh-CN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DeepSeek</a:t>
            </a:r>
            <a:r>
              <a:rPr lang="zh-CN" altLang="en-US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。邮储银行、江苏银行、南京银行、北京银行、海安农商银行、重庆农村商业银行等多家银行及新华保险、中国平安等险资企业积极探索</a:t>
            </a:r>
            <a:r>
              <a:rPr lang="en-US" altLang="zh-CN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DeepSeek </a:t>
            </a:r>
            <a:r>
              <a:rPr lang="zh-CN" altLang="en-US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的应用场景。</a:t>
            </a:r>
            <a:endParaRPr lang="zh-CN" altLang="en-US" sz="1600" b="0" i="0">
              <a:solidFill>
                <a:srgbClr val="333333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0">
              <a:lnSpc>
                <a:spcPts val="2430"/>
              </a:lnSpc>
            </a:pPr>
            <a:endParaRPr lang="zh-CN" altLang="en-US" sz="1600" b="0" i="0">
              <a:solidFill>
                <a:srgbClr val="333333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0">
              <a:lnSpc>
                <a:spcPts val="2430"/>
              </a:lnSpc>
            </a:pPr>
            <a:r>
              <a:rPr lang="zh-CN" altLang="en-US" sz="1600" b="0" i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汽车行业方面</a:t>
            </a:r>
            <a:r>
              <a:rPr lang="zh-CN" altLang="en-US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，吉利、东风、上汽、比亚迪等国内主流车企纷纷官宣接入</a:t>
            </a:r>
            <a:r>
              <a:rPr lang="en-US" altLang="zh-CN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DeepSeek </a:t>
            </a:r>
            <a:r>
              <a:rPr lang="zh-CN" altLang="en-US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大模型，</a:t>
            </a:r>
            <a:r>
              <a:rPr lang="en-US" altLang="zh-CN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DeepSeek </a:t>
            </a:r>
            <a:r>
              <a:rPr lang="zh-CN" altLang="en-US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进入汽车领域，将推动汽车智能化加速落地。此外，医疗领域、网络安全领域、办公</a:t>
            </a:r>
            <a:r>
              <a:rPr lang="en-US" altLang="zh-CN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&amp;</a:t>
            </a:r>
            <a:r>
              <a:rPr lang="zh-CN" altLang="en-US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教育领域等均加速部署</a:t>
            </a:r>
            <a:r>
              <a:rPr lang="en-US" altLang="zh-CN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DeepSeek</a:t>
            </a:r>
            <a:r>
              <a:rPr lang="zh-CN" altLang="en-US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。我们认为，凭借</a:t>
            </a:r>
            <a:r>
              <a:rPr lang="en-US" altLang="zh-CN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DeepSeek </a:t>
            </a:r>
            <a:r>
              <a:rPr lang="zh-CN" altLang="en-US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高效能、低成本的开源特性，其将为各行各业带来技术升级和效率提升，利好</a:t>
            </a:r>
            <a:r>
              <a:rPr lang="en-US" altLang="zh-CN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AI </a:t>
            </a:r>
            <a:r>
              <a:rPr lang="zh-CN" altLang="en-US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应用爆发。</a:t>
            </a:r>
            <a:endParaRPr lang="zh-CN" altLang="en-US" sz="1600" b="0" i="0">
              <a:solidFill>
                <a:srgbClr val="333333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482850" y="54610"/>
            <a:ext cx="89211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en-US" sz="3600" b="1">
                <a:solidFill>
                  <a:schemeClr val="bg1"/>
                </a:solidFill>
                <a:sym typeface="+mn-ea"/>
              </a:rPr>
              <a:t>            </a:t>
            </a:r>
            <a:r>
              <a:rPr lang="zh-CN" altLang="en-US" sz="2800" b="1">
                <a:solidFill>
                  <a:schemeClr val="bg1"/>
                </a:solidFill>
                <a:sym typeface="+mn-ea"/>
              </a:rPr>
              <a:t>逻辑</a:t>
            </a:r>
            <a:r>
              <a:rPr lang="en-US" altLang="zh-CN" sz="2800" b="1">
                <a:solidFill>
                  <a:schemeClr val="bg1"/>
                </a:solidFill>
                <a:sym typeface="+mn-ea"/>
              </a:rPr>
              <a:t>4</a:t>
            </a:r>
            <a:r>
              <a:rPr lang="zh-CN" altLang="en-US" sz="2800" b="1">
                <a:solidFill>
                  <a:schemeClr val="bg1"/>
                </a:solidFill>
                <a:sym typeface="+mn-ea"/>
              </a:rPr>
              <a:t>：</a:t>
            </a:r>
            <a:r>
              <a:rPr lang="zh-CN" altLang="en-US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端侧</a:t>
            </a:r>
            <a:r>
              <a:rPr lang="en-US" altLang="zh-CN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AI</a:t>
            </a:r>
            <a:r>
              <a:rPr lang="zh-CN" altLang="en-US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落地进行时</a:t>
            </a:r>
            <a:endParaRPr lang="zh-CN" altLang="en-US" sz="28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313180" y="1071880"/>
            <a:ext cx="9857105" cy="1322070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just" latinLnBrk="1">
              <a:spcBef>
                <a:spcPct val="0"/>
              </a:spcBef>
              <a:spcAft>
                <a:spcPct val="0"/>
              </a:spcAft>
            </a:pPr>
            <a:r>
              <a:rPr lang="zh-CN" altLang="en-US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【小米把</a:t>
            </a:r>
            <a:r>
              <a:rPr lang="en-US" altLang="zh-CN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AI</a:t>
            </a:r>
            <a:r>
              <a:rPr lang="zh-CN" altLang="en-US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技术落到各个终端产品上】</a:t>
            </a:r>
            <a:endParaRPr lang="zh-CN" altLang="en-US" sz="1600" b="0" i="0">
              <a:solidFill>
                <a:srgbClr val="333333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latinLnBrk="1">
              <a:spcBef>
                <a:spcPct val="0"/>
              </a:spcBef>
              <a:spcAft>
                <a:spcPct val="0"/>
              </a:spcAft>
            </a:pPr>
            <a:r>
              <a:rPr lang="en-US" altLang="zh-CN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月</a:t>
            </a:r>
            <a:r>
              <a:rPr lang="en-US" altLang="zh-CN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17</a:t>
            </a:r>
            <a:r>
              <a:rPr lang="zh-CN" altLang="en-US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日，结束民营企业座谈会后，小米科技有限责任公司董事长雷军接受专访。</a:t>
            </a:r>
            <a:endParaRPr lang="zh-CN" altLang="en-US" sz="1600" b="0" i="0">
              <a:solidFill>
                <a:srgbClr val="333333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latinLnBrk="1">
              <a:spcBef>
                <a:spcPct val="0"/>
              </a:spcBef>
              <a:spcAft>
                <a:spcPct val="0"/>
              </a:spcAft>
            </a:pPr>
            <a:r>
              <a:rPr lang="zh-CN" altLang="en-US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雷军表示，小米创业的</a:t>
            </a:r>
            <a:r>
              <a:rPr lang="en-US" altLang="zh-CN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15</a:t>
            </a:r>
            <a:r>
              <a:rPr lang="zh-CN" altLang="en-US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年来，一直聚焦在手机、汽车、智能家居、智能制造这些领域。要下决心把最新的，像</a:t>
            </a:r>
            <a:r>
              <a:rPr lang="en-US" altLang="zh-CN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AI</a:t>
            </a:r>
            <a:r>
              <a:rPr lang="zh-CN" altLang="en-US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技术怎么能够落地到我们各个终端产品上，能够让消费者体验科技带来的美好生活，怎么在拓展国内市场的同时能够放眼全球，提高中国产品在全球的影响力。</a:t>
            </a:r>
            <a:endParaRPr lang="zh-CN" altLang="en-US" sz="1600" b="0" i="0">
              <a:solidFill>
                <a:srgbClr val="333333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313180" y="2767965"/>
            <a:ext cx="9738360" cy="107632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/>
            <a:r>
              <a:rPr lang="zh-CN" altLang="en-US" sz="160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【</a:t>
            </a:r>
            <a:r>
              <a:rPr lang="zh-CN" altLang="en-US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联想全球首发AI PC端侧部署DeepSeek大模型</a:t>
            </a:r>
            <a:r>
              <a:rPr lang="zh-CN" altLang="en-US" sz="160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】</a:t>
            </a:r>
            <a:endParaRPr lang="zh-CN" altLang="en-US" sz="1600" b="0" i="0">
              <a:solidFill>
                <a:srgbClr val="333333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/>
            <a:r>
              <a:rPr lang="zh-CN" altLang="en-US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2025年2月20日，联想集团今日宣布重大技术突破，将在AI PC端侧本地部署DeepSeek大模型，成为全球首家实现这一创新的PC厂商。这一举措标志着联想在人工智能计算领域迈出重要一步，为用户带来更强大的本地化智能体验</a:t>
            </a:r>
            <a:endParaRPr lang="zh-CN" altLang="en-US" sz="1600" b="0" i="0">
              <a:solidFill>
                <a:srgbClr val="333333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313180" y="4263390"/>
            <a:ext cx="9884410" cy="1568450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/>
            <a:r>
              <a:rPr lang="zh-CN" altLang="en-US" sz="160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【</a:t>
            </a:r>
            <a:r>
              <a:rPr lang="zh-CN" altLang="en-US" sz="1600" b="0" i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端侧</a:t>
            </a:r>
            <a:r>
              <a:rPr lang="en-US" altLang="zh-CN" sz="1600" b="0" i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AI</a:t>
            </a:r>
            <a:r>
              <a:rPr lang="zh-CN" altLang="en-US" sz="1600" b="0" i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解放智能制造生产力，</a:t>
            </a:r>
            <a:r>
              <a:rPr lang="en-US" altLang="zh-CN" sz="1600" b="0" i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2025</a:t>
            </a:r>
            <a:r>
              <a:rPr lang="zh-CN" altLang="en-US" sz="1600" b="0" i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端侧</a:t>
            </a:r>
            <a:r>
              <a:rPr lang="en-US" altLang="zh-CN" sz="1600" b="0" i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AI</a:t>
            </a:r>
            <a:r>
              <a:rPr lang="zh-CN" altLang="en-US" sz="1600" b="0" i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向工业应用更深处探索</a:t>
            </a:r>
            <a:r>
              <a:rPr lang="zh-CN" altLang="en-US" sz="160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】</a:t>
            </a:r>
            <a:endParaRPr lang="zh-CN" altLang="en-US" sz="1600" b="0" i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0"/>
            <a:r>
              <a:rPr lang="zh-CN" altLang="en-US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端侧AI在工业领域的应用不断深化，工业场景因其以生产力为核心目标、场景相对封闭等特性，成为各类先进技术落地的首选。工业4.0理念致力于将智能数字化技术融入整个工业流程，构建智能工厂，而AI技术尤其是端侧AI的应用，让中国制造业迈向更智能的阶段，有望催生无人工厂和超级工厂。</a:t>
            </a:r>
            <a:endParaRPr lang="en-US" altLang="zh-CN" sz="1600" b="0" i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0"/>
            <a:r>
              <a:rPr lang="en-US" altLang="zh-CN" sz="1600" b="0" i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AI</a:t>
            </a:r>
            <a:r>
              <a:rPr lang="zh-CN" altLang="en-US" sz="1600" b="0" i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大模型和端侧智能的应用开始将中国制造业引入更智能的阶段</a:t>
            </a:r>
            <a:r>
              <a:rPr lang="zh-CN" altLang="en-US" sz="1600" b="0" i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。（工业机器视觉、工业端侧</a:t>
            </a:r>
            <a:r>
              <a:rPr lang="en-US" altLang="zh-CN" sz="1600" b="0" i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AI</a:t>
            </a:r>
            <a:r>
              <a:rPr lang="zh-CN" altLang="en-US" sz="1600" b="0" i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的配套硬件支持）端侧</a:t>
            </a:r>
            <a:r>
              <a:rPr lang="en-US" altLang="zh-CN" sz="1600" b="0" i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AI</a:t>
            </a:r>
            <a:r>
              <a:rPr lang="zh-CN" altLang="en-US" sz="1600" b="0" i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的兴起，对工业领域的难点</a:t>
            </a:r>
            <a:r>
              <a:rPr lang="en-US" altLang="zh-CN" sz="1600" b="0" i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——</a:t>
            </a:r>
            <a:r>
              <a:rPr lang="zh-CN" altLang="en-US" sz="1600" b="0" i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碎片化场景及多样化需求提供了更多的解决思路。</a:t>
            </a:r>
            <a:endParaRPr lang="zh-CN" altLang="en-US" sz="1600" b="0" i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762885" y="71755"/>
            <a:ext cx="81343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en-US" altLang="zh-CN" sz="3600" b="1">
                <a:solidFill>
                  <a:schemeClr val="bg1"/>
                </a:solidFill>
                <a:sym typeface="+mn-ea"/>
              </a:rPr>
              <a:t>                      </a:t>
            </a:r>
            <a:r>
              <a:rPr lang="zh-CN" sz="3600" b="1">
                <a:solidFill>
                  <a:schemeClr val="bg1"/>
                </a:solidFill>
                <a:sym typeface="+mn-ea"/>
              </a:rPr>
              <a:t>端侧</a:t>
            </a:r>
            <a:r>
              <a:rPr lang="en-US" altLang="zh-CN" sz="3600" b="1">
                <a:solidFill>
                  <a:schemeClr val="bg1"/>
                </a:solidFill>
                <a:sym typeface="+mn-ea"/>
              </a:rPr>
              <a:t>AI</a:t>
            </a:r>
            <a:endParaRPr lang="en-US" altLang="zh-CN" sz="36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494155" y="1823720"/>
            <a:ext cx="10031730" cy="44208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20000"/>
              </a:lnSpc>
            </a:pPr>
            <a:r>
              <a:rPr lang="en-US" altLang="zh-CN" sz="1600"/>
              <a:t>1/</a:t>
            </a:r>
            <a:r>
              <a:rPr lang="zh-CN" altLang="en-US" sz="1600"/>
              <a:t>端侧模组：美格智能、广和通、移远通信、有方科技、</a:t>
            </a:r>
            <a:endParaRPr lang="zh-CN" altLang="en-US" sz="1600"/>
          </a:p>
          <a:p>
            <a:pPr>
              <a:lnSpc>
                <a:spcPct val="220000"/>
              </a:lnSpc>
            </a:pPr>
            <a:r>
              <a:rPr lang="en-US" altLang="zh-CN" sz="1600"/>
              <a:t>2/</a:t>
            </a:r>
            <a:r>
              <a:rPr lang="zh-CN" altLang="en-US" sz="1600"/>
              <a:t>端侧芯片：全志科技、润欣科技博通集成、瑞芯微、乐鑫科技、中科蓝汛、恒玄科技</a:t>
            </a:r>
            <a:endParaRPr lang="zh-CN" altLang="en-US" sz="1600"/>
          </a:p>
          <a:p>
            <a:pPr>
              <a:lnSpc>
                <a:spcPct val="220000"/>
              </a:lnSpc>
            </a:pPr>
            <a:r>
              <a:rPr lang="en-US" altLang="zh-CN" sz="1600"/>
              <a:t>3/AI</a:t>
            </a:r>
            <a:r>
              <a:rPr lang="zh-CN" altLang="en-US" sz="1600"/>
              <a:t>玩具：奥飞娱乐、实丰文化、全志科技、汤姆猫、广和通、贝仕达克、乐鑫科技、移远通信</a:t>
            </a:r>
            <a:endParaRPr lang="zh-CN" altLang="en-US" sz="1600"/>
          </a:p>
          <a:p>
            <a:pPr>
              <a:lnSpc>
                <a:spcPct val="220000"/>
              </a:lnSpc>
            </a:pPr>
            <a:r>
              <a:rPr lang="en-US" altLang="zh-CN" sz="1600"/>
              <a:t>4/AI</a:t>
            </a:r>
            <a:r>
              <a:rPr lang="zh-CN" altLang="en-US" sz="1600"/>
              <a:t>眼镜：博士眼镜、水晶光电、国光电器、雷柏科技、瀛通通讯、亿道信息、龙旗科技</a:t>
            </a:r>
            <a:endParaRPr lang="zh-CN" altLang="en-US" sz="1600"/>
          </a:p>
          <a:p>
            <a:pPr>
              <a:lnSpc>
                <a:spcPct val="220000"/>
              </a:lnSpc>
            </a:pPr>
            <a:r>
              <a:rPr lang="en-US" altLang="zh-CN" sz="1600"/>
              <a:t>5/</a:t>
            </a:r>
            <a:r>
              <a:rPr lang="zh-CN" altLang="en-US" sz="1600"/>
              <a:t>智能穿戴：中兴通讯、长盈精密、兆威机电、蓝思科技</a:t>
            </a:r>
            <a:endParaRPr lang="zh-CN" altLang="en-US" sz="1600"/>
          </a:p>
          <a:p>
            <a:pPr>
              <a:lnSpc>
                <a:spcPct val="220000"/>
              </a:lnSpc>
            </a:pPr>
            <a:r>
              <a:rPr lang="en-US" altLang="zh-CN" sz="1600"/>
              <a:t>6/</a:t>
            </a:r>
            <a:r>
              <a:rPr lang="zh-CN" altLang="en-US" sz="1600"/>
              <a:t>智能音箱：国光电器、歌尔股份、奋达科技、漫步者、中科蓝汛、实丰文化</a:t>
            </a:r>
            <a:endParaRPr lang="zh-CN" altLang="en-US" sz="1600"/>
          </a:p>
          <a:p>
            <a:pPr>
              <a:lnSpc>
                <a:spcPct val="220000"/>
              </a:lnSpc>
            </a:pPr>
            <a:r>
              <a:rPr lang="en-US" altLang="zh-CN" sz="1600"/>
              <a:t>7/AI</a:t>
            </a:r>
            <a:r>
              <a:rPr lang="zh-CN" altLang="en-US" sz="1600"/>
              <a:t>手机：飞荣达、水晶光电、传音控股、科大讯飞、信创数据</a:t>
            </a:r>
            <a:endParaRPr lang="en-US" altLang="zh-CN" sz="1600"/>
          </a:p>
          <a:p>
            <a:pPr>
              <a:lnSpc>
                <a:spcPct val="220000"/>
              </a:lnSpc>
            </a:pPr>
            <a:r>
              <a:rPr lang="en-US" altLang="zh-CN" sz="1600"/>
              <a:t>8</a:t>
            </a:r>
            <a:r>
              <a:rPr lang="zh-CN" altLang="en-US" sz="1600"/>
              <a:t>、机器人：工业机器视觉</a:t>
            </a:r>
            <a:endParaRPr lang="zh-CN" altLang="en-US" sz="1600"/>
          </a:p>
        </p:txBody>
      </p:sp>
      <p:sp>
        <p:nvSpPr>
          <p:cNvPr id="6" name="文本框 5"/>
          <p:cNvSpPr txBox="1"/>
          <p:nvPr/>
        </p:nvSpPr>
        <p:spPr>
          <a:xfrm>
            <a:off x="1755775" y="866775"/>
            <a:ext cx="8313420" cy="95694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>
              <a:lnSpc>
                <a:spcPts val="3375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DEEPSEEK</a:t>
            </a:r>
            <a:r>
              <a:rPr lang="zh-CN" altLang="en-US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加速端侧</a:t>
            </a:r>
            <a:r>
              <a:rPr lang="en-US" altLang="zh-CN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AI规模化转折点</a:t>
            </a:r>
            <a:r>
              <a:rPr lang="zh-CN" altLang="en-US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（</a:t>
            </a:r>
            <a:r>
              <a:rPr lang="en-US" altLang="zh-CN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DeepSeek </a:t>
            </a:r>
            <a:r>
              <a:rPr lang="zh-CN" altLang="en-US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凭借强大的推理能力和突出的成本优势，蒸馏的小模型加速端侧</a:t>
            </a:r>
            <a:r>
              <a:rPr lang="en-US" altLang="zh-CN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AI </a:t>
            </a:r>
            <a:r>
              <a:rPr lang="zh-CN" altLang="en-US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设备进入转折点）</a:t>
            </a:r>
            <a:endParaRPr lang="zh-CN" altLang="en-US" sz="1600" b="0" i="0">
              <a:solidFill>
                <a:srgbClr val="333333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>
          <a:xfrm>
            <a:off x="4364999" y="2811670"/>
            <a:ext cx="4703762" cy="1050925"/>
          </a:xfrm>
        </p:spPr>
        <p:txBody>
          <a:bodyPr/>
          <a:lstStyle/>
          <a:p>
            <a:r>
              <a:rPr lang="zh-CN" altLang="en-US" dirty="0"/>
              <a:t>风口选股</a:t>
            </a:r>
            <a:endParaRPr lang="zh-CN" alt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013075" y="0"/>
            <a:ext cx="58261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sz="3600" b="1" i="0" kern="1200" cap="none" spc="0" normalizeH="0" baseline="0">
                <a:solidFill>
                  <a:schemeClr val="bg1"/>
                </a:solidFill>
              </a:rPr>
              <a:t>     </a:t>
            </a:r>
            <a:r>
              <a:rPr kumimoji="0" lang="en-US" sz="3200" b="1" i="0" kern="1200" cap="none" spc="0" normalizeH="0" baseline="0">
                <a:solidFill>
                  <a:schemeClr val="bg1"/>
                </a:solidFill>
              </a:rPr>
              <a:t>            </a:t>
            </a:r>
            <a:r>
              <a:rPr lang="en-US" sz="3200" b="1">
                <a:solidFill>
                  <a:schemeClr val="bg1"/>
                </a:solidFill>
                <a:sym typeface="+mn-ea"/>
              </a:rPr>
              <a:t> </a:t>
            </a:r>
            <a:r>
              <a:rPr lang="zh-CN" altLang="en-US" sz="3200" b="1">
                <a:solidFill>
                  <a:schemeClr val="bg1"/>
                </a:solidFill>
                <a:sym typeface="+mn-ea"/>
              </a:rPr>
              <a:t>分时</a:t>
            </a:r>
            <a:r>
              <a:rPr lang="zh-CN" altLang="en-US" sz="3200" b="1">
                <a:solidFill>
                  <a:schemeClr val="bg1"/>
                </a:solidFill>
                <a:sym typeface="+mn-ea"/>
              </a:rPr>
              <a:t>异动选股</a:t>
            </a:r>
            <a:endParaRPr kumimoji="0" lang="zh-CN" altLang="en-US" sz="3200" b="1" i="0" kern="1200" cap="none" spc="0" normalizeH="0" baseline="0">
              <a:solidFill>
                <a:schemeClr val="bg1"/>
              </a:solidFill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7620" y="1161415"/>
            <a:ext cx="5000625" cy="453517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945" y="1654810"/>
            <a:ext cx="4538980" cy="348742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89750" y="2048510"/>
            <a:ext cx="5149850" cy="2761615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3013075" y="0"/>
            <a:ext cx="58261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sz="3600" b="1" i="0" kern="1200" cap="none" spc="0" normalizeH="0" baseline="0">
                <a:solidFill>
                  <a:schemeClr val="bg1"/>
                </a:solidFill>
              </a:rPr>
              <a:t>     </a:t>
            </a:r>
            <a:r>
              <a:rPr kumimoji="0" lang="en-US" sz="3200" b="1" i="0" kern="1200" cap="none" spc="0" normalizeH="0" baseline="0">
                <a:solidFill>
                  <a:schemeClr val="bg1"/>
                </a:solidFill>
              </a:rPr>
              <a:t>      </a:t>
            </a:r>
            <a:r>
              <a:rPr lang="zh-CN" altLang="en-US" sz="3200" b="1">
                <a:solidFill>
                  <a:schemeClr val="bg1"/>
                </a:solidFill>
                <a:sym typeface="+mn-ea"/>
              </a:rPr>
              <a:t>倍量突破风口选股</a:t>
            </a:r>
            <a:endParaRPr kumimoji="0" lang="zh-CN" altLang="en-US" sz="3200" b="1" i="0" kern="1200" cap="none" spc="0" normalizeH="0" baseline="0">
              <a:solidFill>
                <a:schemeClr val="bg1"/>
              </a:solidFill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370" y="848360"/>
            <a:ext cx="10868025" cy="21240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2370" y="2813685"/>
            <a:ext cx="10106025" cy="328041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013075" y="0"/>
            <a:ext cx="58261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sz="3600" b="1" i="0" kern="1200" cap="none" spc="0" normalizeH="0" baseline="0">
                <a:solidFill>
                  <a:schemeClr val="bg1"/>
                </a:solidFill>
              </a:rPr>
              <a:t>     </a:t>
            </a:r>
            <a:r>
              <a:rPr kumimoji="0" lang="en-US" sz="3200" b="1" i="0" kern="1200" cap="none" spc="0" normalizeH="0" baseline="0">
                <a:solidFill>
                  <a:schemeClr val="bg1"/>
                </a:solidFill>
              </a:rPr>
              <a:t>     </a:t>
            </a:r>
            <a:r>
              <a:rPr lang="zh-CN" altLang="en-US" sz="3200" b="1">
                <a:solidFill>
                  <a:schemeClr val="bg1"/>
                </a:solidFill>
                <a:sym typeface="+mn-ea"/>
              </a:rPr>
              <a:t>涨停复制风口选股</a:t>
            </a:r>
            <a:endParaRPr kumimoji="0" lang="zh-CN" altLang="en-US" sz="3200" b="1" i="0" kern="1200" cap="none" spc="0" normalizeH="0" baseline="0">
              <a:solidFill>
                <a:schemeClr val="bg1"/>
              </a:solidFill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7135" y="937895"/>
            <a:ext cx="6897370" cy="498157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932305" y="81280"/>
            <a:ext cx="84696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altLang="zh-CN" sz="3600" b="1" i="0" kern="1200" cap="none" spc="0" normalizeH="0" baseline="0">
                <a:solidFill>
                  <a:schemeClr val="bg1"/>
                </a:solidFill>
              </a:rPr>
              <a:t>        </a:t>
            </a:r>
            <a:r>
              <a:rPr lang="zh-CN" sz="3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《选股体系》陪跑营正式招募</a:t>
            </a:r>
            <a:endParaRPr lang="zh-CN" sz="36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78751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932305" y="81280"/>
            <a:ext cx="84696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altLang="zh-CN" sz="3600" b="1" i="0" kern="1200" cap="none" spc="0" normalizeH="0" baseline="0">
                <a:solidFill>
                  <a:schemeClr val="bg1"/>
                </a:solidFill>
              </a:rPr>
              <a:t>        </a:t>
            </a:r>
            <a:r>
              <a:rPr lang="zh-CN" sz="3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《选股体系》陪跑营正式招募</a:t>
            </a:r>
            <a:endParaRPr lang="zh-CN" sz="36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500" y="1156970"/>
            <a:ext cx="6825615" cy="481520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755890" y="5259070"/>
            <a:ext cx="4127500" cy="58229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l">
              <a:lnSpc>
                <a:spcPts val="1915"/>
              </a:lnSpc>
            </a:pPr>
            <a:r>
              <a:rPr lang="en-US" altLang="zh-CN" sz="1600" b="0" i="0">
                <a:solidFill>
                  <a:srgbClr val="1D1D1D"/>
                </a:solidFill>
                <a:latin typeface="微软雅黑" panose="020B0503020204020204" charset="-122"/>
                <a:ea typeface="微软雅黑" panose="020B0503020204020204" charset="-122"/>
              </a:rPr>
              <a:t>《</a:t>
            </a:r>
            <a:r>
              <a:rPr lang="zh-CN" altLang="en-US" sz="1600" b="0" i="0">
                <a:solidFill>
                  <a:srgbClr val="1D1D1D"/>
                </a:solidFill>
                <a:latin typeface="微软雅黑" panose="020B0503020204020204" charset="-122"/>
                <a:ea typeface="微软雅黑" panose="020B0503020204020204" charset="-122"/>
              </a:rPr>
              <a:t>选股体系陪跑营</a:t>
            </a:r>
            <a:r>
              <a:rPr lang="en-US" altLang="zh-CN" sz="1600" b="0" i="0">
                <a:solidFill>
                  <a:srgbClr val="1D1D1D"/>
                </a:solidFill>
                <a:latin typeface="微软雅黑" panose="020B0503020204020204" charset="-122"/>
                <a:ea typeface="微软雅黑" panose="020B0503020204020204" charset="-122"/>
              </a:rPr>
              <a:t>》 </a:t>
            </a:r>
            <a:r>
              <a:rPr lang="en-US" altLang="zh-CN" sz="1600" b="0" i="0">
                <a:solidFill>
                  <a:srgbClr val="3975F9"/>
                </a:solidFill>
                <a:latin typeface="微软雅黑" panose="020B0503020204020204" charset="-122"/>
                <a:ea typeface="微软雅黑" panose="020B0503020204020204" charset="-122"/>
                <a:hlinkClick r:id="rId3"/>
              </a:rPr>
              <a:t>https://toujiao.n8n8.cn/introduce/136</a:t>
            </a:r>
            <a:endParaRPr lang="en-US" altLang="zh-CN" sz="1600" b="0" i="0">
              <a:solidFill>
                <a:srgbClr val="3975F9"/>
              </a:solidFill>
              <a:latin typeface="微软雅黑" panose="020B0503020204020204" charset="-122"/>
              <a:ea typeface="微软雅黑" panose="020B0503020204020204" charset="-122"/>
              <a:hlinkClick r:id="rId3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1145" y="1033780"/>
            <a:ext cx="3777615" cy="391795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932305" y="81280"/>
            <a:ext cx="84696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altLang="zh-CN" sz="3600" b="1" i="0" kern="1200" cap="none" spc="0" normalizeH="0" baseline="0">
                <a:solidFill>
                  <a:schemeClr val="bg1"/>
                </a:solidFill>
              </a:rPr>
              <a:t>        </a:t>
            </a:r>
            <a:r>
              <a:rPr lang="zh-CN" sz="3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《选股体系》陪跑营正式招募</a:t>
            </a:r>
            <a:endParaRPr lang="zh-CN" sz="36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7" name="图片 6"/>
          <p:cNvPicPr/>
          <p:nvPr/>
        </p:nvPicPr>
        <p:blipFill>
          <a:blip r:embed="rId2"/>
          <a:stretch>
            <a:fillRect/>
          </a:stretch>
        </p:blipFill>
        <p:spPr>
          <a:xfrm>
            <a:off x="524510" y="981075"/>
            <a:ext cx="5397500" cy="310070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5810" y="1057275"/>
            <a:ext cx="5994400" cy="474281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7305" y="4157980"/>
            <a:ext cx="3851275" cy="184721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4740275" y="0"/>
            <a:ext cx="35750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sz="3600" b="1" i="0" kern="1200" cap="none" spc="0" normalizeH="0" baseline="0">
                <a:solidFill>
                  <a:schemeClr val="bg1"/>
                </a:solidFill>
              </a:rPr>
              <a:t>      </a:t>
            </a:r>
            <a:r>
              <a:rPr kumimoji="0" lang="zh-CN" sz="3600" b="1" i="0" kern="1200" cap="none" spc="0" normalizeH="0" baseline="0">
                <a:solidFill>
                  <a:schemeClr val="bg1"/>
                </a:solidFill>
              </a:rPr>
              <a:t>市场风口</a:t>
            </a:r>
            <a:endParaRPr kumimoji="0" lang="zh-CN" sz="3600" b="1" i="0" kern="1200" cap="none" spc="0" normalizeH="0" baseline="0">
              <a:solidFill>
                <a:schemeClr val="bg1"/>
              </a:solidFill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6645" y="1724660"/>
            <a:ext cx="7958455" cy="4175760"/>
          </a:xfrm>
          <a:prstGeom prst="rect">
            <a:avLst/>
          </a:prstGeom>
        </p:spPr>
      </p:pic>
      <p:pic>
        <p:nvPicPr>
          <p:cNvPr id="3" name="图片 2"/>
          <p:cNvPicPr/>
          <p:nvPr/>
        </p:nvPicPr>
        <p:blipFill>
          <a:blip r:embed="rId3"/>
          <a:stretch>
            <a:fillRect/>
          </a:stretch>
        </p:blipFill>
        <p:spPr>
          <a:xfrm>
            <a:off x="675005" y="1724660"/>
            <a:ext cx="2841625" cy="404304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4364999" y="2811670"/>
            <a:ext cx="4703762" cy="1050925"/>
          </a:xfrm>
        </p:spPr>
        <p:txBody>
          <a:bodyPr/>
          <a:lstStyle/>
          <a:p>
            <a:r>
              <a:rPr lang="zh-CN" altLang="en-US" dirty="0"/>
              <a:t>风口解读</a:t>
            </a:r>
            <a:endParaRPr lang="zh-CN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619885" y="54610"/>
            <a:ext cx="81299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en-US" sz="3600" b="1">
                <a:solidFill>
                  <a:schemeClr val="bg1"/>
                </a:solidFill>
                <a:sym typeface="+mn-ea"/>
              </a:rPr>
              <a:t>      </a:t>
            </a:r>
            <a:r>
              <a:rPr lang="en-US" sz="32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      </a:t>
            </a:r>
            <a:r>
              <a:rPr lang="zh-CN" sz="32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当前市场风口所处状态</a:t>
            </a:r>
            <a:endParaRPr lang="zh-CN" sz="32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1619885" y="1095375"/>
            <a:ext cx="9191625" cy="391985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4740275" y="0"/>
            <a:ext cx="35750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sz="3600" b="1" i="0" kern="1200" cap="none" spc="0" normalizeH="0" baseline="0">
                <a:solidFill>
                  <a:schemeClr val="bg1"/>
                </a:solidFill>
              </a:rPr>
              <a:t>      </a:t>
            </a:r>
            <a:r>
              <a:rPr lang="zh-CN" sz="3600" b="1">
                <a:solidFill>
                  <a:schemeClr val="bg1"/>
                </a:solidFill>
                <a:sym typeface="+mn-ea"/>
              </a:rPr>
              <a:t>龙头和跟风</a:t>
            </a:r>
            <a:endParaRPr kumimoji="0" lang="zh-CN" sz="3600" b="1" i="0" kern="1200" cap="none" spc="0" normalizeH="0" baseline="0">
              <a:solidFill>
                <a:schemeClr val="bg1"/>
              </a:solidFill>
              <a:sym typeface="+mn-ea"/>
            </a:endParaRPr>
          </a:p>
        </p:txBody>
      </p:sp>
      <p:pic>
        <p:nvPicPr>
          <p:cNvPr id="7" name="图片 6"/>
          <p:cNvPicPr/>
          <p:nvPr/>
        </p:nvPicPr>
        <p:blipFill>
          <a:blip r:embed="rId2"/>
          <a:stretch>
            <a:fillRect/>
          </a:stretch>
        </p:blipFill>
        <p:spPr>
          <a:xfrm>
            <a:off x="7263130" y="3792220"/>
            <a:ext cx="3388360" cy="2468880"/>
          </a:xfrm>
          <a:prstGeom prst="rect">
            <a:avLst/>
          </a:prstGeom>
        </p:spPr>
      </p:pic>
      <p:pic>
        <p:nvPicPr>
          <p:cNvPr id="8" name="图片 7"/>
          <p:cNvPicPr/>
          <p:nvPr/>
        </p:nvPicPr>
        <p:blipFill>
          <a:blip r:embed="rId3"/>
          <a:stretch>
            <a:fillRect/>
          </a:stretch>
        </p:blipFill>
        <p:spPr>
          <a:xfrm>
            <a:off x="1422400" y="3783330"/>
            <a:ext cx="5259705" cy="2423795"/>
          </a:xfrm>
          <a:prstGeom prst="rect">
            <a:avLst/>
          </a:prstGeom>
        </p:spPr>
      </p:pic>
      <p:pic>
        <p:nvPicPr>
          <p:cNvPr id="9" name="图片 8"/>
          <p:cNvPicPr/>
          <p:nvPr/>
        </p:nvPicPr>
        <p:blipFill>
          <a:blip r:embed="rId4"/>
          <a:stretch>
            <a:fillRect/>
          </a:stretch>
        </p:blipFill>
        <p:spPr>
          <a:xfrm>
            <a:off x="1648460" y="848360"/>
            <a:ext cx="4290695" cy="2934970"/>
          </a:xfrm>
          <a:prstGeom prst="rect">
            <a:avLst/>
          </a:prstGeom>
        </p:spPr>
      </p:pic>
      <p:pic>
        <p:nvPicPr>
          <p:cNvPr id="11" name="图片 10"/>
          <p:cNvPicPr/>
          <p:nvPr/>
        </p:nvPicPr>
        <p:blipFill>
          <a:blip r:embed="rId5"/>
          <a:stretch>
            <a:fillRect/>
          </a:stretch>
        </p:blipFill>
        <p:spPr>
          <a:xfrm>
            <a:off x="6304915" y="1064260"/>
            <a:ext cx="4570730" cy="272796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>
          <a:xfrm>
            <a:off x="4364999" y="2811670"/>
            <a:ext cx="4703762" cy="1050925"/>
          </a:xfrm>
        </p:spPr>
        <p:txBody>
          <a:bodyPr/>
          <a:lstStyle/>
          <a:p>
            <a:r>
              <a:rPr lang="zh-CN" altLang="en-US" dirty="0"/>
              <a:t>风口逻辑</a:t>
            </a:r>
            <a:endParaRPr lang="zh-CN" alt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867410" y="1184275"/>
            <a:ext cx="3835400" cy="156845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en-US" altLang="zh-CN" sz="16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‌</a:t>
            </a:r>
            <a:r>
              <a:rPr lang="en-US" altLang="zh-CN" sz="16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"/>
              </a:rPr>
              <a:t>AI</a:t>
            </a:r>
            <a:r>
              <a:rPr lang="zh-CN" altLang="en-US" sz="16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"/>
              </a:rPr>
              <a:t>端</a:t>
            </a:r>
            <a:r>
              <a:rPr lang="zh-CN" altLang="en-US" sz="16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"/>
              </a:rPr>
              <a:t>侧</a:t>
            </a:r>
            <a:r>
              <a:rPr lang="en-US" altLang="zh-CN" sz="16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‌</a:t>
            </a:r>
            <a:r>
              <a:rPr lang="zh-CN" altLang="en-US" sz="1600" b="0" i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是指将</a:t>
            </a:r>
            <a:r>
              <a:rPr lang="zh-CN" altLang="en-US" sz="1600" b="0" i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"/>
              </a:rPr>
              <a:t>人工智能算</a:t>
            </a:r>
            <a:r>
              <a:rPr lang="zh-CN" altLang="en-US" sz="1600" b="0" i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"/>
              </a:rPr>
              <a:t>法</a:t>
            </a:r>
            <a:r>
              <a:rPr lang="zh-CN" altLang="en-US" sz="1600" b="0" i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和模型部署在终端设备上，如智能手机、智能穿戴设备、智能家居设备等，使这些设备能够在本地进行</a:t>
            </a:r>
            <a:r>
              <a:rPr lang="en-US" altLang="zh-CN" sz="1600" b="0" i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AI</a:t>
            </a:r>
            <a:r>
              <a:rPr lang="zh-CN" altLang="en-US" sz="1600" b="0" i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的计算和处理，而无需将数据全部上传到云端。这种技术模式被称为端侧</a:t>
            </a:r>
            <a:r>
              <a:rPr lang="en-US" altLang="zh-CN" sz="1600" b="0" i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AI</a:t>
            </a:r>
            <a:endParaRPr lang="en-US" altLang="zh-CN" sz="1600" b="0" i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675380" y="99695"/>
            <a:ext cx="60960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3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 </a:t>
            </a:r>
            <a:r>
              <a:rPr lang="zh-CN" altLang="en-US" sz="3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什么是端侧</a:t>
            </a:r>
            <a:r>
              <a:rPr lang="en-US" altLang="zh-CN" sz="3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AI</a:t>
            </a:r>
            <a:endParaRPr lang="en-US" altLang="zh-CN" sz="36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67410" y="2854960"/>
            <a:ext cx="3672205" cy="58356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/>
            <a:r>
              <a:rPr lang="zh-CN" altLang="en-US" sz="1600" b="0" i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所谓端侧</a:t>
            </a:r>
            <a:r>
              <a:rPr lang="en-US" altLang="zh-CN" sz="1600" b="0" i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AI</a:t>
            </a:r>
            <a:r>
              <a:rPr lang="zh-CN" altLang="en-US" sz="1600" b="0" i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，指的是不依赖于云服务器，能够</a:t>
            </a:r>
            <a:r>
              <a:rPr lang="zh-CN" altLang="en-US" sz="1600" b="1" i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直接在设备本地所运行的</a:t>
            </a:r>
            <a:r>
              <a:rPr lang="en-US" altLang="zh-CN" sz="1600" b="1" i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AI</a:t>
            </a:r>
            <a:r>
              <a:rPr lang="zh-CN" altLang="en-US" sz="1600" b="1" i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体验</a:t>
            </a:r>
            <a:r>
              <a:rPr lang="zh-CN" altLang="en-US" sz="1600" b="0" i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zh-CN" altLang="en-US" sz="1600" b="0" i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7" name="图片 6"/>
          <p:cNvPicPr/>
          <p:nvPr/>
        </p:nvPicPr>
        <p:blipFill>
          <a:blip r:embed="rId3"/>
          <a:stretch>
            <a:fillRect/>
          </a:stretch>
        </p:blipFill>
        <p:spPr>
          <a:xfrm>
            <a:off x="4869815" y="1184275"/>
            <a:ext cx="6858000" cy="417131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921385" y="3760470"/>
            <a:ext cx="3336290" cy="1322070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>
              <a:spcBef>
                <a:spcPct val="0"/>
              </a:spcBef>
              <a:spcAft>
                <a:spcPct val="0"/>
              </a:spcAft>
            </a:pPr>
            <a:r>
              <a:rPr lang="zh-CN" altLang="en-US" sz="1600" i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‌AI端侧核心应用设备和场景‌：</a:t>
            </a:r>
            <a:endParaRPr lang="zh-CN" altLang="en-US" sz="1600" i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>
              <a:spcBef>
                <a:spcPct val="0"/>
              </a:spcBef>
              <a:spcAft>
                <a:spcPct val="0"/>
              </a:spcAft>
            </a:pPr>
            <a:r>
              <a:rPr lang="zh-CN" altLang="en-US" sz="1600" i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智能手机、智能手表、智能穿戴、智能家具设备、车载终端、AI眼镜、AI玩具、智能音箱、智能耳机、</a:t>
            </a:r>
            <a:r>
              <a:rPr lang="en-US" altLang="zh-CN" sz="1600" i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AI</a:t>
            </a:r>
            <a:r>
              <a:rPr lang="zh-CN" altLang="en-US" sz="1600" i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医疗、机器人、物联网设备等</a:t>
            </a:r>
            <a:endParaRPr lang="zh-CN" altLang="en-US" sz="1600" i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482850" y="54610"/>
            <a:ext cx="89211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indent="0">
              <a:spcBef>
                <a:spcPct val="0"/>
              </a:spcBef>
              <a:spcAft>
                <a:spcPct val="0"/>
              </a:spcAft>
            </a:pPr>
            <a:r>
              <a:rPr lang="en-US" sz="3600" b="1">
                <a:solidFill>
                  <a:schemeClr val="bg1"/>
                </a:solidFill>
                <a:sym typeface="+mn-ea"/>
              </a:rPr>
              <a:t>     </a:t>
            </a:r>
            <a:r>
              <a:rPr lang="zh-CN" altLang="en-US" sz="2400" b="1">
                <a:solidFill>
                  <a:schemeClr val="bg1"/>
                </a:solidFill>
                <a:sym typeface="+mn-ea"/>
              </a:rPr>
              <a:t>逻辑</a:t>
            </a:r>
            <a:r>
              <a:rPr lang="en-US" altLang="zh-CN" sz="2400" b="1">
                <a:solidFill>
                  <a:schemeClr val="bg1"/>
                </a:solidFill>
                <a:sym typeface="+mn-ea"/>
              </a:rPr>
              <a:t>1</a:t>
            </a:r>
            <a:r>
              <a:rPr lang="zh-CN" altLang="en-US" sz="2400" b="1">
                <a:solidFill>
                  <a:schemeClr val="bg1"/>
                </a:solidFill>
                <a:sym typeface="+mn-ea"/>
              </a:rPr>
              <a:t>：</a:t>
            </a:r>
            <a:r>
              <a:rPr lang="zh-CN" altLang="en-US" sz="2400" b="1">
                <a:solidFill>
                  <a:schemeClr val="bg1"/>
                </a:solidFill>
                <a:sym typeface="+mn-ea"/>
              </a:rPr>
              <a:t>DS降本增效，加速端侧AI普及</a:t>
            </a:r>
            <a:endParaRPr lang="zh-CN" altLang="en-US" sz="2400" b="1">
              <a:solidFill>
                <a:schemeClr val="bg1"/>
              </a:solidFill>
              <a:sym typeface="+mn-ea"/>
            </a:endParaRPr>
          </a:p>
        </p:txBody>
      </p:sp>
      <p:pic>
        <p:nvPicPr>
          <p:cNvPr id="9" name="图片 8"/>
          <p:cNvPicPr/>
          <p:nvPr/>
        </p:nvPicPr>
        <p:blipFill>
          <a:blip r:embed="rId2"/>
          <a:stretch>
            <a:fillRect/>
          </a:stretch>
        </p:blipFill>
        <p:spPr>
          <a:xfrm>
            <a:off x="2140585" y="1896110"/>
            <a:ext cx="7843520" cy="427545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094105" y="1035685"/>
            <a:ext cx="10166350" cy="107632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>
              <a:spcBef>
                <a:spcPct val="0"/>
              </a:spcBef>
              <a:spcAft>
                <a:spcPct val="0"/>
              </a:spcAft>
            </a:pPr>
            <a:r>
              <a:rPr lang="en-US" altLang="zh-CN" sz="1600" b="0" i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DeepSeek</a:t>
            </a:r>
            <a:r>
              <a:rPr lang="zh-CN" altLang="en-US" sz="1600" b="0" i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推动训练和推理成本指数级下降，且大模型蒸馏出的小模型效果提升显著，</a:t>
            </a:r>
            <a:r>
              <a:rPr lang="en-US" altLang="zh-CN" sz="1600" b="0" i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AI</a:t>
            </a:r>
            <a:r>
              <a:rPr lang="zh-CN" altLang="en-US" sz="1600" b="0" i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应用的迭代成本下降，边端侧模型可用性明显提高，降低大模型对边端算力需求门槛、降低应用成本、提升边端大模型性能和准确性，搭载在边缘算力（边缘机房</a:t>
            </a:r>
            <a:r>
              <a:rPr lang="en-US" altLang="zh-CN" sz="1600" b="0" i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1-20</a:t>
            </a:r>
            <a:r>
              <a:rPr lang="zh-CN" altLang="en-US" sz="1600" b="0" i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台服务器、边缘云）、终端（如</a:t>
            </a:r>
            <a:r>
              <a:rPr lang="en-US" altLang="zh-CN" sz="1600" b="0" i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AI</a:t>
            </a:r>
            <a:r>
              <a:rPr lang="zh-CN" altLang="en-US" sz="1600" b="0" i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监控摄像头、智能无人机、智能家居、智能眼镜、智联汽车等）的</a:t>
            </a:r>
            <a:r>
              <a:rPr lang="en-US" altLang="zh-CN" sz="1600" b="0" i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AI</a:t>
            </a:r>
            <a:r>
              <a:rPr lang="zh-CN" altLang="en-US" sz="1600" b="0" i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模型及泛</a:t>
            </a:r>
            <a:r>
              <a:rPr lang="en-US" altLang="zh-CN" sz="1600" b="0" i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AI</a:t>
            </a:r>
            <a:r>
              <a:rPr lang="zh-CN" altLang="en-US" sz="1600" b="0" i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应用将全面受益，有望加速边缘和端侧</a:t>
            </a:r>
            <a:r>
              <a:rPr lang="en-US" altLang="zh-CN" sz="1600" b="0" i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AI</a:t>
            </a:r>
            <a:r>
              <a:rPr lang="zh-CN" altLang="en-US" sz="1600" b="0" i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的普及发展，催生多元化应用</a:t>
            </a:r>
            <a:endParaRPr lang="zh-CN" altLang="en-US" sz="1600" b="0" i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58190" y="3260090"/>
            <a:ext cx="1382395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160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  2024 .</a:t>
            </a:r>
            <a:r>
              <a:rPr lang="en-US" altLang="zh-CN" sz="160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5 </a:t>
            </a:r>
            <a:endParaRPr lang="zh-CN" altLang="en-US" sz="1600">
              <a:solidFill>
                <a:srgbClr val="333333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55980" y="3914140"/>
            <a:ext cx="1626870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160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2024.</a:t>
            </a:r>
            <a:r>
              <a:rPr lang="en-US" altLang="zh-CN" sz="160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12 .</a:t>
            </a:r>
            <a:r>
              <a:rPr lang="en-US" altLang="zh-CN" sz="160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26</a:t>
            </a:r>
            <a:endParaRPr lang="zh-CN" altLang="en-US" sz="1600">
              <a:solidFill>
                <a:srgbClr val="333333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85825" y="5074285"/>
            <a:ext cx="1193800" cy="2286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en-US" altLang="zh-CN" sz="160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2025 .1.</a:t>
            </a:r>
            <a:r>
              <a:rPr lang="en-US" altLang="zh-CN" sz="160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20</a:t>
            </a:r>
            <a:endParaRPr lang="zh-CN" altLang="en-US" sz="1600">
              <a:solidFill>
                <a:srgbClr val="333333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482850" y="54610"/>
            <a:ext cx="89211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zh-CN" altLang="en-US" sz="2400" b="1">
                <a:solidFill>
                  <a:schemeClr val="bg1"/>
                </a:solidFill>
                <a:sym typeface="+mn-ea"/>
              </a:rPr>
              <a:t>     </a:t>
            </a:r>
            <a:r>
              <a:rPr lang="en-US" altLang="zh-CN" sz="2400" b="1">
                <a:solidFill>
                  <a:schemeClr val="bg1"/>
                </a:solidFill>
                <a:sym typeface="+mn-ea"/>
              </a:rPr>
              <a:t> </a:t>
            </a:r>
            <a:r>
              <a:rPr lang="zh-CN" altLang="en-US" sz="2400" b="1">
                <a:solidFill>
                  <a:schemeClr val="bg1"/>
                </a:solidFill>
                <a:sym typeface="+mn-ea"/>
              </a:rPr>
              <a:t>逻辑</a:t>
            </a:r>
            <a:r>
              <a:rPr lang="en-US" altLang="zh-CN" sz="2400" b="1">
                <a:solidFill>
                  <a:schemeClr val="bg1"/>
                </a:solidFill>
                <a:sym typeface="+mn-ea"/>
              </a:rPr>
              <a:t>2</a:t>
            </a:r>
            <a:r>
              <a:rPr lang="zh-CN" altLang="en-US" sz="2400" b="1">
                <a:solidFill>
                  <a:schemeClr val="bg1"/>
                </a:solidFill>
                <a:sym typeface="+mn-ea"/>
              </a:rPr>
              <a:t>：</a:t>
            </a:r>
            <a:r>
              <a:rPr lang="zh-CN" altLang="en-US" sz="2400" b="1">
                <a:solidFill>
                  <a:schemeClr val="bg1"/>
                </a:solidFill>
                <a:sym typeface="+mn-ea"/>
              </a:rPr>
              <a:t>DeepSeek 技术特性将加速端侧AI 落地</a:t>
            </a:r>
            <a:endParaRPr lang="zh-CN" altLang="en-US" sz="2400" b="1">
              <a:solidFill>
                <a:schemeClr val="bg1"/>
              </a:solidFill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512570" y="1092835"/>
            <a:ext cx="8731250" cy="33718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/>
            <a:r>
              <a:rPr lang="en-US" altLang="zh-CN" sz="1600" b="0" i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AI </a:t>
            </a:r>
            <a:r>
              <a:rPr lang="zh-CN" altLang="en-US" sz="1600" b="0" i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端侧，作为 </a:t>
            </a:r>
            <a:r>
              <a:rPr lang="en-US" altLang="zh-CN" sz="1600" b="0" i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AI </a:t>
            </a:r>
            <a:r>
              <a:rPr lang="zh-CN" altLang="en-US" sz="1600" b="0" i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领域的新兴力量，正逐渐崭露头角，成为改变未来的关键因素</a:t>
            </a:r>
            <a:endParaRPr lang="zh-CN" altLang="en-US" sz="1600" b="0" i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412875" y="1825625"/>
            <a:ext cx="9474835" cy="164909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>
              <a:lnSpc>
                <a:spcPts val="2430"/>
              </a:lnSpc>
            </a:pPr>
            <a:r>
              <a:rPr lang="en-US" altLang="zh-CN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DeepSeek-R1 </a:t>
            </a:r>
            <a:r>
              <a:rPr lang="zh-CN" altLang="en-US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专注于强化学习技术路线，推理能力强、性价比突出，通过高效蒸馏技术，将大模型的推理能力迁移到更小、更高效的版本中，参数范围覆盖</a:t>
            </a:r>
            <a:r>
              <a:rPr lang="en-US" altLang="zh-CN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1.5B </a:t>
            </a:r>
            <a:r>
              <a:rPr lang="zh-CN" altLang="en-US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至</a:t>
            </a:r>
            <a:r>
              <a:rPr lang="en-US" altLang="zh-CN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70B</a:t>
            </a:r>
            <a:r>
              <a:rPr lang="zh-CN" altLang="en-US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，为开发者提供了高性能、低成本的大模型部署与开发解决方案。</a:t>
            </a:r>
            <a:r>
              <a:rPr lang="zh-CN" altLang="en-US" sz="1600" b="0" i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这一突破使其小尺寸版本在保持卓越性能的同时，显著降低了模型体积和计算资源需求，成为端侧部署的理想选择</a:t>
            </a:r>
            <a:r>
              <a:rPr lang="zh-CN" altLang="en-US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。根据 </a:t>
            </a:r>
            <a:r>
              <a:rPr lang="en-US" altLang="zh-CN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Market.us</a:t>
            </a:r>
            <a:r>
              <a:rPr lang="zh-CN" altLang="en-US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的预测，从</a:t>
            </a:r>
            <a:r>
              <a:rPr lang="en-US" altLang="zh-CN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2022 </a:t>
            </a:r>
            <a:r>
              <a:rPr lang="zh-CN" altLang="en-US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年至</a:t>
            </a:r>
            <a:r>
              <a:rPr lang="en-US" altLang="zh-CN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2032 </a:t>
            </a:r>
            <a:r>
              <a:rPr lang="zh-CN" altLang="en-US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年，全球端侧 </a:t>
            </a:r>
            <a:r>
              <a:rPr lang="en-US" altLang="zh-CN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AI </a:t>
            </a:r>
            <a:r>
              <a:rPr lang="zh-CN" altLang="en-US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市场空间将从 </a:t>
            </a:r>
            <a:r>
              <a:rPr lang="en-US" altLang="zh-CN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152 </a:t>
            </a:r>
            <a:r>
              <a:rPr lang="zh-CN" altLang="en-US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亿美元提升至 </a:t>
            </a:r>
            <a:r>
              <a:rPr lang="en-US" altLang="zh-CN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1436 </a:t>
            </a:r>
            <a:r>
              <a:rPr lang="zh-CN" altLang="en-US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亿美元， </a:t>
            </a:r>
            <a:r>
              <a:rPr lang="zh-CN" altLang="en-US" sz="1600" b="1" i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年复合增长率达 </a:t>
            </a:r>
            <a:r>
              <a:rPr lang="en-US" altLang="zh-CN" sz="1600" b="1" i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25.9%</a:t>
            </a:r>
            <a:r>
              <a:rPr lang="zh-CN" altLang="en-US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zh-CN" altLang="en-US" sz="1600" b="0" i="0">
              <a:solidFill>
                <a:srgbClr val="333333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412875" y="3762375"/>
            <a:ext cx="9474835" cy="71437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>
              <a:lnSpc>
                <a:spcPts val="2430"/>
              </a:lnSpc>
            </a:pPr>
            <a:r>
              <a:rPr lang="en-US" altLang="zh-CN" sz="1600" b="0" i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DeepSeek </a:t>
            </a:r>
            <a:r>
              <a:rPr lang="zh-CN" altLang="en-US" sz="1600" b="0" i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带来的轻量化模型，有望加速端侧</a:t>
            </a:r>
            <a:r>
              <a:rPr lang="en-US" altLang="zh-CN" sz="1600" b="0" i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AI </a:t>
            </a:r>
            <a:r>
              <a:rPr lang="zh-CN" altLang="en-US" sz="1600" b="0" i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落地，为智能终端行业带来积极影响</a:t>
            </a:r>
            <a:r>
              <a:rPr lang="zh-CN" altLang="en-US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。除手机、</a:t>
            </a:r>
            <a:r>
              <a:rPr lang="en-US" altLang="zh-CN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PC</a:t>
            </a:r>
            <a:r>
              <a:rPr lang="zh-CN" altLang="en-US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、智能眼镜、耳机等传统设备，家电、机器人、教育办公设备、玩具等也将深度集成 </a:t>
            </a:r>
            <a:r>
              <a:rPr lang="en-US" altLang="zh-CN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AI </a:t>
            </a:r>
            <a:r>
              <a:rPr lang="zh-CN" altLang="en-US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功能。</a:t>
            </a:r>
            <a:endParaRPr lang="zh-CN" altLang="en-US" sz="1600" b="0" i="0">
              <a:solidFill>
                <a:srgbClr val="333333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0168,&quot;width&quot;:18489}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PLACING_PICTURE_USER_VIEWPORT" val="{&quot;height&quot;:606,&quot;width&quot;:2795}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BEAUTIFY_FLAG" val="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KSO_WM_BEAUTIFY_FLAG" val=""/>
</p:tagLst>
</file>

<file path=ppt/tags/tag105.xml><?xml version="1.0" encoding="utf-8"?>
<p:tagLst xmlns:p="http://schemas.openxmlformats.org/presentationml/2006/main">
  <p:tag name="KSO_WM_BEAUTIFY_FLAG" val=""/>
</p:tagLst>
</file>

<file path=ppt/tags/tag106.xml><?xml version="1.0" encoding="utf-8"?>
<p:tagLst xmlns:p="http://schemas.openxmlformats.org/presentationml/2006/main">
  <p:tag name="KSO_WM_BEAUTIFY_FLAG" val=""/>
</p:tagLst>
</file>

<file path=ppt/tags/tag107.xml><?xml version="1.0" encoding="utf-8"?>
<p:tagLst xmlns:p="http://schemas.openxmlformats.org/presentationml/2006/main">
  <p:tag name="KSO_WM_BEAUTIFY_FLAG" val=""/>
</p:tagLst>
</file>

<file path=ppt/tags/tag108.xml><?xml version="1.0" encoding="utf-8"?>
<p:tagLst xmlns:p="http://schemas.openxmlformats.org/presentationml/2006/main">
  <p:tag name="KSO_WM_BEAUTIFY_FLAG" val=""/>
</p:tagLst>
</file>

<file path=ppt/tags/tag109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1.xml><?xml version="1.0" encoding="utf-8"?>
<p:tagLst xmlns:p="http://schemas.openxmlformats.org/presentationml/2006/main">
  <p:tag name="KSO_WM_BEAUTIFY_FLAG" val=""/>
</p:tagLst>
</file>

<file path=ppt/tags/tag11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3.xml><?xml version="1.0" encoding="utf-8"?>
<p:tagLst xmlns:p="http://schemas.openxmlformats.org/presentationml/2006/main">
  <p:tag name="KSO_WM_BEAUTIFY_FLAG" val=""/>
</p:tagLst>
</file>

<file path=ppt/tags/tag11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5.xml><?xml version="1.0" encoding="utf-8"?>
<p:tagLst xmlns:p="http://schemas.openxmlformats.org/presentationml/2006/main">
  <p:tag name="KSO_WM_BEAUTIFY_FLAG" val=""/>
</p:tagLst>
</file>

<file path=ppt/tags/tag11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65&quot;:[20205081],&quot;70&quot;:[3314064]}"/>
</p:tagLst>
</file>

<file path=ppt/tags/tag118.xml><?xml version="1.0" encoding="utf-8"?>
<p:tagLst xmlns:p="http://schemas.openxmlformats.org/presentationml/2006/main">
  <p:tag name="KSO_WM_BEAUTIFY_FLAG" val=""/>
</p:tagLst>
</file>

<file path=ppt/tags/tag1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BEAUTIFY_FLAG" val=""/>
</p:tagLst>
</file>

<file path=ppt/tags/tag12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2.xml><?xml version="1.0" encoding="utf-8"?>
<p:tagLst xmlns:p="http://schemas.openxmlformats.org/presentationml/2006/main">
  <p:tag name="KSO_WM_BEAUTIFY_FLAG" val=""/>
</p:tagLst>
</file>

<file path=ppt/tags/tag12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4.xml><?xml version="1.0" encoding="utf-8"?>
<p:tagLst xmlns:p="http://schemas.openxmlformats.org/presentationml/2006/main">
  <p:tag name="KSO_WM_BEAUTIFY_FLAG" val=""/>
</p:tagLst>
</file>

<file path=ppt/tags/tag12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6.xml><?xml version="1.0" encoding="utf-8"?>
<p:tagLst xmlns:p="http://schemas.openxmlformats.org/presentationml/2006/main">
  <p:tag name="KSO_WM_BEAUTIFY_FLAG" val=""/>
</p:tagLst>
</file>

<file path=ppt/tags/tag12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65&quot;:[20205081],&quot;70&quot;:[3314064]}"/>
</p:tagLst>
</file>

<file path=ppt/tags/tag128.xml><?xml version="1.0" encoding="utf-8"?>
<p:tagLst xmlns:p="http://schemas.openxmlformats.org/presentationml/2006/main">
  <p:tag name="KSO_WM_BEAUTIFY_FLAG" val=""/>
</p:tagLst>
</file>

<file path=ppt/tags/tag12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65&quot;:[20205081],&quot;70&quot;:[3314060]}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BEAUTIFY_FLAG" val=""/>
</p:tagLst>
</file>

<file path=ppt/tags/tag13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65&quot;:[20205081],&quot;70&quot;:[3314060]}"/>
</p:tagLst>
</file>

<file path=ppt/tags/tag132.xml><?xml version="1.0" encoding="utf-8"?>
<p:tagLst xmlns:p="http://schemas.openxmlformats.org/presentationml/2006/main">
  <p:tag name="KSO_WM_BEAUTIFY_FLAG" val=""/>
</p:tagLst>
</file>

<file path=ppt/tags/tag13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65&quot;:[20205081],&quot;70&quot;:[3314060]}"/>
</p:tagLst>
</file>

<file path=ppt/tags/tag134.xml><?xml version="1.0" encoding="utf-8"?>
<p:tagLst xmlns:p="http://schemas.openxmlformats.org/presentationml/2006/main">
  <p:tag name="KSO_WM_BEAUTIFY_FLAG" val=""/>
</p:tagLst>
</file>

<file path=ppt/tags/tag13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6.xml><?xml version="1.0" encoding="utf-8"?>
<p:tagLst xmlns:p="http://schemas.openxmlformats.org/presentationml/2006/main">
  <p:tag name="KSO_WM_BEAUTIFY_FLAG" val=""/>
</p:tagLst>
</file>

<file path=ppt/tags/tag13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8.xml><?xml version="1.0" encoding="utf-8"?>
<p:tagLst xmlns:p="http://schemas.openxmlformats.org/presentationml/2006/main">
  <p:tag name="KSO_WM_BEAUTIFY_FLAG" val=""/>
</p:tagLst>
</file>

<file path=ppt/tags/tag13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BEAUTIFY_FLAG" val=""/>
</p:tagLst>
</file>

<file path=ppt/tags/tag14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42.xml><?xml version="1.0" encoding="utf-8"?>
<p:tagLst xmlns:p="http://schemas.openxmlformats.org/presentationml/2006/main">
  <p:tag name="KSO_WPP_MARK_KEY" val="34a5c737-2527-451b-a6cc-313a70f4ce21"/>
  <p:tag name="COMMONDATA" val="eyJoZGlkIjoiMjUxNmU2Yzc2MjNiNjJjZGFlY2Q1MzYxMGIzYTQ4YWEifQ=="/>
  <p:tag name="resource_record_key" val="{&quot;29&quot;:[20405972,20405933,20426316,20405934,20405922,20405918,20405950],&quot;65&quot;:[20205081],&quot;70&quot;:[3315773,3314060,3321602,3314064,3315859]}"/>
  <p:tag name="commondata" val="eyJoZGlkIjoiMTE5OTlmMmY3Mzc0MTBlODE0YTNlMWY0MTJhZTZiYTYifQ==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2766</Words>
  <Application>WPS 演示</Application>
  <PresentationFormat>宽屏</PresentationFormat>
  <Paragraphs>101</Paragraphs>
  <Slides>20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20</vt:i4>
      </vt:variant>
    </vt:vector>
  </HeadingPairs>
  <TitlesOfParts>
    <vt:vector size="42" baseType="lpstr">
      <vt:lpstr>Arial</vt:lpstr>
      <vt:lpstr>宋体</vt:lpstr>
      <vt:lpstr>Wingdings</vt:lpstr>
      <vt:lpstr>Wingdings</vt:lpstr>
      <vt:lpstr>Roboto</vt:lpstr>
      <vt:lpstr>汉仪旗黑-55简</vt:lpstr>
      <vt:lpstr>思源黑体 CN Medium</vt:lpstr>
      <vt:lpstr>黑体</vt:lpstr>
      <vt:lpstr>思源黑体 CN Light</vt:lpstr>
      <vt:lpstr>阿里巴巴普惠体 Light</vt:lpstr>
      <vt:lpstr>微软雅黑</vt:lpstr>
      <vt:lpstr>华文细黑</vt:lpstr>
      <vt:lpstr>Arial Unicode MS</vt:lpstr>
      <vt:lpstr>Calibri</vt:lpstr>
      <vt:lpstr>PingFang SC</vt:lpstr>
      <vt:lpstr>Segoe Print</vt:lpstr>
      <vt:lpstr>Arial</vt:lpstr>
      <vt:lpstr>-apple-system</vt:lpstr>
      <vt:lpstr>sans-serif</vt:lpstr>
      <vt:lpstr>Hiragino Sans GB</vt:lpstr>
      <vt:lpstr>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A陈小渊</cp:lastModifiedBy>
  <cp:revision>1101</cp:revision>
  <dcterms:created xsi:type="dcterms:W3CDTF">2019-06-19T02:08:00Z</dcterms:created>
  <dcterms:modified xsi:type="dcterms:W3CDTF">2025-02-20T06:51:58Z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2052-12.1.0.19770</vt:lpwstr>
  </property>
  <property fmtid="{D5CDD505-2E9C-101B-9397-08002B2CF9AE}" pid="3" name="ICV">
    <vt:lpwstr>67F8E99CA25843CDBAFD0150A9FB820A</vt:lpwstr>
  </property>
</Properties>
</file>