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791" r:id="rId6"/>
    <p:sldId id="877" r:id="rId7"/>
    <p:sldId id="897" r:id="rId8"/>
    <p:sldId id="1225" r:id="rId9"/>
    <p:sldId id="1252" r:id="rId10"/>
    <p:sldId id="1088" r:id="rId11"/>
    <p:sldId id="1219" r:id="rId12"/>
    <p:sldId id="1253" r:id="rId13"/>
    <p:sldId id="1250" r:id="rId14"/>
    <p:sldId id="1249" r:id="rId15"/>
    <p:sldId id="1222" r:id="rId16"/>
    <p:sldId id="1242" r:id="rId17"/>
    <p:sldId id="1251" r:id="rId18"/>
    <p:sldId id="1238" r:id="rId19"/>
    <p:sldId id="1003" r:id="rId20"/>
    <p:sldId id="1081" r:id="rId21"/>
    <p:sldId id="1223" r:id="rId22"/>
    <p:sldId id="1201" r:id="rId23"/>
    <p:sldId id="372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6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40"/>
        <p:guide pos="365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43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光伏行业加速出清低效产能</a:t>
            </a:r>
            <a:endParaRPr lang="zh-CN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光伏行业加速出清低效产能</a:t>
            </a:r>
            <a:endParaRPr lang="zh-CN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tags" Target="../tags/tag12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tags" Target="../tags/tag13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4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tags" Target="../tags/tag135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tags" Target="../tags/tag13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tags" Target="../tags/tag13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2.xml"/><Relationship Id="rId2" Type="http://schemas.openxmlformats.org/officeDocument/2006/relationships/image" Target="../media/image41.png"/><Relationship Id="rId1" Type="http://schemas.openxmlformats.org/officeDocument/2006/relationships/tags" Target="../tags/tag1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20.png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GB300</a:t>
            </a:r>
            <a:endParaRPr lang="en-US" altLang="zh-CN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2025 .01.09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19885" y="54610"/>
            <a:ext cx="8129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</a:t>
            </a:r>
            <a:r>
              <a:rPr 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光模块由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800G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升级为新一代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1.6T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630" y="1120140"/>
            <a:ext cx="507047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：网卡从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CX7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升级至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CX8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1.6T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光模块成标配</a:t>
            </a:r>
            <a:endParaRPr lang="zh-CN" altLang="en-US" sz="16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2533" t="9466" r="1986" b="8982"/>
          <a:stretch>
            <a:fillRect/>
          </a:stretch>
        </p:blipFill>
        <p:spPr>
          <a:xfrm>
            <a:off x="849630" y="1688465"/>
            <a:ext cx="7539355" cy="20351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9630" y="415067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：强化模块化设计思路，有望引入更多供应商</a:t>
            </a:r>
            <a:endParaRPr lang="zh-CN" altLang="en-US" sz="16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708978" y="4487863"/>
            <a:ext cx="7820025" cy="15525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2850" y="54610"/>
            <a:ext cx="8402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GB300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在硬件设计上有关键变动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7420" y="873760"/>
            <a:ext cx="10603230" cy="6680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2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摩根士丹利分析师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Sharon Shih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Howard Kao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等在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日发布的研报中表示，英伟达下一代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GPU GB300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可能出现关键硬件规格变化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，预计将于今年四季度开始出货。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2356" t="6857" r="2529" b="6631"/>
          <a:stretch>
            <a:fillRect/>
          </a:stretch>
        </p:blipFill>
        <p:spPr>
          <a:xfrm>
            <a:off x="2886710" y="1597660"/>
            <a:ext cx="5922645" cy="266763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rcRect t="8244" b="5852"/>
          <a:stretch>
            <a:fillRect/>
          </a:stretch>
        </p:blipFill>
        <p:spPr>
          <a:xfrm>
            <a:off x="2886710" y="4321175"/>
            <a:ext cx="5629275" cy="1892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2850" y="54610"/>
            <a:ext cx="8188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358775" algn="just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GB300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升级带来的投资机会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44700" y="1559560"/>
            <a:ext cx="8221980" cy="31692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算力产业链</a:t>
            </a:r>
            <a:endParaRPr lang="en-US" altLang="zh-CN" sz="1600" b="1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/>
            <a:endParaRPr lang="en-US" altLang="zh-CN" sz="1600" b="0" i="0">
              <a:solidFill>
                <a:srgbClr val="222222"/>
              </a:solidFill>
              <a:latin typeface="Arial" panose="020B0604020202020204"/>
              <a:ea typeface="Arial" panose="020B0604020202020204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、光模块：新易盛、中际旭创、天孚通信、太辰光、东田微</a:t>
            </a:r>
            <a:r>
              <a:rPr lang="zh-CN" altLang="en-US" sz="160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光迅科技等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、散热：百亿液冷市场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英维克、申菱环境、东阳光、高澜股份、中兴通讯等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、电源：麦格米特、蔚蓝理性、科华数据等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铜连接：沃尔核材、兆龙互连、神宇股份等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PCB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：沪电股份、胜宏科技、生益电子等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、交换机：紫光股份、中兴通讯、锐捷网络、盛科通信等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芯片：兆易创新、瑞芯微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62885" y="71755"/>
            <a:ext cx="813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算力产业分支介绍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12859" t="10926" r="11366" b="20463"/>
          <a:stretch>
            <a:fillRect/>
          </a:stretch>
        </p:blipFill>
        <p:spPr>
          <a:xfrm>
            <a:off x="1162050" y="1181100"/>
            <a:ext cx="3898900" cy="470535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524500" y="770890"/>
            <a:ext cx="5610225" cy="151447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5524500" y="2300605"/>
            <a:ext cx="5539105" cy="11430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5633720" y="3658870"/>
            <a:ext cx="5429885" cy="127635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6"/>
          <a:stretch>
            <a:fillRect/>
          </a:stretch>
        </p:blipFill>
        <p:spPr>
          <a:xfrm>
            <a:off x="5633720" y="4876800"/>
            <a:ext cx="5638800" cy="12573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62885" y="71755"/>
            <a:ext cx="7334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        BBU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电源介绍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0365" y="920115"/>
            <a:ext cx="8058150" cy="494538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6586855" y="920115"/>
            <a:ext cx="5064125" cy="50660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62885" y="71755"/>
            <a:ext cx="7334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        BBU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电源概念股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" y="808355"/>
            <a:ext cx="6804660" cy="401002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7251700" y="808355"/>
            <a:ext cx="4826000" cy="443865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2427605" y="2138045"/>
            <a:ext cx="5483860" cy="38900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风口选股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13075" y="0"/>
            <a:ext cx="5826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风口爆量回档</a:t>
            </a:r>
            <a:endParaRPr kumimoji="0" lang="en-US" altLang="zh-CN" sz="32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8371840" y="922020"/>
            <a:ext cx="3114040" cy="498157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rcRect l="1297" t="2573" r="1042" b="3290"/>
          <a:stretch>
            <a:fillRect/>
          </a:stretch>
        </p:blipFill>
        <p:spPr>
          <a:xfrm>
            <a:off x="1212850" y="1334770"/>
            <a:ext cx="6549390" cy="44145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13075" y="0"/>
            <a:ext cx="5826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风口首版回档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27755" y="1583690"/>
            <a:ext cx="8295005" cy="450342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rcRect l="1505" t="1553" r="1958" b="3058"/>
          <a:stretch>
            <a:fillRect/>
          </a:stretch>
        </p:blipFill>
        <p:spPr>
          <a:xfrm>
            <a:off x="784225" y="1099820"/>
            <a:ext cx="6049010" cy="33909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13075" y="0"/>
            <a:ext cx="5826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</a:t>
            </a:r>
            <a:r>
              <a:rPr lang="en-US" sz="3200" b="1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分时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异动选股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r="11740"/>
          <a:stretch>
            <a:fillRect/>
          </a:stretch>
        </p:blipFill>
        <p:spPr>
          <a:xfrm>
            <a:off x="1123950" y="958850"/>
            <a:ext cx="5144135" cy="493966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rcRect b="930"/>
          <a:stretch>
            <a:fillRect/>
          </a:stretch>
        </p:blipFill>
        <p:spPr>
          <a:xfrm>
            <a:off x="7078345" y="958850"/>
            <a:ext cx="3903345" cy="493966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0275" y="0"/>
            <a:ext cx="3575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市场风口</a:t>
            </a:r>
            <a:endParaRPr kumimoji="0" lang="zh-CN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645" y="1724660"/>
            <a:ext cx="7958455" cy="417576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3"/>
          <a:srcRect t="1685"/>
          <a:stretch>
            <a:fillRect/>
          </a:stretch>
        </p:blipFill>
        <p:spPr>
          <a:xfrm>
            <a:off x="800735" y="910590"/>
            <a:ext cx="2539365" cy="53714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12715" y="910590"/>
            <a:ext cx="5080000" cy="37973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>
              <a:lnSpc>
                <a:spcPts val="22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solidFill>
                  <a:srgbClr val="3C3C3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英伟达新一代</a:t>
            </a:r>
            <a:r>
              <a:rPr lang="en-US" altLang="zh-CN" sz="1600" b="1" i="0">
                <a:solidFill>
                  <a:srgbClr val="3C3C3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GB300</a:t>
            </a:r>
            <a:r>
              <a:rPr lang="zh-CN" altLang="en-US" sz="1600" b="1" i="0">
                <a:solidFill>
                  <a:srgbClr val="3C3C3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芯片将于</a:t>
            </a:r>
            <a:r>
              <a:rPr lang="en-US" altLang="zh-CN" sz="1600" b="1" i="0">
                <a:solidFill>
                  <a:srgbClr val="3C3C3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600" b="1" i="0">
                <a:solidFill>
                  <a:srgbClr val="3C3C3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年发布</a:t>
            </a:r>
            <a:endParaRPr lang="zh-CN" altLang="en-US" sz="1600" b="1" i="0">
              <a:solidFill>
                <a:srgbClr val="3C3C3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风口解读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0275" y="0"/>
            <a:ext cx="3575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市场风口</a:t>
            </a:r>
            <a:endParaRPr kumimoji="0" lang="zh-CN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2163" t="3274" r="2183" b="5030"/>
          <a:stretch>
            <a:fillRect/>
          </a:stretch>
        </p:blipFill>
        <p:spPr>
          <a:xfrm>
            <a:off x="708660" y="2063115"/>
            <a:ext cx="5942330" cy="327723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3"/>
          <a:srcRect l="30459" t="2082" r="1473" b="4613"/>
          <a:stretch>
            <a:fillRect/>
          </a:stretch>
        </p:blipFill>
        <p:spPr>
          <a:xfrm>
            <a:off x="7023735" y="2229485"/>
            <a:ext cx="4541520" cy="33223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4264660" y="1124268"/>
            <a:ext cx="5080000" cy="523875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GB300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服务器或于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Q2发布 兼顾端侧及基础硬件</a:t>
            </a:r>
            <a:endParaRPr lang="en-US" altLang="zh-CN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0275" y="0"/>
            <a:ext cx="3575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龙头和跟风</a:t>
            </a:r>
            <a:endParaRPr kumimoji="0" lang="zh-CN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419225" y="3734435"/>
            <a:ext cx="4577080" cy="23526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" name="图片 9"/>
          <p:cNvPicPr/>
          <p:nvPr/>
        </p:nvPicPr>
        <p:blipFill>
          <a:blip r:embed="rId3"/>
          <a:srcRect l="1571" t="4374"/>
          <a:stretch>
            <a:fillRect/>
          </a:stretch>
        </p:blipFill>
        <p:spPr>
          <a:xfrm>
            <a:off x="1795780" y="943610"/>
            <a:ext cx="4282440" cy="269938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" name="图片 10"/>
          <p:cNvPicPr/>
          <p:nvPr/>
        </p:nvPicPr>
        <p:blipFill>
          <a:blip r:embed="rId4"/>
          <a:srcRect t="4504"/>
          <a:stretch>
            <a:fillRect/>
          </a:stretch>
        </p:blipFill>
        <p:spPr>
          <a:xfrm>
            <a:off x="6454140" y="3623310"/>
            <a:ext cx="4500880" cy="24638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图片 11"/>
          <p:cNvPicPr/>
          <p:nvPr/>
        </p:nvPicPr>
        <p:blipFill>
          <a:blip r:embed="rId5"/>
          <a:srcRect b="2794"/>
          <a:stretch>
            <a:fillRect/>
          </a:stretch>
        </p:blipFill>
        <p:spPr>
          <a:xfrm>
            <a:off x="6570980" y="943610"/>
            <a:ext cx="4384040" cy="247459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0275" y="0"/>
            <a:ext cx="3575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龙头和跟风</a:t>
            </a:r>
            <a:endParaRPr kumimoji="0" lang="zh-CN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981075" y="920115"/>
            <a:ext cx="4410710" cy="23660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图片 2"/>
          <p:cNvPicPr/>
          <p:nvPr/>
        </p:nvPicPr>
        <p:blipFill>
          <a:blip r:embed="rId3"/>
          <a:srcRect l="987" t="2342" r="2031" b="3455"/>
          <a:stretch>
            <a:fillRect/>
          </a:stretch>
        </p:blipFill>
        <p:spPr>
          <a:xfrm>
            <a:off x="5902960" y="3429000"/>
            <a:ext cx="5426710" cy="257937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6350000" y="920115"/>
            <a:ext cx="4855210" cy="25654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1390015" y="3429000"/>
            <a:ext cx="4281170" cy="264604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风口逻辑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2850" y="54610"/>
            <a:ext cx="6876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英伟达</a:t>
            </a:r>
            <a:r>
              <a:rPr lang="en-US" altLang="zh-CN" sz="3600" b="1">
                <a:solidFill>
                  <a:schemeClr val="bg1"/>
                </a:solidFill>
                <a:sym typeface="+mn-ea"/>
              </a:rPr>
              <a:t>GB300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或将</a:t>
            </a:r>
            <a:r>
              <a:rPr lang="en-US" altLang="zh-CN" sz="3600" b="1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月发布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2460" y="3514725"/>
            <a:ext cx="1032065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浙商证券发布研报称，英伟达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(NVDA.US)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或将于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月的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GTC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大会揭露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GB300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产品线，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Semianalysis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预计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GB300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将在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GB200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推出的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个月后面世。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GB200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24Q4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少量发货，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25Q1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逐季放量，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预计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GB300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的芯片出货时间在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年年中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，芯片版本更新迭代的速度加快。同时，</a:t>
            </a:r>
            <a:r>
              <a:rPr lang="en-US" altLang="zh-CN" sz="1600" b="1" i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GB300</a:t>
            </a:r>
            <a:r>
              <a:rPr lang="zh-CN" altLang="en-US" sz="1600" b="1" i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或将成为</a:t>
            </a:r>
            <a:r>
              <a:rPr lang="en-US" altLang="zh-CN" sz="1600" b="1" i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Blackwell</a:t>
            </a:r>
            <a:r>
              <a:rPr lang="zh-CN" altLang="en-US" sz="1600" b="1" i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系列的主力产品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2460" y="1285240"/>
            <a:ext cx="10309860" cy="18148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站在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年的起点，全球科技市场无疑正在经历一场前所未有的革新。而在这场革命的中心，“全球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风向标”英伟达（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NVIDIA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）再一次引发了市场的关注。</a:t>
            </a:r>
            <a:endParaRPr lang="zh-CN" altLang="en-US" sz="14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4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在北京时间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日举行的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CES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开幕演讲中，英伟达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CEO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黄仁勋宣布发布全新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GeForce RTX 50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系列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Blackwell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架构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GPU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，性能是上一代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Ada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的三倍。还表示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Blackwell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已全面投产。</a:t>
            </a:r>
            <a:endParaRPr lang="zh-CN" altLang="en-US" sz="14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en-US" altLang="zh-CN" sz="14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此前，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浙商证券发布了一份关于英伟达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(NVDA.US)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的研报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，透露了该公司计划在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月的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GTC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大会上揭晓其最新的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GB300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产品线。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GB300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作为新一代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芯片，单卡计算性能提升了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倍。</a:t>
            </a:r>
            <a:endParaRPr lang="zh-CN" altLang="en-US" sz="14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2850" y="54610"/>
            <a:ext cx="6876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计算性能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+50%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，功耗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+17%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5820" y="1103630"/>
            <a:ext cx="602615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：计算性能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+50%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，功耗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+17%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，利好液冷、电源</a:t>
            </a:r>
            <a:endParaRPr lang="zh-CN" altLang="en-US" sz="16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rcRect l="3278" t="10065" r="2381" b="6611"/>
          <a:stretch>
            <a:fillRect/>
          </a:stretch>
        </p:blipFill>
        <p:spPr>
          <a:xfrm>
            <a:off x="618490" y="2012315"/>
            <a:ext cx="7548245" cy="28333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4]}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4]}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4]}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4064,3315859]}"/>
  <p:tag name="commondata" val="eyJoZGlkIjoiMTE5OTlmMmY3Mzc0MTBlODE0YTNlMWY0MTJhZTZiYT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WPS 演示</Application>
  <PresentationFormat>宽屏</PresentationFormat>
  <Paragraphs>80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华文细黑</vt:lpstr>
      <vt:lpstr>微软雅黑</vt:lpstr>
      <vt:lpstr>Arial Unicode MS</vt:lpstr>
      <vt:lpstr>Calibri</vt:lpstr>
      <vt:lpstr>-apple-system</vt:lpstr>
      <vt:lpstr>Segoe Print</vt:lpstr>
      <vt:lpstr>Arial</vt:lpstr>
      <vt:lpstr>微软雅黑 Light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1035</cp:revision>
  <dcterms:created xsi:type="dcterms:W3CDTF">2019-06-19T02:08:00Z</dcterms:created>
  <dcterms:modified xsi:type="dcterms:W3CDTF">2025-01-09T06:41:36Z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67F8E99CA25843CDBAFD0150A9FB820A</vt:lpwstr>
  </property>
</Properties>
</file>