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45" r:id="rId7"/>
    <p:sldId id="1113" r:id="rId8"/>
    <p:sldId id="1147" r:id="rId9"/>
    <p:sldId id="1123" r:id="rId10"/>
    <p:sldId id="1134" r:id="rId11"/>
    <p:sldId id="1148" r:id="rId12"/>
    <p:sldId id="1146" r:id="rId13"/>
    <p:sldId id="1144" r:id="rId14"/>
    <p:sldId id="1141" r:id="rId15"/>
    <p:sldId id="1139" r:id="rId16"/>
    <p:sldId id="1143" r:id="rId17"/>
    <p:sldId id="372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7" userDrawn="1">
          <p15:clr>
            <a:srgbClr val="A4A3A4"/>
          </p15:clr>
        </p15:guide>
        <p15:guide id="2" pos="37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17"/>
        <p:guide pos="37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38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Relationship Id="rId3" Type="http://schemas.openxmlformats.org/officeDocument/2006/relationships/image" Target="../media/image16.png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30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3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3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5.xml"/><Relationship Id="rId2" Type="http://schemas.openxmlformats.org/officeDocument/2006/relationships/image" Target="../media/image22.png"/><Relationship Id="rId1" Type="http://schemas.openxmlformats.org/officeDocument/2006/relationships/tags" Target="../tags/tag13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7.xml"/><Relationship Id="rId2" Type="http://schemas.openxmlformats.org/officeDocument/2006/relationships/image" Target="../media/image23.png"/><Relationship Id="rId1" Type="http://schemas.openxmlformats.org/officeDocument/2006/relationships/tags" Target="../tags/tag13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9.png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0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2" Type="http://schemas.openxmlformats.org/officeDocument/2006/relationships/image" Target="../media/image13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14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15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802765"/>
            <a:ext cx="8777605" cy="911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</a:t>
            </a:r>
            <a:r>
              <a:rPr lang="en-US" alt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PCB</a:t>
            </a:r>
            <a:endParaRPr lang="en-US" altLang="zh-CN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1915" y="3814445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2026 .6.17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0210" y="1217930"/>
            <a:ext cx="5725160" cy="4184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ct val="100000"/>
              </a:lnSpc>
            </a:pPr>
            <a:r>
              <a:rPr lang="en-US" altLang="zh-CN" sz="1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、上游原材料包括电子树脂、增强材料、铜箔等</a:t>
            </a:r>
            <a:endParaRPr lang="zh-CN" altLang="en-US" sz="1400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0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铜箔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导电层的主要材料，其厚度和纯度决定了覆铜板的电气性能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0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电子树脂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粘合剂，将增强材料和铜箔紧密结合，并提供电气绝缘性能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00000"/>
              </a:lnSpc>
            </a:pPr>
            <a:endParaRPr lang="en-US" altLang="zh-CN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00000"/>
              </a:lnSpc>
            </a:pPr>
            <a:r>
              <a:rPr lang="en-US" altLang="zh-CN" sz="1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、中游环节是覆铜板的生产制造过程，包括原材料的加工、层压、固化等工艺</a:t>
            </a:r>
            <a:endParaRPr lang="zh-CN" altLang="en-US" sz="1400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0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覆铜板按机械刚性可分为刚性覆铜板和挠性覆铜板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0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按增强材料可分为玻璃纤维布基覆铜板、纸基覆铜板和复合基覆铜板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00000"/>
              </a:lnSpc>
            </a:pP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00000"/>
              </a:lnSpc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玻璃纤维布基覆铜板具有优异的机械强度和电气性能，是最常用的覆铜板类型；纸基覆铜板成本较低，但机械强度和电气性能相对较差，通常用于低端电子产品；复合基覆铜板结合了多种增强材料，如玻璃纤维和纸，以平衡成本和性能。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00000"/>
              </a:lnSpc>
            </a:pP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00000"/>
              </a:lnSpc>
            </a:pPr>
            <a:r>
              <a:rPr lang="en-US" altLang="zh-CN" sz="1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、下游直接应用于</a:t>
            </a:r>
            <a:r>
              <a:rPr lang="en-US" altLang="zh-CN" sz="1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PCB</a:t>
            </a:r>
            <a:r>
              <a:rPr lang="zh-CN" altLang="en-US" sz="1400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的生产制造，通过蚀刻、钻孔、层压等工艺形成电路图案并与电子元器件进行表面贴装，最终组装成各类电子设备</a:t>
            </a:r>
            <a:endParaRPr lang="zh-CN" altLang="en-US" sz="1400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00000"/>
              </a:lnSpc>
            </a:pP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PCB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在现代电子设备中扮演着核心角色，提供支撑、连接元件、信号传输、散热管理等功能，终端应用包括通信设备、汽车电子、计算机及相关设备、消费电子、工业控制、航空航天等众多领域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701415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产业链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952" r="2308"/>
          <a:stretch>
            <a:fillRect/>
          </a:stretch>
        </p:blipFill>
        <p:spPr>
          <a:xfrm>
            <a:off x="6286500" y="1217930"/>
            <a:ext cx="5606415" cy="44227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01415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产业链个股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2485" y="944245"/>
            <a:ext cx="10866755" cy="714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北交所</a:t>
            </a:r>
            <a:r>
              <a:rPr lang="en-US" altLang="zh-CN" sz="1600" b="0" i="0">
                <a:solidFill>
                  <a:srgbClr val="333333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PCB</a:t>
            </a:r>
            <a:r>
              <a:rPr lang="zh-CN" altLang="en-US" sz="1600" b="0" i="0">
                <a:solidFill>
                  <a:srgbClr val="333333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标的</a:t>
            </a:r>
            <a:r>
              <a:rPr 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设备端锐翔智能、鸿仕达，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PCB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制造端万源通、则成电子，上游材料端戈碧迦、天马新材，以及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PCBA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组装端的雅葆轩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12618"/>
          <a:stretch>
            <a:fillRect/>
          </a:stretch>
        </p:blipFill>
        <p:spPr>
          <a:xfrm>
            <a:off x="905510" y="1993900"/>
            <a:ext cx="4312920" cy="4107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31390" y="1658620"/>
            <a:ext cx="18796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highlight>
                  <a:srgbClr val="FFFF00"/>
                </a:highlight>
              </a:rPr>
              <a:t>上游核心原材料</a:t>
            </a:r>
            <a:endParaRPr lang="zh-CN" altLang="en-US" sz="1600" b="1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99885" y="1680210"/>
            <a:ext cx="26803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highlight>
                  <a:srgbClr val="FFFF00"/>
                </a:highlight>
              </a:rPr>
              <a:t>中游</a:t>
            </a:r>
            <a:r>
              <a:rPr lang="en-US" altLang="zh-CN" b="1">
                <a:highlight>
                  <a:srgbClr val="FFFF00"/>
                </a:highlight>
              </a:rPr>
              <a:t>PCB</a:t>
            </a:r>
            <a:r>
              <a:rPr lang="zh-CN" altLang="en-US" b="1">
                <a:highlight>
                  <a:srgbClr val="FFFF00"/>
                </a:highlight>
              </a:rPr>
              <a:t>及</a:t>
            </a:r>
            <a:r>
              <a:rPr lang="en-US" altLang="zh-CN" b="1">
                <a:highlight>
                  <a:srgbClr val="FFFF00"/>
                </a:highlight>
              </a:rPr>
              <a:t>IC</a:t>
            </a:r>
            <a:r>
              <a:rPr lang="zh-CN" altLang="en-US" b="1">
                <a:highlight>
                  <a:srgbClr val="FFFF00"/>
                </a:highlight>
              </a:rPr>
              <a:t>载板制造</a:t>
            </a:r>
            <a:endParaRPr lang="zh-CN" altLang="en-US" b="1">
              <a:highlight>
                <a:srgbClr val="FFFF00"/>
              </a:highligh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r="13117"/>
          <a:stretch>
            <a:fillRect/>
          </a:stretch>
        </p:blipFill>
        <p:spPr>
          <a:xfrm>
            <a:off x="5516880" y="2070100"/>
            <a:ext cx="4869180" cy="38792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5610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30706"/>
          <a:stretch>
            <a:fillRect/>
          </a:stretch>
        </p:blipFill>
        <p:spPr>
          <a:xfrm>
            <a:off x="777240" y="1010920"/>
            <a:ext cx="5748020" cy="46729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680" y="937260"/>
            <a:ext cx="4678045" cy="23596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815" y="3635375"/>
            <a:ext cx="5068570" cy="24079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81280"/>
            <a:ext cx="11946255" cy="67202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风口热点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232535"/>
            <a:ext cx="8705850" cy="3276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16480" y="104140"/>
            <a:ext cx="7660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20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PCB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介绍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10" y="1085850"/>
            <a:ext cx="7448550" cy="45529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16480" y="104140"/>
            <a:ext cx="7660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20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PCB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产业链价值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0695" y="1351915"/>
            <a:ext cx="2942590" cy="41541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①上游覆铜板毛利率较高，产品毛利率在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30%-35%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左右；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②中游印制电路板（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PCB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）制造的毛利率约为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20%-30%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③下游应用领域各行业毛利率水平差距较大，其中通信设备行业毛利率较高，整体在35%-40%左右；汽车电子行业毛利率约15%-20%；消费电子行业毛利率约10%-25%；军工航天行业毛利率约10%-15%。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285" y="1115060"/>
            <a:ext cx="8126095" cy="50158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4535" y="170180"/>
            <a:ext cx="864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六大核心炒作逻辑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745" y="873760"/>
            <a:ext cx="6552565" cy="3082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990" y="4121785"/>
            <a:ext cx="7204075" cy="20351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26055" y="130810"/>
            <a:ext cx="8315325" cy="491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1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、空间依然广阔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4905" y="885190"/>
            <a:ext cx="10602595" cy="13220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根据东山精密公告等，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2025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年，全球数据中心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PCB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市场为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181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亿美元，通信领域则为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102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亿美元，消费电子为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385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亿美元，汽车为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97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亿美元。在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AI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及工业智能化的支持下，到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2030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年，这四个细分市场预计将分别增长至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364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亿美元、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136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亿美元、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481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亿美元及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130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亿美元，相应的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2025-2030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年复合年增长率分别为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15.0%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、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6.0%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、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4.5%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及</a:t>
            </a:r>
            <a:r>
              <a: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6.2%</a:t>
            </a:r>
            <a:r>
              <a:rPr lang="zh-CN" altLang="en-US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。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预计2025-2030年全球数据中心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PCB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市场规模</a:t>
            </a:r>
            <a:r>
              <a:rPr lang="en-US" altLang="zh-CN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CAGR </a:t>
            </a:r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将达15%</a:t>
            </a:r>
            <a:endParaRPr kumimoji="0" lang="zh-CN" altLang="en-US" sz="1600" b="1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0" lang="zh-CN" altLang="en-US" sz="1600" b="1" i="0" kern="1200" cap="none" spc="0" normalizeH="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20" y="1913890"/>
            <a:ext cx="8561705" cy="41294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4535" y="170180"/>
            <a:ext cx="864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PPE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供应紧张叠加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AI、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车电等需求攀升开启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PCB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景气周期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9495" y="1023620"/>
            <a:ext cx="1001522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据央视财经报道，2026 年6 月8 日，中东冲突带来的影响正从能源市场进一步蔓延到电子产品供应链。沙特的朱拜勒工业区此前供应了全球大约70%的聚苯醚树脂（</a:t>
            </a:r>
            <a:r>
              <a:rPr lang="en-US" altLang="zh-CN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PPE）。</a:t>
            </a: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如果高端</a:t>
            </a:r>
            <a:r>
              <a:rPr lang="en-US" altLang="zh-CN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PPE </a:t>
            </a: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树脂供应出现问题，影响会波及到覆铜板层压板（</a:t>
            </a:r>
            <a:r>
              <a:rPr lang="en-US" altLang="zh-CN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CCL）、</a:t>
            </a: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印制电路板（</a:t>
            </a:r>
            <a:r>
              <a:rPr lang="en-US" altLang="zh-CN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PCB）、</a:t>
            </a:r>
            <a:r>
              <a:rPr lang="zh-CN" altLang="en-US" sz="16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服务器和终端电子设备等，</a:t>
            </a:r>
            <a:r>
              <a:rPr lang="zh-CN" altLang="en-US" sz="1600" b="1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高端</a:t>
            </a:r>
            <a:r>
              <a:rPr lang="en-US" altLang="zh-CN" sz="1600" b="1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PPE </a:t>
            </a:r>
            <a:r>
              <a:rPr lang="zh-CN" altLang="en-US" sz="1600" b="1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树脂的价值正在从工程塑料逻辑切换到</a:t>
            </a:r>
            <a:r>
              <a:rPr lang="en-US" altLang="zh-CN" sz="1600" b="1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AI </a:t>
            </a:r>
            <a:r>
              <a:rPr lang="zh-CN" altLang="en-US" sz="1600" b="1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高速互连材料逻辑</a:t>
            </a:r>
            <a:endParaRPr lang="zh-CN" altLang="en-US" sz="1600" b="1">
              <a:solidFill>
                <a:srgbClr val="FF0000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0130" y="2493010"/>
            <a:ext cx="10614025" cy="25533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</a:t>
            </a:r>
            <a:r>
              <a:rPr lang="en-US" altLang="zh-CN" sz="16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PCB</a:t>
            </a:r>
            <a:r>
              <a:rPr lang="zh-CN" altLang="en-US" sz="16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产业所进入的紧俏供应状态，是一场由</a:t>
            </a:r>
            <a:r>
              <a:rPr lang="en-US" altLang="zh-CN" sz="16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服务器、智能汽车电子等品类引领的结构性景气周期</a:t>
            </a:r>
            <a:endParaRPr lang="zh-CN" altLang="en-US" sz="1600" b="1">
              <a:solidFill>
                <a:srgbClr val="00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 b="1">
              <a:solidFill>
                <a:srgbClr val="00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整体来看，目前产业面临的主要卡点：</a:t>
            </a:r>
            <a:endParaRPr lang="zh-CN" altLang="en-US" sz="1600" b="1">
              <a:solidFill>
                <a:srgbClr val="00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①一方面在于高端产能（并非中低端产能）供不应求，“甚至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3-5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年内都会处于高景气状态而非产能过剩”；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②另一方面，原材料涨价为产业链带来的价格压力和产能制约，迫使下游、中游企业纷纷向更上游环节布局。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③再次，终端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服务器推动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PCB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产业在技术、材料、性能、良率等方面不断迭代，向整条产业链传导，各家企业纷纷从根本层面“提质增效”</a:t>
            </a:r>
            <a:endParaRPr lang="zh-CN" altLang="en-US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4535" y="170180"/>
            <a:ext cx="864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3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、持续涨价驱动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210" y="734060"/>
            <a:ext cx="8578215" cy="51923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243705" y="170180"/>
            <a:ext cx="3705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PCB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企业竞争情况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945" y="1875155"/>
            <a:ext cx="9375775" cy="4213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79245" y="875030"/>
            <a:ext cx="9799320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根据中商产业研究院，由于我国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PCB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产业主要集中在中低端制造领域，高性能制造领域较少，制造门槛不高，市场集中度较低，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CR5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33.9%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，鹏鼎控股市场份额占比最多，达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12.4%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。东山精密、健鼎科技、深南电路、华通分别占比达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7.5%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4.9%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4.8%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4.4%</a:t>
            </a:r>
            <a:endParaRPr lang="en-US" altLang="zh-CN" sz="1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1746</Words>
  <Application>WPS 演示</Application>
  <PresentationFormat>宽屏</PresentationFormat>
  <Paragraphs>79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微软雅黑 Light</vt:lpstr>
      <vt:lpstr>KSOF618801C0</vt:lpstr>
      <vt:lpstr>Segoe Print</vt:lpstr>
      <vt:lpstr>Arial Unicode MS</vt:lpstr>
      <vt:lpstr>Calibri</vt:lpstr>
      <vt:lpstr>KSOFDDF55C4C</vt:lpstr>
      <vt:lpstr>FZHei-B01S</vt:lpstr>
      <vt:lpstr>FZHei-B01S</vt:lpstr>
      <vt:lpstr>Roboto</vt:lpstr>
      <vt:lpstr>思源黑体 CN Light</vt:lpstr>
      <vt:lpstr>思源黑体 CN Medium</vt:lpstr>
      <vt:lpstr>汉仪旗黑-55简</vt:lpstr>
      <vt:lpstr>阿里巴巴普惠体 Light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1156</cp:revision>
  <dcterms:created xsi:type="dcterms:W3CDTF">2019-06-19T02:08:00Z</dcterms:created>
  <dcterms:modified xsi:type="dcterms:W3CDTF">2026-06-17T06:54:22Z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67F8E99CA25843CDBAFD0150A9FB820A</vt:lpwstr>
  </property>
</Properties>
</file>