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5"/>
  </p:notesMasterIdLst>
  <p:sldIdLst>
    <p:sldId id="370" r:id="rId4"/>
    <p:sldId id="791" r:id="rId6"/>
    <p:sldId id="877" r:id="rId7"/>
    <p:sldId id="816" r:id="rId8"/>
    <p:sldId id="1057" r:id="rId9"/>
    <p:sldId id="1058" r:id="rId10"/>
    <p:sldId id="764" r:id="rId11"/>
    <p:sldId id="1055" r:id="rId12"/>
    <p:sldId id="1061" r:id="rId13"/>
    <p:sldId id="1048" r:id="rId14"/>
    <p:sldId id="1059" r:id="rId15"/>
    <p:sldId id="1060" r:id="rId16"/>
    <p:sldId id="1062" r:id="rId17"/>
    <p:sldId id="984" r:id="rId18"/>
    <p:sldId id="1003" r:id="rId19"/>
    <p:sldId id="1056" r:id="rId20"/>
    <p:sldId id="1054" r:id="rId21"/>
    <p:sldId id="372" r:id="rId22"/>
    <p:sldId id="1052" r:id="rId23"/>
    <p:sldId id="1030" r:id="rId24"/>
    <p:sldId id="1063" r:id="rId25"/>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24" userDrawn="1">
          <p15:clr>
            <a:srgbClr val="A4A3A4"/>
          </p15:clr>
        </p15:guide>
        <p15:guide id="2" pos="364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2" clrIdx="0"/>
  <p:cmAuthor id="7" name="熊仪_aYju7RJj" initials="熊" lastIdx="0" clrIdx="0"/>
  <p:cmAuthor id="8" name="yifei" initials="y" lastIdx="1" clrIdx="7"/>
  <p:cmAuthor id="2" name="kingsoft" initials="k" lastIdx="1" clrIdx="1"/>
  <p:cmAuthor id="9" name="ADMIN" initials="A" lastIdx="1" clrIdx="8"/>
  <p:cmAuthor id="3" name="zhouzean" initials="z" lastIdx="1" clrIdx="2"/>
  <p:cmAuthor id="4" name="李鹏飞_6bQfzI3a" initials="李" lastIdx="0" clrIdx="0"/>
  <p:cmAuthor id="5" name="李晓菲_MZFnUzi6" initials="李" lastIdx="0" clrIdx="0"/>
  <p:cmAuthor id="6" name="小珞_QjMfU7FR" initials="小" lastIdx="0" clrIdx="0"/>
  <p:cmAuthor id="2001" name="骆倩怡_Znauj26B" initials="authorId_382814100"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324F3"/>
    <a:srgbClr val="FFF6CD"/>
    <a:srgbClr val="FFFDF5"/>
    <a:srgbClr val="FFDFDF"/>
    <a:srgbClr val="D16664"/>
    <a:srgbClr val="FFFC91"/>
    <a:srgbClr val="DCDCDC"/>
    <a:srgbClr val="F0F0F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024"/>
        <p:guide pos="364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0" Type="http://schemas.openxmlformats.org/officeDocument/2006/relationships/tags" Target="tags/tag144.xml"/><Relationship Id="rId3" Type="http://schemas.openxmlformats.org/officeDocument/2006/relationships/slideMaster" Target="slideMasters/slideMaster2.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补充讲讲上能电气</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atin typeface="华文细黑" panose="02010600040101010101" charset="-122"/>
                <a:ea typeface="华文细黑" panose="02010600040101010101" charset="-122"/>
                <a:cs typeface="华文细黑" panose="02010600040101010101" charset="-122"/>
                <a:sym typeface="+mn-ea"/>
              </a:rPr>
              <a:t>光伏行业加速出清低效产能</a:t>
            </a:r>
            <a:endParaRPr lang="zh-CN">
              <a:latin typeface="华文细黑" panose="02010600040101010101" charset="-122"/>
              <a:ea typeface="华文细黑" panose="02010600040101010101" charset="-122"/>
              <a:cs typeface="华文细黑" panose="02010600040101010101" charset="-122"/>
              <a:sym typeface="+mn-e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atin typeface="华文细黑" panose="02010600040101010101" charset="-122"/>
                <a:ea typeface="华文细黑" panose="02010600040101010101" charset="-122"/>
                <a:cs typeface="华文细黑" panose="02010600040101010101" charset="-122"/>
                <a:sym typeface="+mn-ea"/>
              </a:rPr>
              <a:t>光伏行业加速出清低效产能</a:t>
            </a:r>
            <a:endParaRPr lang="zh-CN">
              <a:latin typeface="华文细黑" panose="02010600040101010101" charset="-122"/>
              <a:ea typeface="华文细黑" panose="02010600040101010101" charset="-122"/>
              <a:cs typeface="华文细黑" panose="02010600040101010101" charset="-122"/>
              <a:sym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tags" Target="../tags/tag1.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3" name="图片 2" descr="ppt"/>
          <p:cNvPicPr>
            <a:picLocks noChangeAspect="1"/>
          </p:cNvPicPr>
          <p:nvPr userDrawn="1"/>
        </p:nvPicPr>
        <p:blipFill>
          <a:blip r:embed="rId2"/>
          <a:stretch>
            <a:fillRect/>
          </a:stretch>
        </p:blipFill>
        <p:spPr>
          <a:xfrm>
            <a:off x="0" y="0"/>
            <a:ext cx="12192000" cy="6858000"/>
          </a:xfrm>
          <a:prstGeom prst="rect">
            <a:avLst/>
          </a:prstGeom>
        </p:spPr>
      </p:pic>
      <p:pic>
        <p:nvPicPr>
          <p:cNvPr id="4" name="图片 3" descr="组 21"/>
          <p:cNvPicPr>
            <a:picLocks noChangeAspect="1"/>
          </p:cNvPicPr>
          <p:nvPr userDrawn="1"/>
        </p:nvPicPr>
        <p:blipFill>
          <a:blip r:embed="rId3"/>
          <a:stretch>
            <a:fillRect/>
          </a:stretch>
        </p:blipFill>
        <p:spPr>
          <a:xfrm>
            <a:off x="10363200" y="335280"/>
            <a:ext cx="1492885" cy="620268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0" name="矩形 29"/>
          <p:cNvSpPr/>
          <p:nvPr userDrawn="1"/>
        </p:nvSpPr>
        <p:spPr>
          <a:xfrm>
            <a:off x="0" y="-14312"/>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4192604" y="-12065"/>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en-US" altLang="zh-CN" sz="6000" dirty="0">
                    <a:solidFill>
                      <a:srgbClr val="FFFFFF"/>
                    </a:solidFill>
                    <a:effectLst>
                      <a:outerShdw blurRad="76200" dist="38100" dir="2700000" algn="tl" rotWithShape="0">
                        <a:srgbClr val="C38627">
                          <a:alpha val="100000"/>
                        </a:srgbClr>
                      </a:outerShdw>
                    </a:effectLst>
                    <a:latin typeface="+mn-ea"/>
                    <a:ea typeface="+mn-ea"/>
                    <a:sym typeface="+mn-ea"/>
                  </a:rPr>
                  <a:t>02</a:t>
                </a:r>
                <a:endPar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endParaRP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endParaRPr lang="zh-CN" altLang="en-US" dirty="0"/>
          </a:p>
        </p:txBody>
      </p:sp>
      <p:sp>
        <p:nvSpPr>
          <p:cNvPr id="32" name="弧形 31"/>
          <p:cNvSpPr/>
          <p:nvPr userDrawn="1"/>
        </p:nvSpPr>
        <p:spPr>
          <a:xfrm>
            <a:off x="528140"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30" name="矩形 29"/>
          <p:cNvSpPr/>
          <p:nvPr userDrawn="1"/>
        </p:nvSpPr>
        <p:spPr>
          <a:xfrm>
            <a:off x="0" y="-14312"/>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4192604" y="-12065"/>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5" name="弧形 14"/>
            <p:cNvSpPr/>
            <p:nvPr userDrawn="1"/>
          </p:nvSpPr>
          <p:spPr>
            <a:xfrm>
              <a:off x="1393825"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rPr>
                  <a:t>01</a:t>
                </a:r>
                <a:endPar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endParaRP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tags" Target="../tags/tag37.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9" Type="http://schemas.openxmlformats.org/officeDocument/2006/relationships/theme" Target="../theme/theme2.xml"/><Relationship Id="rId18" Type="http://schemas.openxmlformats.org/officeDocument/2006/relationships/tags" Target="../tags/tag99.xml"/><Relationship Id="rId17" Type="http://schemas.openxmlformats.org/officeDocument/2006/relationships/image" Target="../media/image6.png"/><Relationship Id="rId16" Type="http://schemas.openxmlformats.org/officeDocument/2006/relationships/tags" Target="../tags/tag98.xml"/><Relationship Id="rId15" Type="http://schemas.openxmlformats.org/officeDocument/2006/relationships/tags" Target="../tags/tag97.xml"/><Relationship Id="rId14" Type="http://schemas.openxmlformats.org/officeDocument/2006/relationships/tags" Target="../tags/tag96.xml"/><Relationship Id="rId13" Type="http://schemas.openxmlformats.org/officeDocument/2006/relationships/tags" Target="../tags/tag95.xml"/><Relationship Id="rId12" Type="http://schemas.openxmlformats.org/officeDocument/2006/relationships/tags" Target="../tags/tag94.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pic>
        <p:nvPicPr>
          <p:cNvPr id="7" name="图片 6" descr="组 2"/>
          <p:cNvPicPr>
            <a:picLocks noChangeAspect="1"/>
          </p:cNvPicPr>
          <p:nvPr userDrawn="1"/>
        </p:nvPicPr>
        <p:blipFill>
          <a:blip r:embed="rId17"/>
          <a:stretch>
            <a:fillRect/>
          </a:stretch>
        </p:blipFill>
        <p:spPr>
          <a:xfrm>
            <a:off x="0" y="0"/>
            <a:ext cx="12192000" cy="6858000"/>
          </a:xfrm>
          <a:prstGeom prst="rect">
            <a:avLst/>
          </a:prstGeom>
        </p:spPr>
      </p:pic>
    </p:spTree>
    <p:custDataLst>
      <p:tags r:id="rId18"/>
    </p:custData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image" Target="../media/image7.png"/><Relationship Id="rId14" Type="http://schemas.openxmlformats.org/officeDocument/2006/relationships/notesSlide" Target="../notesSlides/notesSlide1.xml"/><Relationship Id="rId13" Type="http://schemas.openxmlformats.org/officeDocument/2006/relationships/slideLayout" Target="../slideLayouts/slideLayout3.xml"/><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tags" Target="../tags/tag100.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tags" Target="../tags/tag124.xml"/><Relationship Id="rId2" Type="http://schemas.openxmlformats.org/officeDocument/2006/relationships/image" Target="../media/image25.png"/><Relationship Id="rId1" Type="http://schemas.openxmlformats.org/officeDocument/2006/relationships/tags" Target="../tags/tag123.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tags" Target="../tags/tag126.xml"/><Relationship Id="rId2" Type="http://schemas.openxmlformats.org/officeDocument/2006/relationships/image" Target="../media/image26.png"/><Relationship Id="rId1" Type="http://schemas.openxmlformats.org/officeDocument/2006/relationships/tags" Target="../tags/tag125.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128.xml"/><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tags" Target="../tags/tag127.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tags" Target="../tags/tag130.xml"/><Relationship Id="rId1" Type="http://schemas.openxmlformats.org/officeDocument/2006/relationships/tags" Target="../tags/tag129.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tags" Target="../tags/tag132.xml"/><Relationship Id="rId1" Type="http://schemas.openxmlformats.org/officeDocument/2006/relationships/tags" Target="../tags/tag1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134.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tags" Target="../tags/tag133.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135.xml"/><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7.xml"/><Relationship Id="rId2" Type="http://schemas.openxmlformats.org/officeDocument/2006/relationships/image" Target="../media/image34.png"/><Relationship Id="rId1" Type="http://schemas.openxmlformats.org/officeDocument/2006/relationships/tags" Target="../tags/tag136.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xml"/><Relationship Id="rId3" Type="http://schemas.openxmlformats.org/officeDocument/2006/relationships/tags" Target="../tags/tag139.xml"/><Relationship Id="rId2" Type="http://schemas.openxmlformats.org/officeDocument/2006/relationships/image" Target="../media/image35.png"/><Relationship Id="rId1" Type="http://schemas.openxmlformats.org/officeDocument/2006/relationships/tags" Target="../tags/tag138.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11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tags" Target="../tags/tag111.xml"/></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141.xml"/><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tags" Target="../tags/tag140.xm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143.xml"/><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tags" Target="../tags/tag1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2.xml"/><Relationship Id="rId6" Type="http://schemas.openxmlformats.org/officeDocument/2006/relationships/tags" Target="../tags/tag114.xml"/><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tags" Target="../tags/tag113.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116.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tags" Target="../tags/tag115.xml"/></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2.xml"/><Relationship Id="rId7" Type="http://schemas.openxmlformats.org/officeDocument/2006/relationships/tags" Target="../tags/tag11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tags" Target="../tags/tag1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2.xml"/><Relationship Id="rId5" Type="http://schemas.openxmlformats.org/officeDocument/2006/relationships/tags" Target="../tags/tag120.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tags" Target="../tags/tag119.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tags" Target="../tags/tag122.xml"/><Relationship Id="rId2" Type="http://schemas.openxmlformats.org/officeDocument/2006/relationships/image" Target="../media/image24.jpeg"/><Relationship Id="rId1" Type="http://schemas.openxmlformats.org/officeDocument/2006/relationships/tags" Target="../tags/tag1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custDataLst>
              <p:tags r:id="rId1"/>
            </p:custDataLst>
          </p:nvPr>
        </p:nvPicPr>
        <p:blipFill>
          <a:blip r:embed="rId2"/>
          <a:stretch>
            <a:fillRect/>
          </a:stretch>
        </p:blipFill>
        <p:spPr>
          <a:xfrm>
            <a:off x="9852025" y="194945"/>
            <a:ext cx="1774825" cy="384810"/>
          </a:xfrm>
          <a:prstGeom prst="rect">
            <a:avLst/>
          </a:prstGeom>
        </p:spPr>
      </p:pic>
      <p:sp>
        <p:nvSpPr>
          <p:cNvPr id="9" name="矩形 8"/>
          <p:cNvSpPr/>
          <p:nvPr/>
        </p:nvSpPr>
        <p:spPr>
          <a:xfrm>
            <a:off x="3150870" y="5130165"/>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custDataLst>
              <p:tags r:id="rId3"/>
            </p:custDataLst>
          </p:nvPr>
        </p:nvSpPr>
        <p:spPr>
          <a:xfrm>
            <a:off x="3157220" y="5130165"/>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custDataLst>
              <p:tags r:id="rId4"/>
            </p:custDataLst>
          </p:nvPr>
        </p:nvSpPr>
        <p:spPr>
          <a:xfrm>
            <a:off x="3112770" y="5137150"/>
            <a:ext cx="1143000" cy="368300"/>
          </a:xfrm>
          <a:prstGeom prst="rect">
            <a:avLst/>
          </a:prstGeom>
          <a:noFill/>
        </p:spPr>
        <p:txBody>
          <a:bodyPr wrap="square" rtlCol="0">
            <a:spAutoFit/>
          </a:bodyPr>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a:t>
            </a:r>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152900" y="5118735"/>
            <a:ext cx="1162050" cy="368300"/>
          </a:xfrm>
          <a:prstGeom prst="rect">
            <a:avLst/>
          </a:prstGeom>
          <a:noFill/>
        </p:spPr>
        <p:txBody>
          <a:bodyPr wrap="square" rtlCol="0">
            <a:spAutoFit/>
          </a:bodyPr>
          <a:p>
            <a:r>
              <a:rPr lang="zh-CN" altLang="en-US">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梁洁云</a:t>
            </a:r>
            <a:endParaRPr lang="zh-CN" altLang="en-US">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rot="0">
            <a:off x="5587365" y="5137158"/>
            <a:ext cx="3349721" cy="374408"/>
            <a:chOff x="7093" y="6616"/>
            <a:chExt cx="5888" cy="656"/>
          </a:xfrm>
        </p:grpSpPr>
        <p:sp>
          <p:nvSpPr>
            <p:cNvPr id="18" name="矩形 17"/>
            <p:cNvSpPr/>
            <p:nvPr>
              <p:custDataLst>
                <p:tags r:id="rId6"/>
              </p:custDataLst>
            </p:nvPr>
          </p:nvSpPr>
          <p:spPr>
            <a:xfrm>
              <a:off x="7093" y="6626"/>
              <a:ext cx="5888"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custDataLst>
                <p:tags r:id="rId8"/>
              </p:custDataLst>
            </p:nvPr>
          </p:nvSpPr>
          <p:spPr>
            <a:xfrm>
              <a:off x="7261" y="6627"/>
              <a:ext cx="2009" cy="645"/>
            </a:xfrm>
            <a:prstGeom prst="rect">
              <a:avLst/>
            </a:prstGeom>
            <a:noFill/>
          </p:spPr>
          <p:txBody>
            <a:bodyPr wrap="square" rtlCol="0">
              <a:spAutoFit/>
            </a:bodyPr>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16"/>
              <a:ext cx="3511" cy="645"/>
            </a:xfrm>
            <a:prstGeom prst="rect">
              <a:avLst/>
            </a:prstGeom>
            <a:noFill/>
          </p:spPr>
          <p:txBody>
            <a:bodyPr wrap="square" rtlCol="0">
              <a:spAutoFit/>
            </a:bodyPr>
            <a:p>
              <a:pPr algn="l"/>
              <a:r>
                <a:rPr lang="zh-CN" altLang="en-US"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mn-ea"/>
                </a:rPr>
                <a:t>A1120619060027</a:t>
              </a:r>
              <a:endParaRPr lang="en-US" altLang="zh-CN">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
        <p:nvSpPr>
          <p:cNvPr id="12" name="文本框 11"/>
          <p:cNvSpPr txBox="1"/>
          <p:nvPr userDrawn="1">
            <p:custDataLst>
              <p:tags r:id="rId10"/>
            </p:custDataLst>
          </p:nvPr>
        </p:nvSpPr>
        <p:spPr>
          <a:xfrm>
            <a:off x="1634490" y="1593215"/>
            <a:ext cx="8777605" cy="1835785"/>
          </a:xfrm>
          <a:prstGeom prst="rect">
            <a:avLst/>
          </a:prstGeom>
          <a:noFill/>
        </p:spPr>
        <p:txBody>
          <a:bodyPr wrap="square" rtlCol="0">
            <a:noAutofit/>
          </a:bodyPr>
          <a:p>
            <a:pPr algn="ctr">
              <a:lnSpc>
                <a:spcPct val="120000"/>
              </a:lnSpc>
            </a:pPr>
            <a:r>
              <a:rPr lang="zh-CN" sz="3600" dirty="0">
                <a:gradFill>
                  <a:gsLst>
                    <a:gs pos="0">
                      <a:srgbClr val="FFFAE9"/>
                    </a:gs>
                    <a:gs pos="100000">
                      <a:srgbClr val="FBDF62"/>
                    </a:gs>
                  </a:gsLst>
                  <a:lin ang="5400000" scaled="0"/>
                </a:gradFill>
                <a:latin typeface="思源黑体 CN Medium" panose="020B0600000000000000" pitchFamily="34" charset="-122"/>
                <a:ea typeface="思源黑体 CN Medium" panose="020B0600000000000000" pitchFamily="34" charset="-122"/>
              </a:rPr>
              <a:t>风口解读之传媒娱乐</a:t>
            </a:r>
            <a:endParaRPr lang="zh-CN" sz="3600" dirty="0">
              <a:gradFill>
                <a:gsLst>
                  <a:gs pos="0">
                    <a:srgbClr val="FFFAE9"/>
                  </a:gs>
                  <a:gs pos="100000">
                    <a:srgbClr val="FBDF62"/>
                  </a:gs>
                </a:gsLst>
                <a:lin ang="5400000" scaled="0"/>
              </a:gradFill>
              <a:latin typeface="思源黑体 CN Medium" panose="020B0600000000000000" pitchFamily="34" charset="-122"/>
              <a:ea typeface="思源黑体 CN Medium" panose="020B0600000000000000" pitchFamily="34" charset="-122"/>
            </a:endParaRPr>
          </a:p>
        </p:txBody>
      </p:sp>
      <p:sp>
        <p:nvSpPr>
          <p:cNvPr id="4" name="文本框 3"/>
          <p:cNvSpPr txBox="1"/>
          <p:nvPr>
            <p:custDataLst>
              <p:tags r:id="rId11"/>
            </p:custDataLst>
          </p:nvPr>
        </p:nvSpPr>
        <p:spPr>
          <a:xfrm>
            <a:off x="408305" y="283210"/>
            <a:ext cx="3613150" cy="419735"/>
          </a:xfrm>
          <a:prstGeom prst="rect">
            <a:avLst/>
          </a:prstGeom>
          <a:noFill/>
        </p:spPr>
        <p:txBody>
          <a:bodyPr wrap="square" rtlCol="0">
            <a:noAutofit/>
          </a:bodyPr>
          <a:p>
            <a:r>
              <a:rPr lang="zh-CN" altLang="en-US" sz="2400" b="1" dirty="0">
                <a:solidFill>
                  <a:schemeClr val="bg1"/>
                </a:solidFill>
                <a:latin typeface="阿里巴巴普惠体 Light" panose="00020600040101010101" charset="-122"/>
                <a:ea typeface="阿里巴巴普惠体 Light" panose="00020600040101010101" charset="-122"/>
                <a:cs typeface="阿里巴巴普惠体 Light" panose="00020600040101010101" charset="-122"/>
              </a:rPr>
              <a:t>投教课</a:t>
            </a:r>
            <a:r>
              <a:rPr lang="en-US" altLang="zh-CN" sz="2400" b="1" dirty="0">
                <a:solidFill>
                  <a:schemeClr val="bg1"/>
                </a:solidFill>
                <a:latin typeface="阿里巴巴普惠体 Light" panose="00020600040101010101" charset="-122"/>
                <a:ea typeface="阿里巴巴普惠体 Light" panose="00020600040101010101" charset="-122"/>
                <a:cs typeface="阿里巴巴普惠体 Light" panose="00020600040101010101" charset="-122"/>
                <a:sym typeface="+mn-ea"/>
              </a:rPr>
              <a:t>——</a:t>
            </a:r>
            <a:endParaRPr lang="en-US" altLang="zh-CN" sz="2400" b="1" dirty="0">
              <a:solidFill>
                <a:schemeClr val="bg1"/>
              </a:solidFill>
              <a:latin typeface="阿里巴巴普惠体 Light" panose="00020600040101010101" charset="-122"/>
              <a:ea typeface="阿里巴巴普惠体 Light" panose="00020600040101010101" charset="-122"/>
              <a:cs typeface="阿里巴巴普惠体 Light" panose="00020600040101010101" charset="-122"/>
            </a:endParaRPr>
          </a:p>
        </p:txBody>
      </p:sp>
      <p:sp>
        <p:nvSpPr>
          <p:cNvPr id="2" name="文本框 1"/>
          <p:cNvSpPr txBox="1"/>
          <p:nvPr/>
        </p:nvSpPr>
        <p:spPr>
          <a:xfrm>
            <a:off x="5003165" y="3813810"/>
            <a:ext cx="2185035" cy="460375"/>
          </a:xfrm>
          <a:prstGeom prst="rect">
            <a:avLst/>
          </a:prstGeom>
          <a:noFill/>
        </p:spPr>
        <p:txBody>
          <a:bodyPr wrap="square" rtlCol="0" anchor="t">
            <a:spAutoFit/>
          </a:bodyPr>
          <a:p>
            <a:r>
              <a:rPr lang="en-US" altLang="zh-CN" sz="2400" b="1" dirty="0">
                <a:solidFill>
                  <a:schemeClr val="bg1"/>
                </a:solidFill>
                <a:latin typeface="阿里巴巴普惠体 Light" panose="00020600040101010101" charset="-122"/>
                <a:ea typeface="阿里巴巴普惠体 Light" panose="00020600040101010101" charset="-122"/>
                <a:cs typeface="阿里巴巴普惠体 Light" panose="00020600040101010101" charset="-122"/>
                <a:sym typeface="+mn-ea"/>
              </a:rPr>
              <a:t>2025 .6.12</a:t>
            </a:r>
            <a:endParaRPr lang="zh-CN" altLang="en-US" sz="2400" b="1" dirty="0">
              <a:solidFill>
                <a:schemeClr val="bg1"/>
              </a:solidFill>
              <a:latin typeface="阿里巴巴普惠体 Light" panose="00020600040101010101" charset="-122"/>
              <a:ea typeface="阿里巴巴普惠体 Light" panose="00020600040101010101" charset="-122"/>
              <a:cs typeface="阿里巴巴普惠体 Light" panose="00020600040101010101" charset="-122"/>
              <a:sym typeface="+mn-ea"/>
            </a:endParaRPr>
          </a:p>
        </p:txBody>
      </p:sp>
    </p:spTree>
    <p:custDataLst>
      <p:tags r:id="rId1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237865" y="108585"/>
            <a:ext cx="7806055" cy="521970"/>
          </a:xfrm>
          <a:prstGeom prst="rect">
            <a:avLst/>
          </a:prstGeom>
          <a:noFill/>
        </p:spPr>
        <p:txBody>
          <a:bodyPr wrap="square" rtlCol="0">
            <a:spAutoFit/>
          </a:bodyPr>
          <a:p>
            <a:pPr marR="0" defTabSz="914400" fontAlgn="auto">
              <a:lnSpc>
                <a:spcPct val="100000"/>
              </a:lnSpc>
              <a:spcBef>
                <a:spcPts val="0"/>
              </a:spcBef>
              <a:buClrTx/>
              <a:buSzTx/>
              <a:buFontTx/>
              <a:buNone/>
            </a:pPr>
            <a:r>
              <a:rPr lang="en-US" altLang="zh-CN" sz="2800" b="1">
                <a:solidFill>
                  <a:schemeClr val="bg1"/>
                </a:solidFill>
                <a:latin typeface="微软雅黑" panose="020B0503020204020204" charset="-122"/>
                <a:ea typeface="微软雅黑" panose="020B0503020204020204" charset="-122"/>
                <a:sym typeface="+mn-ea"/>
              </a:rPr>
              <a:t>             </a:t>
            </a:r>
            <a:r>
              <a:rPr lang="zh-CN" altLang="en-US" sz="2800" b="1">
                <a:solidFill>
                  <a:schemeClr val="bg1"/>
                </a:solidFill>
                <a:latin typeface="微软雅黑" panose="020B0503020204020204" charset="-122"/>
                <a:ea typeface="微软雅黑" panose="020B0503020204020204" charset="-122"/>
                <a:sym typeface="+mn-ea"/>
              </a:rPr>
              <a:t>政策加码游戏出海</a:t>
            </a:r>
            <a:endParaRPr lang="zh-CN" altLang="en-US" sz="2800" b="1">
              <a:solidFill>
                <a:schemeClr val="bg1"/>
              </a:solidFill>
              <a:latin typeface="微软雅黑" panose="020B0503020204020204" charset="-122"/>
              <a:ea typeface="微软雅黑" panose="020B0503020204020204" charset="-122"/>
              <a:sym typeface="+mn-ea"/>
            </a:endParaRPr>
          </a:p>
        </p:txBody>
      </p:sp>
      <p:sp>
        <p:nvSpPr>
          <p:cNvPr id="5" name="文本框 4"/>
          <p:cNvSpPr txBox="1"/>
          <p:nvPr/>
        </p:nvSpPr>
        <p:spPr>
          <a:xfrm>
            <a:off x="1385570" y="1183005"/>
            <a:ext cx="9658350" cy="911860"/>
          </a:xfrm>
          <a:prstGeom prst="rect">
            <a:avLst/>
          </a:prstGeom>
        </p:spPr>
        <p:txBody>
          <a:bodyPr wrap="square">
            <a:spAutoFit/>
          </a:bodyPr>
          <a:p>
            <a:pPr marL="0" indent="0" algn="l" defTabSz="266700">
              <a:lnSpc>
                <a:spcPts val="1600"/>
              </a:lnSpc>
              <a:spcBef>
                <a:spcPct val="0"/>
              </a:spcBef>
              <a:spcAft>
                <a:spcPct val="0"/>
              </a:spcAft>
            </a:pPr>
            <a:r>
              <a:rPr lang="zh-CN" altLang="en-US" sz="1600" b="0" i="0">
                <a:latin typeface="微软雅黑" panose="020B0503020204020204" charset="-122"/>
                <a:ea typeface="微软雅黑" panose="020B0503020204020204" charset="-122"/>
              </a:rPr>
              <a:t>浙江：加大游戏出海资金扶持力度</a:t>
            </a:r>
            <a:r>
              <a:rPr lang="en-US" altLang="zh-CN" sz="1600" b="0" i="0">
                <a:latin typeface="微软雅黑" panose="020B0503020204020204" charset="-122"/>
                <a:ea typeface="微软雅黑" panose="020B0503020204020204" charset="-122"/>
              </a:rPr>
              <a:t> </a:t>
            </a:r>
            <a:r>
              <a:rPr lang="zh-CN" altLang="en-US" sz="1600" b="0" i="0">
                <a:latin typeface="微软雅黑" panose="020B0503020204020204" charset="-122"/>
                <a:ea typeface="微软雅黑" panose="020B0503020204020204" charset="-122"/>
              </a:rPr>
              <a:t>充分发挥中央及省级专项资金撬动作用</a:t>
            </a:r>
            <a:endParaRPr lang="zh-CN" altLang="en-US" sz="1600" b="0" i="0">
              <a:latin typeface="微软雅黑" panose="020B0503020204020204" charset="-122"/>
              <a:ea typeface="微软雅黑" panose="020B0503020204020204" charset="-122"/>
            </a:endParaRPr>
          </a:p>
          <a:p>
            <a:pPr marL="0" indent="0" algn="l" defTabSz="266700">
              <a:lnSpc>
                <a:spcPts val="1600"/>
              </a:lnSpc>
              <a:spcBef>
                <a:spcPct val="0"/>
              </a:spcBef>
              <a:spcAft>
                <a:spcPct val="0"/>
              </a:spcAft>
            </a:pPr>
            <a:endParaRPr lang="zh-CN" altLang="en-US" sz="1600" b="0" i="0">
              <a:latin typeface="微软雅黑" panose="020B0503020204020204" charset="-122"/>
              <a:ea typeface="微软雅黑" panose="020B0503020204020204" charset="-122"/>
            </a:endParaRPr>
          </a:p>
          <a:p>
            <a:pPr marL="0" indent="0" algn="l" defTabSz="266700">
              <a:lnSpc>
                <a:spcPts val="1600"/>
              </a:lnSpc>
              <a:spcBef>
                <a:spcPct val="0"/>
              </a:spcBef>
              <a:spcAft>
                <a:spcPct val="0"/>
              </a:spcAft>
            </a:pPr>
            <a:r>
              <a:rPr lang="zh-CN" altLang="en-US" sz="1600" b="0" i="0">
                <a:latin typeface="微软雅黑" panose="020B0503020204020204" charset="-122"/>
                <a:ea typeface="微软雅黑" panose="020B0503020204020204" charset="-122"/>
              </a:rPr>
              <a:t>消息面上，据浙江省商务厅网站，浙江省商务厅等</a:t>
            </a:r>
            <a:r>
              <a:rPr lang="en-US" altLang="zh-CN" sz="1600" b="0" i="0">
                <a:latin typeface="微软雅黑" panose="020B0503020204020204" charset="-122"/>
                <a:ea typeface="微软雅黑" panose="020B0503020204020204" charset="-122"/>
              </a:rPr>
              <a:t>17</a:t>
            </a:r>
            <a:r>
              <a:rPr lang="zh-CN" altLang="en-US" sz="1600" b="0" i="0">
                <a:latin typeface="微软雅黑" panose="020B0503020204020204" charset="-122"/>
                <a:ea typeface="微软雅黑" panose="020B0503020204020204" charset="-122"/>
              </a:rPr>
              <a:t>部门印发</a:t>
            </a:r>
            <a:r>
              <a:rPr lang="en-US" altLang="zh-CN" sz="1600" b="0" i="0">
                <a:latin typeface="微软雅黑" panose="020B0503020204020204" charset="-122"/>
                <a:ea typeface="微软雅黑" panose="020B0503020204020204" charset="-122"/>
              </a:rPr>
              <a:t>《</a:t>
            </a:r>
            <a:r>
              <a:rPr lang="zh-CN" altLang="en-US" sz="1600" b="0" i="0">
                <a:latin typeface="微软雅黑" panose="020B0503020204020204" charset="-122"/>
                <a:ea typeface="微软雅黑" panose="020B0503020204020204" charset="-122"/>
              </a:rPr>
              <a:t>关于支持游戏出海的若干措施</a:t>
            </a:r>
            <a:r>
              <a:rPr lang="en-US" altLang="zh-CN" sz="1600" b="0" i="0">
                <a:latin typeface="微软雅黑" panose="020B0503020204020204" charset="-122"/>
                <a:ea typeface="微软雅黑" panose="020B0503020204020204" charset="-122"/>
              </a:rPr>
              <a:t>》</a:t>
            </a:r>
            <a:r>
              <a:rPr lang="zh-CN" altLang="en-US" sz="1600" b="0" i="0">
                <a:latin typeface="微软雅黑" panose="020B0503020204020204" charset="-122"/>
                <a:ea typeface="微软雅黑" panose="020B0503020204020204" charset="-122"/>
              </a:rPr>
              <a:t>，自</a:t>
            </a:r>
            <a:r>
              <a:rPr lang="en-US" altLang="zh-CN" sz="1600" b="0" i="0">
                <a:latin typeface="微软雅黑" panose="020B0503020204020204" charset="-122"/>
                <a:ea typeface="微软雅黑" panose="020B0503020204020204" charset="-122"/>
              </a:rPr>
              <a:t>2025</a:t>
            </a:r>
            <a:r>
              <a:rPr lang="zh-CN" altLang="en-US" sz="1600" b="0" i="0">
                <a:latin typeface="微软雅黑" panose="020B0503020204020204" charset="-122"/>
                <a:ea typeface="微软雅黑" panose="020B0503020204020204" charset="-122"/>
              </a:rPr>
              <a:t>年</a:t>
            </a:r>
            <a:r>
              <a:rPr lang="en-US" altLang="zh-CN" sz="1600" b="0" i="0">
                <a:latin typeface="微软雅黑" panose="020B0503020204020204" charset="-122"/>
                <a:ea typeface="微软雅黑" panose="020B0503020204020204" charset="-122"/>
              </a:rPr>
              <a:t>7</a:t>
            </a:r>
            <a:r>
              <a:rPr lang="zh-CN" altLang="en-US" sz="1600" b="0" i="0">
                <a:latin typeface="微软雅黑" panose="020B0503020204020204" charset="-122"/>
                <a:ea typeface="微软雅黑" panose="020B0503020204020204" charset="-122"/>
              </a:rPr>
              <a:t>月</a:t>
            </a:r>
            <a:r>
              <a:rPr lang="en-US" altLang="zh-CN" sz="1600" b="0" i="0">
                <a:latin typeface="微软雅黑" panose="020B0503020204020204" charset="-122"/>
                <a:ea typeface="微软雅黑" panose="020B0503020204020204" charset="-122"/>
              </a:rPr>
              <a:t>10</a:t>
            </a:r>
            <a:r>
              <a:rPr lang="zh-CN" altLang="en-US" sz="1600" b="0" i="0">
                <a:latin typeface="微软雅黑" panose="020B0503020204020204" charset="-122"/>
                <a:ea typeface="微软雅黑" panose="020B0503020204020204" charset="-122"/>
              </a:rPr>
              <a:t>日起施行。</a:t>
            </a:r>
            <a:endParaRPr lang="zh-CN" altLang="en-US" sz="1600" b="0" i="0">
              <a:latin typeface="微软雅黑" panose="020B0503020204020204" charset="-122"/>
              <a:ea typeface="微软雅黑" panose="020B0503020204020204" charset="-122"/>
            </a:endParaRPr>
          </a:p>
        </p:txBody>
      </p:sp>
      <p:pic>
        <p:nvPicPr>
          <p:cNvPr id="7" name="图片 6"/>
          <p:cNvPicPr/>
          <p:nvPr/>
        </p:nvPicPr>
        <p:blipFill>
          <a:blip r:embed="rId2"/>
          <a:srcRect l="3112" t="5449" r="2325" b="6819"/>
          <a:stretch>
            <a:fillRect/>
          </a:stretch>
        </p:blipFill>
        <p:spPr>
          <a:xfrm>
            <a:off x="2371725" y="2432685"/>
            <a:ext cx="7412355" cy="3234055"/>
          </a:xfrm>
          <a:prstGeom prst="rect">
            <a:avLst/>
          </a:prstGeom>
          <a:ln>
            <a:solidFill>
              <a:schemeClr val="tx1">
                <a:lumMod val="65000"/>
                <a:lumOff val="35000"/>
              </a:schemeClr>
            </a:solidFill>
          </a:ln>
        </p:spPr>
      </p:pic>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237865" y="108585"/>
            <a:ext cx="7806055" cy="521970"/>
          </a:xfrm>
          <a:prstGeom prst="rect">
            <a:avLst/>
          </a:prstGeom>
          <a:noFill/>
        </p:spPr>
        <p:txBody>
          <a:bodyPr wrap="square" rtlCol="0">
            <a:spAutoFit/>
          </a:bodyPr>
          <a:p>
            <a:pPr marR="0" defTabSz="914400" fontAlgn="auto">
              <a:lnSpc>
                <a:spcPct val="100000"/>
              </a:lnSpc>
              <a:spcBef>
                <a:spcPts val="0"/>
              </a:spcBef>
              <a:buClrTx/>
              <a:buSzTx/>
              <a:buFontTx/>
              <a:buNone/>
            </a:pPr>
            <a:r>
              <a:rPr lang="en-US" altLang="zh-CN" sz="2800" b="1">
                <a:solidFill>
                  <a:schemeClr val="bg1"/>
                </a:solidFill>
                <a:latin typeface="微软雅黑" panose="020B0503020204020204" charset="-122"/>
                <a:ea typeface="微软雅黑" panose="020B0503020204020204" charset="-122"/>
                <a:sym typeface="+mn-ea"/>
              </a:rPr>
              <a:t>           IP</a:t>
            </a:r>
            <a:r>
              <a:rPr lang="zh-CN" altLang="en-US" sz="2800" b="1">
                <a:solidFill>
                  <a:schemeClr val="bg1"/>
                </a:solidFill>
                <a:latin typeface="微软雅黑" panose="020B0503020204020204" charset="-122"/>
                <a:ea typeface="微软雅黑" panose="020B0503020204020204" charset="-122"/>
                <a:sym typeface="+mn-ea"/>
              </a:rPr>
              <a:t>经济</a:t>
            </a:r>
            <a:r>
              <a:rPr lang="en-US" altLang="zh-CN" sz="2800" b="1">
                <a:solidFill>
                  <a:schemeClr val="bg1"/>
                </a:solidFill>
                <a:latin typeface="微软雅黑" panose="020B0503020204020204" charset="-122"/>
                <a:ea typeface="微软雅黑" panose="020B0503020204020204" charset="-122"/>
                <a:sym typeface="+mn-ea"/>
              </a:rPr>
              <a:t>/</a:t>
            </a:r>
            <a:r>
              <a:rPr lang="zh-CN" altLang="en-US" sz="2800" b="1">
                <a:solidFill>
                  <a:schemeClr val="bg1"/>
                </a:solidFill>
                <a:latin typeface="微软雅黑" panose="020B0503020204020204" charset="-122"/>
                <a:ea typeface="微软雅黑" panose="020B0503020204020204" charset="-122"/>
                <a:sym typeface="+mn-ea"/>
              </a:rPr>
              <a:t>创意经济崛起</a:t>
            </a:r>
            <a:endParaRPr lang="zh-CN" altLang="en-US" sz="2800" b="1">
              <a:solidFill>
                <a:schemeClr val="bg1"/>
              </a:solidFill>
              <a:latin typeface="微软雅黑" panose="020B0503020204020204" charset="-122"/>
              <a:ea typeface="微软雅黑" panose="020B0503020204020204" charset="-122"/>
              <a:sym typeface="+mn-ea"/>
            </a:endParaRPr>
          </a:p>
        </p:txBody>
      </p:sp>
      <p:pic>
        <p:nvPicPr>
          <p:cNvPr id="5" name="图片 4"/>
          <p:cNvPicPr/>
          <p:nvPr/>
        </p:nvPicPr>
        <p:blipFill>
          <a:blip r:embed="rId2"/>
          <a:srcRect r="1703" b="6646"/>
          <a:stretch>
            <a:fillRect/>
          </a:stretch>
        </p:blipFill>
        <p:spPr>
          <a:xfrm>
            <a:off x="1807845" y="2647950"/>
            <a:ext cx="8576310" cy="2800985"/>
          </a:xfrm>
          <a:prstGeom prst="rect">
            <a:avLst/>
          </a:prstGeom>
          <a:ln>
            <a:solidFill>
              <a:schemeClr val="tx1">
                <a:lumMod val="50000"/>
                <a:lumOff val="50000"/>
              </a:schemeClr>
            </a:solidFill>
          </a:ln>
        </p:spPr>
      </p:pic>
      <p:sp>
        <p:nvSpPr>
          <p:cNvPr id="6" name="文本框 5"/>
          <p:cNvSpPr txBox="1"/>
          <p:nvPr/>
        </p:nvSpPr>
        <p:spPr>
          <a:xfrm>
            <a:off x="4798060" y="2098040"/>
            <a:ext cx="2926080" cy="259715"/>
          </a:xfrm>
          <a:prstGeom prst="rect">
            <a:avLst/>
          </a:prstGeom>
        </p:spPr>
        <p:txBody>
          <a:bodyPr wrap="square">
            <a:spAutoFit/>
          </a:bodyPr>
          <a:p>
            <a:pPr marL="0" indent="0">
              <a:lnSpc>
                <a:spcPts val="1315"/>
              </a:lnSpc>
              <a:spcBef>
                <a:spcPct val="0"/>
              </a:spcBef>
              <a:spcAft>
                <a:spcPct val="0"/>
              </a:spcAft>
            </a:pPr>
            <a:r>
              <a:rPr lang="zh-CN" altLang="en-US" sz="1600" b="1" i="0">
                <a:solidFill>
                  <a:srgbClr val="444444"/>
                </a:solidFill>
                <a:latin typeface="微软雅黑" panose="020B0503020204020204" charset="-122"/>
                <a:ea typeface="微软雅黑" panose="020B0503020204020204" charset="-122"/>
              </a:rPr>
              <a:t>创意经济</a:t>
            </a:r>
            <a:r>
              <a:rPr lang="en-US" altLang="zh-CN" sz="1600" b="1" i="0">
                <a:solidFill>
                  <a:srgbClr val="444444"/>
                </a:solidFill>
                <a:latin typeface="微软雅黑" panose="020B0503020204020204" charset="-122"/>
                <a:ea typeface="微软雅黑" panose="020B0503020204020204" charset="-122"/>
              </a:rPr>
              <a:t>/IP</a:t>
            </a:r>
            <a:r>
              <a:rPr lang="zh-CN" altLang="en-US" sz="1600" b="1" i="0">
                <a:solidFill>
                  <a:srgbClr val="444444"/>
                </a:solidFill>
                <a:latin typeface="微软雅黑" panose="020B0503020204020204" charset="-122"/>
                <a:ea typeface="微软雅黑" panose="020B0503020204020204" charset="-122"/>
              </a:rPr>
              <a:t>崛起 横跨多领域</a:t>
            </a:r>
            <a:endParaRPr lang="zh-CN" altLang="en-US" sz="1600" b="1" i="0">
              <a:solidFill>
                <a:srgbClr val="444444"/>
              </a:solidFill>
              <a:latin typeface="微软雅黑" panose="020B0503020204020204" charset="-122"/>
              <a:ea typeface="微软雅黑" panose="020B0503020204020204" charset="-122"/>
            </a:endParaRPr>
          </a:p>
        </p:txBody>
      </p:sp>
      <p:sp>
        <p:nvSpPr>
          <p:cNvPr id="7" name="文本框 6"/>
          <p:cNvSpPr txBox="1"/>
          <p:nvPr/>
        </p:nvSpPr>
        <p:spPr>
          <a:xfrm>
            <a:off x="1413510" y="977900"/>
            <a:ext cx="9694545" cy="829945"/>
          </a:xfrm>
          <a:prstGeom prst="rect">
            <a:avLst/>
          </a:prstGeom>
        </p:spPr>
        <p:txBody>
          <a:bodyPr wrap="square">
            <a:spAutoFit/>
          </a:bodyPr>
          <a:p>
            <a:pPr marL="0" indent="0"/>
            <a:r>
              <a:rPr lang="zh-CN" altLang="en-US" sz="1600" b="0" i="0">
                <a:solidFill>
                  <a:srgbClr val="333333"/>
                </a:solidFill>
                <a:latin typeface="微软雅黑" panose="020B0503020204020204" charset="-122"/>
                <a:ea typeface="微软雅黑" panose="020B0503020204020204" charset="-122"/>
                <a:cs typeface="微软雅黑" panose="020B0503020204020204" charset="-122"/>
              </a:rPr>
              <a:t>新型消费是指以互联网、数字技术、人工智能、区块链等新一代技术的创新与应用为支撑而形成的一系列消费新业态、新模式、新场景和新服务。例如数字消费、绿色消费、健康消费、个性化消费、</a:t>
            </a:r>
            <a:r>
              <a:rPr lang="en-US" altLang="zh-CN" sz="1600" b="0" i="0">
                <a:solidFill>
                  <a:srgbClr val="333333"/>
                </a:solidFill>
                <a:latin typeface="微软雅黑" panose="020B0503020204020204" charset="-122"/>
                <a:ea typeface="微软雅黑" panose="020B0503020204020204" charset="-122"/>
                <a:cs typeface="微软雅黑" panose="020B0503020204020204" charset="-122"/>
              </a:rPr>
              <a:t>IP</a:t>
            </a:r>
            <a:r>
              <a:rPr lang="zh-CN" altLang="en-US" sz="1600" b="0" i="0">
                <a:solidFill>
                  <a:srgbClr val="333333"/>
                </a:solidFill>
                <a:latin typeface="微软雅黑" panose="020B0503020204020204" charset="-122"/>
                <a:ea typeface="微软雅黑" panose="020B0503020204020204" charset="-122"/>
                <a:cs typeface="微软雅黑" panose="020B0503020204020204" charset="-122"/>
              </a:rPr>
              <a:t>消费、创意消费、宠物经济等等</a:t>
            </a:r>
            <a:endParaRPr lang="zh-CN" altLang="en-US" sz="1600" b="0" i="0">
              <a:solidFill>
                <a:srgbClr val="333333"/>
              </a:solidFill>
              <a:latin typeface="微软雅黑" panose="020B0503020204020204" charset="-122"/>
              <a:ea typeface="微软雅黑" panose="020B0503020204020204" charset="-122"/>
              <a:cs typeface="微软雅黑" panose="020B0503020204020204" charset="-122"/>
            </a:endParaRPr>
          </a:p>
        </p:txBody>
      </p:sp>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237865" y="108585"/>
            <a:ext cx="7806055" cy="521970"/>
          </a:xfrm>
          <a:prstGeom prst="rect">
            <a:avLst/>
          </a:prstGeom>
          <a:noFill/>
        </p:spPr>
        <p:txBody>
          <a:bodyPr wrap="square" rtlCol="0">
            <a:spAutoFit/>
          </a:bodyPr>
          <a:p>
            <a:pPr marR="0" defTabSz="914400" fontAlgn="auto">
              <a:lnSpc>
                <a:spcPct val="100000"/>
              </a:lnSpc>
              <a:spcBef>
                <a:spcPts val="0"/>
              </a:spcBef>
              <a:buClrTx/>
              <a:buSzTx/>
              <a:buFontTx/>
              <a:buNone/>
            </a:pPr>
            <a:r>
              <a:rPr lang="en-US" altLang="zh-CN" sz="2800" b="1">
                <a:solidFill>
                  <a:schemeClr val="bg1"/>
                </a:solidFill>
                <a:latin typeface="微软雅黑" panose="020B0503020204020204" charset="-122"/>
                <a:ea typeface="微软雅黑" panose="020B0503020204020204" charset="-122"/>
                <a:sym typeface="+mn-ea"/>
              </a:rPr>
              <a:t>         </a:t>
            </a:r>
            <a:r>
              <a:rPr lang="zh-CN" altLang="en-US" sz="2800" b="1">
                <a:solidFill>
                  <a:schemeClr val="bg1"/>
                </a:solidFill>
                <a:latin typeface="微软雅黑" panose="020B0503020204020204" charset="-122"/>
                <a:ea typeface="微软雅黑" panose="020B0503020204020204" charset="-122"/>
                <a:sym typeface="+mn-ea"/>
              </a:rPr>
              <a:t>泡泡玛特股价再创新高</a:t>
            </a:r>
            <a:endParaRPr lang="zh-CN" altLang="en-US" sz="2800" b="1">
              <a:solidFill>
                <a:schemeClr val="bg1"/>
              </a:solidFill>
              <a:latin typeface="微软雅黑" panose="020B0503020204020204" charset="-122"/>
              <a:ea typeface="微软雅黑" panose="020B0503020204020204" charset="-122"/>
              <a:sym typeface="+mn-ea"/>
            </a:endParaRPr>
          </a:p>
        </p:txBody>
      </p:sp>
      <p:sp>
        <p:nvSpPr>
          <p:cNvPr id="2" name="文本框 1"/>
          <p:cNvSpPr txBox="1"/>
          <p:nvPr/>
        </p:nvSpPr>
        <p:spPr>
          <a:xfrm>
            <a:off x="840105" y="1090930"/>
            <a:ext cx="10203815" cy="783590"/>
          </a:xfrm>
          <a:prstGeom prst="rect">
            <a:avLst/>
          </a:prstGeom>
        </p:spPr>
        <p:txBody>
          <a:bodyPr wrap="square">
            <a:spAutoFit/>
          </a:bodyPr>
          <a:p>
            <a:pPr marL="0" indent="0" algn="just">
              <a:lnSpc>
                <a:spcPts val="1800"/>
              </a:lnSpc>
            </a:pPr>
            <a:r>
              <a:rPr lang="en-US" altLang="zh-CN" sz="1600" b="0" i="0">
                <a:solidFill>
                  <a:srgbClr val="333333"/>
                </a:solidFill>
                <a:latin typeface="微软雅黑" panose="020B0503020204020204" charset="-122"/>
                <a:ea typeface="微软雅黑" panose="020B0503020204020204" charset="-122"/>
              </a:rPr>
              <a:t>潮玩巨头泡泡玛特(09992.HK)在6.12盘中一度创下历史新高，其中股价冲高至283.40港元。</a:t>
            </a:r>
            <a:endParaRPr lang="en-US" altLang="zh-CN" sz="1600" b="0" i="0">
              <a:solidFill>
                <a:srgbClr val="333333"/>
              </a:solidFill>
              <a:latin typeface="微软雅黑" panose="020B0503020204020204" charset="-122"/>
              <a:ea typeface="微软雅黑" panose="020B0503020204020204" charset="-122"/>
            </a:endParaRPr>
          </a:p>
          <a:p>
            <a:pPr marL="0" indent="0" algn="just">
              <a:lnSpc>
                <a:spcPts val="1800"/>
              </a:lnSpc>
            </a:pPr>
            <a:r>
              <a:rPr lang="zh-CN" altLang="en-US" sz="1600" b="0" i="0">
                <a:solidFill>
                  <a:srgbClr val="333333"/>
                </a:solidFill>
                <a:latin typeface="微软雅黑" panose="020B0503020204020204" charset="-122"/>
                <a:ea typeface="微软雅黑" panose="020B0503020204020204" charset="-122"/>
                <a:sym typeface="+mn-ea"/>
              </a:rPr>
              <a:t>泡泡玛特以盲盒为核心，构建起强大的</a:t>
            </a:r>
            <a:r>
              <a:rPr lang="en-US" altLang="zh-CN" sz="1600" b="0" i="0">
                <a:solidFill>
                  <a:srgbClr val="333333"/>
                </a:solidFill>
                <a:latin typeface="微软雅黑" panose="020B0503020204020204" charset="-122"/>
                <a:ea typeface="微软雅黑" panose="020B0503020204020204" charset="-122"/>
                <a:sym typeface="+mn-ea"/>
              </a:rPr>
              <a:t> IP </a:t>
            </a:r>
            <a:r>
              <a:rPr lang="zh-CN" altLang="en-US" sz="1600" b="0" i="0">
                <a:solidFill>
                  <a:srgbClr val="333333"/>
                </a:solidFill>
                <a:latin typeface="微软雅黑" panose="020B0503020204020204" charset="-122"/>
                <a:ea typeface="微软雅黑" panose="020B0503020204020204" charset="-122"/>
                <a:sym typeface="+mn-ea"/>
              </a:rPr>
              <a:t>生态，吸引无数消费者追捧</a:t>
            </a:r>
            <a:r>
              <a:rPr lang="zh-CN" altLang="en-US" sz="1600">
                <a:solidFill>
                  <a:srgbClr val="333333"/>
                </a:solidFill>
                <a:latin typeface="微软雅黑" panose="020B0503020204020204" charset="-122"/>
                <a:ea typeface="微软雅黑" panose="020B0503020204020204" charset="-122"/>
                <a:sym typeface="+mn-ea"/>
              </a:rPr>
              <a:t>。</a:t>
            </a:r>
            <a:endParaRPr lang="zh-CN" altLang="en-US" sz="1600">
              <a:solidFill>
                <a:srgbClr val="333333"/>
              </a:solidFill>
              <a:latin typeface="微软雅黑" panose="020B0503020204020204" charset="-122"/>
              <a:ea typeface="微软雅黑" panose="020B0503020204020204" charset="-122"/>
              <a:sym typeface="+mn-ea"/>
            </a:endParaRPr>
          </a:p>
          <a:p>
            <a:pPr marL="0" indent="0" algn="just">
              <a:lnSpc>
                <a:spcPts val="1800"/>
              </a:lnSpc>
            </a:pPr>
            <a:r>
              <a:rPr lang="zh-CN" altLang="en-US" sz="1600" b="0" i="0">
                <a:solidFill>
                  <a:srgbClr val="333333"/>
                </a:solidFill>
                <a:latin typeface="微软雅黑" panose="020B0503020204020204" charset="-122"/>
                <a:ea typeface="微软雅黑" panose="020B0503020204020204" charset="-122"/>
              </a:rPr>
              <a:t>泡泡玛特的市值飞跃与高增长，折射出</a:t>
            </a:r>
            <a:r>
              <a:rPr lang="en-US" altLang="zh-CN" sz="1600" b="0" i="0">
                <a:solidFill>
                  <a:srgbClr val="333333"/>
                </a:solidFill>
                <a:latin typeface="微软雅黑" panose="020B0503020204020204" charset="-122"/>
                <a:ea typeface="微软雅黑" panose="020B0503020204020204" charset="-122"/>
              </a:rPr>
              <a:t> IP </a:t>
            </a:r>
            <a:r>
              <a:rPr lang="zh-CN" altLang="en-US" sz="1600" b="0" i="0">
                <a:solidFill>
                  <a:srgbClr val="333333"/>
                </a:solidFill>
                <a:latin typeface="微软雅黑" panose="020B0503020204020204" charset="-122"/>
                <a:ea typeface="微软雅黑" panose="020B0503020204020204" charset="-122"/>
              </a:rPr>
              <a:t>经济的蓬勃生机</a:t>
            </a:r>
            <a:r>
              <a:rPr lang="zh-CN" sz="1600" b="0" i="0">
                <a:solidFill>
                  <a:srgbClr val="333333"/>
                </a:solidFill>
                <a:latin typeface="微软雅黑" panose="020B0503020204020204" charset="-122"/>
                <a:ea typeface="微软雅黑" panose="020B0503020204020204" charset="-122"/>
              </a:rPr>
              <a:t>，</a:t>
            </a:r>
            <a:r>
              <a:rPr lang="en-US" altLang="zh-CN" sz="1600">
                <a:solidFill>
                  <a:srgbClr val="333333"/>
                </a:solidFill>
                <a:latin typeface="微软雅黑" panose="020B0503020204020204" charset="-122"/>
                <a:ea typeface="微软雅黑" panose="020B0503020204020204" charset="-122"/>
                <a:sym typeface="+mn-ea"/>
              </a:rPr>
              <a:t>A 股相关标的迎机遇</a:t>
            </a:r>
            <a:endParaRPr lang="zh-CN" sz="1600" b="0" i="0">
              <a:solidFill>
                <a:srgbClr val="333333"/>
              </a:solidFill>
              <a:latin typeface="微软雅黑" panose="020B0503020204020204" charset="-122"/>
              <a:ea typeface="微软雅黑" panose="020B0503020204020204" charset="-122"/>
            </a:endParaRPr>
          </a:p>
        </p:txBody>
      </p:sp>
      <p:pic>
        <p:nvPicPr>
          <p:cNvPr id="3" name="图片 2"/>
          <p:cNvPicPr>
            <a:picLocks noChangeAspect="1"/>
          </p:cNvPicPr>
          <p:nvPr/>
        </p:nvPicPr>
        <p:blipFill>
          <a:blip r:embed="rId2"/>
          <a:srcRect l="1963" t="3526" r="1945" b="3190"/>
          <a:stretch>
            <a:fillRect/>
          </a:stretch>
        </p:blipFill>
        <p:spPr>
          <a:xfrm>
            <a:off x="668020" y="2070100"/>
            <a:ext cx="6558280" cy="3342640"/>
          </a:xfrm>
          <a:prstGeom prst="rect">
            <a:avLst/>
          </a:prstGeom>
          <a:ln>
            <a:solidFill>
              <a:schemeClr val="accent4">
                <a:lumMod val="75000"/>
              </a:schemeClr>
            </a:solidFill>
          </a:ln>
        </p:spPr>
      </p:pic>
      <p:pic>
        <p:nvPicPr>
          <p:cNvPr id="5" name="图片 4"/>
          <p:cNvPicPr/>
          <p:nvPr/>
        </p:nvPicPr>
        <p:blipFill>
          <a:blip r:embed="rId3"/>
          <a:srcRect l="1681" t="2931" r="2112" b="2951"/>
          <a:stretch>
            <a:fillRect/>
          </a:stretch>
        </p:blipFill>
        <p:spPr>
          <a:xfrm>
            <a:off x="6356985" y="2642235"/>
            <a:ext cx="4686935" cy="2997835"/>
          </a:xfrm>
          <a:prstGeom prst="rect">
            <a:avLst/>
          </a:prstGeom>
          <a:ln>
            <a:solidFill>
              <a:schemeClr val="accent4"/>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237865" y="108585"/>
            <a:ext cx="7806055" cy="521970"/>
          </a:xfrm>
          <a:prstGeom prst="rect">
            <a:avLst/>
          </a:prstGeom>
          <a:noFill/>
        </p:spPr>
        <p:txBody>
          <a:bodyPr wrap="square" rtlCol="0">
            <a:spAutoFit/>
          </a:bodyPr>
          <a:p>
            <a:pPr marR="0" defTabSz="914400" fontAlgn="auto">
              <a:lnSpc>
                <a:spcPct val="100000"/>
              </a:lnSpc>
              <a:spcBef>
                <a:spcPts val="0"/>
              </a:spcBef>
              <a:buClrTx/>
              <a:buSzTx/>
              <a:buFontTx/>
              <a:buNone/>
            </a:pPr>
            <a:r>
              <a:rPr lang="en-US" altLang="zh-CN" sz="2800" b="1">
                <a:solidFill>
                  <a:schemeClr val="bg1"/>
                </a:solidFill>
                <a:latin typeface="微软雅黑" panose="020B0503020204020204" charset="-122"/>
                <a:ea typeface="微软雅黑" panose="020B0503020204020204" charset="-122"/>
                <a:sym typeface="+mn-ea"/>
              </a:rPr>
              <a:t>           </a:t>
            </a:r>
            <a:r>
              <a:rPr lang="zh-CN" altLang="en-US" sz="2800" b="1">
                <a:solidFill>
                  <a:schemeClr val="bg1"/>
                </a:solidFill>
                <a:latin typeface="微软雅黑" panose="020B0503020204020204" charset="-122"/>
                <a:ea typeface="微软雅黑" panose="020B0503020204020204" charset="-122"/>
                <a:sym typeface="+mn-ea"/>
              </a:rPr>
              <a:t>泡泡玛特利好板块</a:t>
            </a:r>
            <a:endParaRPr lang="zh-CN" altLang="en-US" sz="2800" b="1">
              <a:solidFill>
                <a:schemeClr val="bg1"/>
              </a:solidFill>
              <a:latin typeface="微软雅黑" panose="020B0503020204020204" charset="-122"/>
              <a:ea typeface="微软雅黑" panose="020B0503020204020204" charset="-122"/>
              <a:sym typeface="+mn-ea"/>
            </a:endParaRPr>
          </a:p>
        </p:txBody>
      </p:sp>
      <p:sp>
        <p:nvSpPr>
          <p:cNvPr id="6" name="文本框 5"/>
          <p:cNvSpPr txBox="1"/>
          <p:nvPr/>
        </p:nvSpPr>
        <p:spPr>
          <a:xfrm>
            <a:off x="1113790" y="1143635"/>
            <a:ext cx="9636125" cy="4523105"/>
          </a:xfrm>
          <a:prstGeom prst="rect">
            <a:avLst/>
          </a:prstGeom>
        </p:spPr>
        <p:txBody>
          <a:bodyPr wrap="square">
            <a:spAutoFit/>
          </a:bodyPr>
          <a:p>
            <a:pPr marL="0" indent="0">
              <a:spcBef>
                <a:spcPct val="0"/>
              </a:spcBef>
              <a:spcAft>
                <a:spcPct val="0"/>
              </a:spcAft>
            </a:pPr>
            <a:endParaRPr lang="zh-CN" altLang="en-US" b="1" i="0">
              <a:solidFill>
                <a:srgbClr val="000000"/>
              </a:solidFill>
              <a:latin typeface="微软雅黑" panose="020B0503020204020204" charset="-122"/>
              <a:ea typeface="微软雅黑" panose="020B0503020204020204" charset="-122"/>
              <a:cs typeface="微软雅黑" panose="020B0503020204020204" charset="-122"/>
            </a:endParaRPr>
          </a:p>
          <a:p>
            <a:pPr marL="0" indent="0">
              <a:spcBef>
                <a:spcPct val="0"/>
              </a:spcBef>
              <a:spcAft>
                <a:spcPct val="0"/>
              </a:spcAft>
            </a:pPr>
            <a:r>
              <a:rPr lang="en-US" altLang="zh-CN" b="1" i="0">
                <a:solidFill>
                  <a:schemeClr val="tx1"/>
                </a:solidFill>
                <a:latin typeface="微软雅黑" panose="020B0503020204020204" charset="-122"/>
                <a:ea typeface="微软雅黑" panose="020B0503020204020204" charset="-122"/>
                <a:cs typeface="微软雅黑" panose="020B0503020204020204" charset="-122"/>
              </a:rPr>
              <a:t>1</a:t>
            </a:r>
            <a:r>
              <a:rPr lang="zh-CN" altLang="en-US" b="1" i="0">
                <a:solidFill>
                  <a:schemeClr val="tx1"/>
                </a:solidFill>
                <a:latin typeface="微软雅黑" panose="020B0503020204020204" charset="-122"/>
                <a:ea typeface="微软雅黑" panose="020B0503020204020204" charset="-122"/>
                <a:cs typeface="微软雅黑" panose="020B0503020204020204" charset="-122"/>
              </a:rPr>
              <a:t>、玩具制造板块：</a:t>
            </a:r>
            <a:r>
              <a:rPr lang="en-US" altLang="zh-CN" b="1" i="0">
                <a:solidFill>
                  <a:srgbClr val="FF0000"/>
                </a:solidFill>
                <a:latin typeface="微软雅黑" panose="020B0503020204020204" charset="-122"/>
                <a:ea typeface="微软雅黑" panose="020B0503020204020204" charset="-122"/>
                <a:cs typeface="微软雅黑" panose="020B0503020204020204" charset="-122"/>
              </a:rPr>
              <a:t>IP </a:t>
            </a:r>
            <a:r>
              <a:rPr lang="zh-CN" altLang="en-US" b="1" i="0">
                <a:solidFill>
                  <a:srgbClr val="FF0000"/>
                </a:solidFill>
                <a:latin typeface="微软雅黑" panose="020B0503020204020204" charset="-122"/>
                <a:ea typeface="微软雅黑" panose="020B0503020204020204" charset="-122"/>
                <a:cs typeface="微软雅黑" panose="020B0503020204020204" charset="-122"/>
              </a:rPr>
              <a:t>衍生品</a:t>
            </a:r>
            <a:r>
              <a:rPr lang="zh-CN" altLang="en-US" b="1" i="0">
                <a:solidFill>
                  <a:schemeClr val="tx1"/>
                </a:solidFill>
                <a:latin typeface="微软雅黑" panose="020B0503020204020204" charset="-122"/>
                <a:ea typeface="微软雅黑" panose="020B0503020204020204" charset="-122"/>
                <a:cs typeface="微软雅黑" panose="020B0503020204020204" charset="-122"/>
              </a:rPr>
              <a:t>赋能，产品附加值提升</a:t>
            </a:r>
            <a:endParaRPr lang="zh-CN" altLang="en-US" b="1" i="0">
              <a:solidFill>
                <a:schemeClr val="tx1"/>
              </a:solidFill>
              <a:latin typeface="微软雅黑" panose="020B0503020204020204" charset="-122"/>
              <a:ea typeface="微软雅黑" panose="020B0503020204020204" charset="-122"/>
              <a:cs typeface="微软雅黑" panose="020B0503020204020204" charset="-122"/>
            </a:endParaRPr>
          </a:p>
          <a:p>
            <a:pPr marL="0" indent="0"/>
            <a:r>
              <a:rPr lang="en-US" altLang="zh-CN" b="0" i="0">
                <a:solidFill>
                  <a:schemeClr val="tx1"/>
                </a:solidFill>
                <a:latin typeface="微软雅黑" panose="020B0503020204020204" charset="-122"/>
                <a:ea typeface="微软雅黑" panose="020B0503020204020204" charset="-122"/>
                <a:cs typeface="微软雅黑" panose="020B0503020204020204" charset="-122"/>
              </a:rPr>
              <a:t>       IP </a:t>
            </a:r>
            <a:r>
              <a:rPr lang="zh-CN" altLang="en-US" b="0" i="0">
                <a:solidFill>
                  <a:schemeClr val="tx1"/>
                </a:solidFill>
                <a:latin typeface="微软雅黑" panose="020B0503020204020204" charset="-122"/>
                <a:ea typeface="微软雅黑" panose="020B0503020204020204" charset="-122"/>
                <a:cs typeface="微软雅黑" panose="020B0503020204020204" charset="-122"/>
              </a:rPr>
              <a:t>衍生品设计销售成为玩具制造企业的重要增长点。通过与热门 </a:t>
            </a:r>
            <a:r>
              <a:rPr lang="en-US" altLang="zh-CN" b="0" i="0">
                <a:solidFill>
                  <a:schemeClr val="tx1"/>
                </a:solidFill>
                <a:latin typeface="微软雅黑" panose="020B0503020204020204" charset="-122"/>
                <a:ea typeface="微软雅黑" panose="020B0503020204020204" charset="-122"/>
                <a:cs typeface="微软雅黑" panose="020B0503020204020204" charset="-122"/>
              </a:rPr>
              <a:t>IP </a:t>
            </a:r>
            <a:r>
              <a:rPr lang="zh-CN" altLang="en-US" b="0" i="0">
                <a:solidFill>
                  <a:schemeClr val="tx1"/>
                </a:solidFill>
                <a:latin typeface="微软雅黑" panose="020B0503020204020204" charset="-122"/>
                <a:ea typeface="微软雅黑" panose="020B0503020204020204" charset="-122"/>
                <a:cs typeface="微软雅黑" panose="020B0503020204020204" charset="-122"/>
              </a:rPr>
              <a:t>合作，企业推出</a:t>
            </a:r>
            <a:r>
              <a:rPr lang="zh-CN" altLang="en-US" b="1" i="0">
                <a:solidFill>
                  <a:srgbClr val="FF0000"/>
                </a:solidFill>
                <a:latin typeface="微软雅黑" panose="020B0503020204020204" charset="-122"/>
                <a:ea typeface="微软雅黑" panose="020B0503020204020204" charset="-122"/>
                <a:cs typeface="微软雅黑" panose="020B0503020204020204" charset="-122"/>
              </a:rPr>
              <a:t>盲盒、手办</a:t>
            </a:r>
            <a:r>
              <a:rPr lang="zh-CN" altLang="en-US" b="0" i="0">
                <a:solidFill>
                  <a:schemeClr val="tx1"/>
                </a:solidFill>
                <a:latin typeface="微软雅黑" panose="020B0503020204020204" charset="-122"/>
                <a:ea typeface="微软雅黑" panose="020B0503020204020204" charset="-122"/>
                <a:cs typeface="微软雅黑" panose="020B0503020204020204" charset="-122"/>
              </a:rPr>
              <a:t>等产品，吸引粉丝消费，提升产品溢价与市场竞争力。例如，</a:t>
            </a:r>
            <a:r>
              <a:rPr lang="zh-CN" altLang="en-US" b="1" i="0">
                <a:solidFill>
                  <a:srgbClr val="FF0000"/>
                </a:solidFill>
                <a:latin typeface="微软雅黑" panose="020B0503020204020204" charset="-122"/>
                <a:ea typeface="微软雅黑" panose="020B0503020204020204" charset="-122"/>
                <a:cs typeface="微软雅黑" panose="020B0503020204020204" charset="-122"/>
              </a:rPr>
              <a:t>金运激光</a:t>
            </a:r>
            <a:r>
              <a:rPr lang="zh-CN" altLang="en-US" b="0" i="0">
                <a:solidFill>
                  <a:schemeClr val="tx1"/>
                </a:solidFill>
                <a:latin typeface="微软雅黑" panose="020B0503020204020204" charset="-122"/>
                <a:ea typeface="微软雅黑" panose="020B0503020204020204" charset="-122"/>
                <a:cs typeface="微软雅黑" panose="020B0503020204020204" charset="-122"/>
              </a:rPr>
              <a:t>旗下互动传媒以盲盒为主要产品形式，借助 </a:t>
            </a:r>
            <a:r>
              <a:rPr lang="en-US" altLang="zh-CN" b="0" i="0">
                <a:solidFill>
                  <a:schemeClr val="tx1"/>
                </a:solidFill>
                <a:latin typeface="微软雅黑" panose="020B0503020204020204" charset="-122"/>
                <a:ea typeface="微软雅黑" panose="020B0503020204020204" charset="-122"/>
                <a:cs typeface="微软雅黑" panose="020B0503020204020204" charset="-122"/>
              </a:rPr>
              <a:t>IP </a:t>
            </a:r>
            <a:r>
              <a:rPr lang="zh-CN" altLang="en-US" b="0" i="0">
                <a:solidFill>
                  <a:schemeClr val="tx1"/>
                </a:solidFill>
                <a:latin typeface="微软雅黑" panose="020B0503020204020204" charset="-122"/>
                <a:ea typeface="微软雅黑" panose="020B0503020204020204" charset="-122"/>
                <a:cs typeface="微软雅黑" panose="020B0503020204020204" charset="-122"/>
              </a:rPr>
              <a:t>热度打开市场，拓展业务边界。</a:t>
            </a:r>
            <a:endParaRPr lang="zh-CN" altLang="en-US" b="0" i="0">
              <a:solidFill>
                <a:schemeClr val="tx1"/>
              </a:solidFill>
              <a:latin typeface="微软雅黑" panose="020B0503020204020204" charset="-122"/>
              <a:ea typeface="微软雅黑" panose="020B0503020204020204" charset="-122"/>
              <a:cs typeface="微软雅黑" panose="020B0503020204020204" charset="-122"/>
            </a:endParaRPr>
          </a:p>
          <a:p>
            <a:pPr marL="0" indent="0">
              <a:spcBef>
                <a:spcPct val="0"/>
              </a:spcBef>
              <a:spcAft>
                <a:spcPct val="0"/>
              </a:spcAft>
            </a:pPr>
            <a:endParaRPr lang="en-US" altLang="zh-CN" b="1" i="0">
              <a:solidFill>
                <a:schemeClr val="tx1"/>
              </a:solidFill>
              <a:latin typeface="微软雅黑" panose="020B0503020204020204" charset="-122"/>
              <a:ea typeface="微软雅黑" panose="020B0503020204020204" charset="-122"/>
              <a:cs typeface="微软雅黑" panose="020B0503020204020204" charset="-122"/>
            </a:endParaRPr>
          </a:p>
          <a:p>
            <a:pPr marL="0" indent="0">
              <a:spcBef>
                <a:spcPct val="0"/>
              </a:spcBef>
              <a:spcAft>
                <a:spcPct val="0"/>
              </a:spcAft>
            </a:pPr>
            <a:r>
              <a:rPr lang="en-US" altLang="zh-CN" b="1" i="0">
                <a:solidFill>
                  <a:schemeClr val="tx1"/>
                </a:solidFill>
                <a:latin typeface="微软雅黑" panose="020B0503020204020204" charset="-122"/>
                <a:ea typeface="微软雅黑" panose="020B0503020204020204" charset="-122"/>
                <a:cs typeface="微软雅黑" panose="020B0503020204020204" charset="-122"/>
              </a:rPr>
              <a:t>2</a:t>
            </a:r>
            <a:r>
              <a:rPr lang="zh-CN" altLang="en-US" b="1" i="0">
                <a:solidFill>
                  <a:schemeClr val="tx1"/>
                </a:solidFill>
                <a:latin typeface="微软雅黑" panose="020B0503020204020204" charset="-122"/>
                <a:ea typeface="微软雅黑" panose="020B0503020204020204" charset="-122"/>
                <a:cs typeface="微软雅黑" panose="020B0503020204020204" charset="-122"/>
              </a:rPr>
              <a:t>、文化创意板块：</a:t>
            </a:r>
            <a:r>
              <a:rPr lang="en-US" altLang="zh-CN" b="1" i="0">
                <a:solidFill>
                  <a:srgbClr val="FF0000"/>
                </a:solidFill>
                <a:latin typeface="微软雅黑" panose="020B0503020204020204" charset="-122"/>
                <a:ea typeface="微软雅黑" panose="020B0503020204020204" charset="-122"/>
                <a:cs typeface="微软雅黑" panose="020B0503020204020204" charset="-122"/>
              </a:rPr>
              <a:t>IP </a:t>
            </a:r>
            <a:r>
              <a:rPr lang="zh-CN" altLang="en-US" b="1" i="0">
                <a:solidFill>
                  <a:srgbClr val="FF0000"/>
                </a:solidFill>
                <a:latin typeface="微软雅黑" panose="020B0503020204020204" charset="-122"/>
                <a:ea typeface="微软雅黑" panose="020B0503020204020204" charset="-122"/>
                <a:cs typeface="微软雅黑" panose="020B0503020204020204" charset="-122"/>
              </a:rPr>
              <a:t>内容创作与运营</a:t>
            </a:r>
            <a:r>
              <a:rPr lang="zh-CN" altLang="en-US" b="1" i="0">
                <a:solidFill>
                  <a:schemeClr val="tx1"/>
                </a:solidFill>
                <a:latin typeface="微软雅黑" panose="020B0503020204020204" charset="-122"/>
                <a:ea typeface="微软雅黑" panose="020B0503020204020204" charset="-122"/>
                <a:cs typeface="微软雅黑" panose="020B0503020204020204" charset="-122"/>
              </a:rPr>
              <a:t>，激活产业活力</a:t>
            </a:r>
            <a:endParaRPr lang="zh-CN" altLang="en-US" b="1" i="0">
              <a:solidFill>
                <a:schemeClr val="tx1"/>
              </a:solidFill>
              <a:latin typeface="微软雅黑" panose="020B0503020204020204" charset="-122"/>
              <a:ea typeface="微软雅黑" panose="020B0503020204020204" charset="-122"/>
              <a:cs typeface="微软雅黑" panose="020B0503020204020204" charset="-122"/>
            </a:endParaRPr>
          </a:p>
          <a:p>
            <a:pPr marL="0" indent="0"/>
            <a:r>
              <a:rPr lang="en-US" altLang="zh-CN" b="0" i="0">
                <a:solidFill>
                  <a:schemeClr val="tx1"/>
                </a:solidFill>
                <a:latin typeface="微软雅黑" panose="020B0503020204020204" charset="-122"/>
                <a:ea typeface="微软雅黑" panose="020B0503020204020204" charset="-122"/>
                <a:cs typeface="微软雅黑" panose="020B0503020204020204" charset="-122"/>
              </a:rPr>
              <a:t>        </a:t>
            </a:r>
            <a:r>
              <a:rPr lang="zh-CN" altLang="en-US" b="0" i="0">
                <a:solidFill>
                  <a:schemeClr val="tx1"/>
                </a:solidFill>
                <a:latin typeface="微软雅黑" panose="020B0503020204020204" charset="-122"/>
                <a:ea typeface="微软雅黑" panose="020B0503020204020204" charset="-122"/>
                <a:cs typeface="微软雅黑" panose="020B0503020204020204" charset="-122"/>
              </a:rPr>
              <a:t>文化创意企业围绕 </a:t>
            </a:r>
            <a:r>
              <a:rPr lang="en-US" altLang="zh-CN" b="0" i="0">
                <a:solidFill>
                  <a:schemeClr val="tx1"/>
                </a:solidFill>
                <a:latin typeface="微软雅黑" panose="020B0503020204020204" charset="-122"/>
                <a:ea typeface="微软雅黑" panose="020B0503020204020204" charset="-122"/>
                <a:cs typeface="微软雅黑" panose="020B0503020204020204" charset="-122"/>
              </a:rPr>
              <a:t>IP </a:t>
            </a:r>
            <a:r>
              <a:rPr lang="zh-CN" altLang="en-US" b="0" i="0">
                <a:solidFill>
                  <a:schemeClr val="tx1"/>
                </a:solidFill>
                <a:latin typeface="微软雅黑" panose="020B0503020204020204" charset="-122"/>
                <a:ea typeface="微软雅黑" panose="020B0503020204020204" charset="-122"/>
                <a:cs typeface="微软雅黑" panose="020B0503020204020204" charset="-122"/>
              </a:rPr>
              <a:t>进行内容创作（如动漫、影视、文学）与运营，提升 </a:t>
            </a:r>
            <a:r>
              <a:rPr lang="en-US" altLang="zh-CN" b="0" i="0">
                <a:solidFill>
                  <a:schemeClr val="tx1"/>
                </a:solidFill>
                <a:latin typeface="微软雅黑" panose="020B0503020204020204" charset="-122"/>
                <a:ea typeface="微软雅黑" panose="020B0503020204020204" charset="-122"/>
                <a:cs typeface="微软雅黑" panose="020B0503020204020204" charset="-122"/>
              </a:rPr>
              <a:t>IP </a:t>
            </a:r>
            <a:r>
              <a:rPr lang="zh-CN" altLang="en-US" b="0" i="0">
                <a:solidFill>
                  <a:schemeClr val="tx1"/>
                </a:solidFill>
                <a:latin typeface="微软雅黑" panose="020B0503020204020204" charset="-122"/>
                <a:ea typeface="微软雅黑" panose="020B0503020204020204" charset="-122"/>
                <a:cs typeface="微软雅黑" panose="020B0503020204020204" charset="-122"/>
              </a:rPr>
              <a:t>知名度与影响力。</a:t>
            </a:r>
            <a:r>
              <a:rPr lang="zh-CN" altLang="en-US" b="1" i="0">
                <a:solidFill>
                  <a:srgbClr val="FF0000"/>
                </a:solidFill>
                <a:latin typeface="微软雅黑" panose="020B0503020204020204" charset="-122"/>
                <a:ea typeface="微软雅黑" panose="020B0503020204020204" charset="-122"/>
                <a:cs typeface="微软雅黑" panose="020B0503020204020204" charset="-122"/>
              </a:rPr>
              <a:t>奥飞娱乐</a:t>
            </a:r>
            <a:r>
              <a:rPr lang="zh-CN" altLang="en-US" b="0" i="0">
                <a:solidFill>
                  <a:schemeClr val="tx1"/>
                </a:solidFill>
                <a:latin typeface="微软雅黑" panose="020B0503020204020204" charset="-122"/>
                <a:ea typeface="微软雅黑" panose="020B0503020204020204" charset="-122"/>
                <a:cs typeface="微软雅黑" panose="020B0503020204020204" charset="-122"/>
              </a:rPr>
              <a:t>涵盖动画、玩具等 </a:t>
            </a:r>
            <a:r>
              <a:rPr lang="en-US" altLang="zh-CN" b="0" i="0">
                <a:solidFill>
                  <a:schemeClr val="tx1"/>
                </a:solidFill>
                <a:latin typeface="微软雅黑" panose="020B0503020204020204" charset="-122"/>
                <a:ea typeface="微软雅黑" panose="020B0503020204020204" charset="-122"/>
                <a:cs typeface="微软雅黑" panose="020B0503020204020204" charset="-122"/>
              </a:rPr>
              <a:t>IP </a:t>
            </a:r>
            <a:r>
              <a:rPr lang="zh-CN" altLang="en-US" b="0" i="0">
                <a:solidFill>
                  <a:schemeClr val="tx1"/>
                </a:solidFill>
                <a:latin typeface="微软雅黑" panose="020B0503020204020204" charset="-122"/>
                <a:ea typeface="微软雅黑" panose="020B0503020204020204" charset="-122"/>
                <a:cs typeface="微软雅黑" panose="020B0503020204020204" charset="-122"/>
              </a:rPr>
              <a:t>全产业链，与泡泡玛特同属泛娱乐 </a:t>
            </a:r>
            <a:r>
              <a:rPr lang="en-US" altLang="zh-CN" b="0" i="0">
                <a:solidFill>
                  <a:schemeClr val="tx1"/>
                </a:solidFill>
                <a:latin typeface="微软雅黑" panose="020B0503020204020204" charset="-122"/>
                <a:ea typeface="微软雅黑" panose="020B0503020204020204" charset="-122"/>
                <a:cs typeface="微软雅黑" panose="020B0503020204020204" charset="-122"/>
              </a:rPr>
              <a:t>IP </a:t>
            </a:r>
            <a:r>
              <a:rPr lang="zh-CN" altLang="en-US" b="0" i="0">
                <a:solidFill>
                  <a:schemeClr val="tx1"/>
                </a:solidFill>
                <a:latin typeface="微软雅黑" panose="020B0503020204020204" charset="-122"/>
                <a:ea typeface="微软雅黑" panose="020B0503020204020204" charset="-122"/>
                <a:cs typeface="微软雅黑" panose="020B0503020204020204" charset="-122"/>
              </a:rPr>
              <a:t>产业领域，通过多元化内容输出，增强 </a:t>
            </a:r>
            <a:r>
              <a:rPr lang="en-US" altLang="zh-CN" b="0" i="0">
                <a:solidFill>
                  <a:schemeClr val="tx1"/>
                </a:solidFill>
                <a:latin typeface="微软雅黑" panose="020B0503020204020204" charset="-122"/>
                <a:ea typeface="微软雅黑" panose="020B0503020204020204" charset="-122"/>
                <a:cs typeface="微软雅黑" panose="020B0503020204020204" charset="-122"/>
              </a:rPr>
              <a:t>IP </a:t>
            </a:r>
            <a:r>
              <a:rPr lang="zh-CN" altLang="en-US" b="0" i="0">
                <a:solidFill>
                  <a:schemeClr val="tx1"/>
                </a:solidFill>
                <a:latin typeface="微软雅黑" panose="020B0503020204020204" charset="-122"/>
                <a:ea typeface="微软雅黑" panose="020B0503020204020204" charset="-122"/>
                <a:cs typeface="微软雅黑" panose="020B0503020204020204" charset="-122"/>
              </a:rPr>
              <a:t>生命力，推动文化创意产业繁荣。</a:t>
            </a:r>
            <a:endParaRPr lang="zh-CN" altLang="en-US" b="0" i="0">
              <a:solidFill>
                <a:schemeClr val="tx1"/>
              </a:solidFill>
              <a:latin typeface="微软雅黑" panose="020B0503020204020204" charset="-122"/>
              <a:ea typeface="微软雅黑" panose="020B0503020204020204" charset="-122"/>
              <a:cs typeface="微软雅黑" panose="020B0503020204020204" charset="-122"/>
            </a:endParaRPr>
          </a:p>
          <a:p>
            <a:pPr marL="0" indent="0">
              <a:spcBef>
                <a:spcPct val="0"/>
              </a:spcBef>
              <a:spcAft>
                <a:spcPct val="0"/>
              </a:spcAft>
            </a:pPr>
            <a:endParaRPr lang="en-US" altLang="zh-CN" b="1" i="0">
              <a:solidFill>
                <a:schemeClr val="tx1"/>
              </a:solidFill>
              <a:latin typeface="微软雅黑" panose="020B0503020204020204" charset="-122"/>
              <a:ea typeface="微软雅黑" panose="020B0503020204020204" charset="-122"/>
              <a:cs typeface="微软雅黑" panose="020B0503020204020204" charset="-122"/>
            </a:endParaRPr>
          </a:p>
          <a:p>
            <a:pPr marL="0" indent="0">
              <a:spcBef>
                <a:spcPct val="0"/>
              </a:spcBef>
              <a:spcAft>
                <a:spcPct val="0"/>
              </a:spcAft>
            </a:pPr>
            <a:r>
              <a:rPr lang="en-US" altLang="zh-CN" b="1" i="0">
                <a:solidFill>
                  <a:schemeClr val="tx1"/>
                </a:solidFill>
                <a:latin typeface="微软雅黑" panose="020B0503020204020204" charset="-122"/>
                <a:ea typeface="微软雅黑" panose="020B0503020204020204" charset="-122"/>
                <a:cs typeface="微软雅黑" panose="020B0503020204020204" charset="-122"/>
              </a:rPr>
              <a:t>3</a:t>
            </a:r>
            <a:r>
              <a:rPr lang="zh-CN" altLang="en-US" b="1" i="0">
                <a:solidFill>
                  <a:schemeClr val="tx1"/>
                </a:solidFill>
                <a:latin typeface="微软雅黑" panose="020B0503020204020204" charset="-122"/>
                <a:ea typeface="微软雅黑" panose="020B0503020204020204" charset="-122"/>
                <a:cs typeface="微软雅黑" panose="020B0503020204020204" charset="-122"/>
              </a:rPr>
              <a:t>、零售板块：</a:t>
            </a:r>
            <a:r>
              <a:rPr lang="en-US" altLang="zh-CN" b="1" i="0">
                <a:solidFill>
                  <a:srgbClr val="FF0000"/>
                </a:solidFill>
                <a:latin typeface="微软雅黑" panose="020B0503020204020204" charset="-122"/>
                <a:ea typeface="微软雅黑" panose="020B0503020204020204" charset="-122"/>
                <a:cs typeface="微软雅黑" panose="020B0503020204020204" charset="-122"/>
              </a:rPr>
              <a:t>IP </a:t>
            </a:r>
            <a:r>
              <a:rPr lang="zh-CN" altLang="en-US" b="1" i="0">
                <a:solidFill>
                  <a:srgbClr val="FF0000"/>
                </a:solidFill>
                <a:latin typeface="微软雅黑" panose="020B0503020204020204" charset="-122"/>
                <a:ea typeface="微软雅黑" panose="020B0503020204020204" charset="-122"/>
                <a:cs typeface="微软雅黑" panose="020B0503020204020204" charset="-122"/>
              </a:rPr>
              <a:t>产品销售渠道拓展</a:t>
            </a:r>
            <a:r>
              <a:rPr lang="zh-CN" altLang="en-US" b="1" i="0">
                <a:solidFill>
                  <a:schemeClr val="tx1"/>
                </a:solidFill>
                <a:latin typeface="微软雅黑" panose="020B0503020204020204" charset="-122"/>
                <a:ea typeface="微软雅黑" panose="020B0503020204020204" charset="-122"/>
                <a:cs typeface="微软雅黑" panose="020B0503020204020204" charset="-122"/>
              </a:rPr>
              <a:t>，消费场景多元化</a:t>
            </a:r>
            <a:endParaRPr lang="zh-CN" altLang="en-US" b="1" i="0">
              <a:solidFill>
                <a:schemeClr val="tx1"/>
              </a:solidFill>
              <a:latin typeface="微软雅黑" panose="020B0503020204020204" charset="-122"/>
              <a:ea typeface="微软雅黑" panose="020B0503020204020204" charset="-122"/>
              <a:cs typeface="微软雅黑" panose="020B0503020204020204" charset="-122"/>
            </a:endParaRPr>
          </a:p>
          <a:p>
            <a:pPr marL="0" indent="0"/>
            <a:r>
              <a:rPr lang="en-US" altLang="zh-CN" b="0" i="0">
                <a:solidFill>
                  <a:schemeClr val="tx1"/>
                </a:solidFill>
                <a:latin typeface="微软雅黑" panose="020B0503020204020204" charset="-122"/>
                <a:ea typeface="微软雅黑" panose="020B0503020204020204" charset="-122"/>
                <a:cs typeface="微软雅黑" panose="020B0503020204020204" charset="-122"/>
              </a:rPr>
              <a:t>        </a:t>
            </a:r>
            <a:r>
              <a:rPr lang="zh-CN" altLang="en-US" b="0" i="0">
                <a:solidFill>
                  <a:schemeClr val="tx1"/>
                </a:solidFill>
                <a:latin typeface="微软雅黑" panose="020B0503020204020204" charset="-122"/>
                <a:ea typeface="微软雅黑" panose="020B0503020204020204" charset="-122"/>
                <a:cs typeface="微软雅黑" panose="020B0503020204020204" charset="-122"/>
              </a:rPr>
              <a:t>零售企业借助 </a:t>
            </a:r>
            <a:r>
              <a:rPr lang="en-US" altLang="zh-CN" b="0" i="0">
                <a:solidFill>
                  <a:schemeClr val="tx1"/>
                </a:solidFill>
                <a:latin typeface="微软雅黑" panose="020B0503020204020204" charset="-122"/>
                <a:ea typeface="微软雅黑" panose="020B0503020204020204" charset="-122"/>
                <a:cs typeface="微软雅黑" panose="020B0503020204020204" charset="-122"/>
              </a:rPr>
              <a:t>IP </a:t>
            </a:r>
            <a:r>
              <a:rPr lang="zh-CN" altLang="en-US" b="0" i="0">
                <a:solidFill>
                  <a:schemeClr val="tx1"/>
                </a:solidFill>
                <a:latin typeface="微软雅黑" panose="020B0503020204020204" charset="-122"/>
                <a:ea typeface="微软雅黑" panose="020B0503020204020204" charset="-122"/>
                <a:cs typeface="微软雅黑" panose="020B0503020204020204" charset="-122"/>
              </a:rPr>
              <a:t>产品吸引客流，拓展消费场景。无论是线下门店还是线上平台，</a:t>
            </a:r>
            <a:r>
              <a:rPr lang="en-US" altLang="zh-CN" b="0" i="0">
                <a:solidFill>
                  <a:schemeClr val="tx1"/>
                </a:solidFill>
                <a:latin typeface="微软雅黑" panose="020B0503020204020204" charset="-122"/>
                <a:ea typeface="微软雅黑" panose="020B0503020204020204" charset="-122"/>
                <a:cs typeface="微软雅黑" panose="020B0503020204020204" charset="-122"/>
              </a:rPr>
              <a:t>IP </a:t>
            </a:r>
            <a:r>
              <a:rPr lang="zh-CN" altLang="en-US" b="0" i="0">
                <a:solidFill>
                  <a:schemeClr val="tx1"/>
                </a:solidFill>
                <a:latin typeface="微软雅黑" panose="020B0503020204020204" charset="-122"/>
                <a:ea typeface="微软雅黑" panose="020B0503020204020204" charset="-122"/>
                <a:cs typeface="微软雅黑" panose="020B0503020204020204" charset="-122"/>
              </a:rPr>
              <a:t>产品（如盲盒、周边）成为吸引年轻消费者的关键。相关企业通过优化销售渠道，提升用户体验，分享 </a:t>
            </a:r>
            <a:r>
              <a:rPr lang="en-US" altLang="zh-CN" b="0" i="0">
                <a:solidFill>
                  <a:schemeClr val="tx1"/>
                </a:solidFill>
                <a:latin typeface="微软雅黑" panose="020B0503020204020204" charset="-122"/>
                <a:ea typeface="微软雅黑" panose="020B0503020204020204" charset="-122"/>
                <a:cs typeface="微软雅黑" panose="020B0503020204020204" charset="-122"/>
              </a:rPr>
              <a:t>IP </a:t>
            </a:r>
            <a:r>
              <a:rPr lang="zh-CN" altLang="en-US" b="0" i="0">
                <a:solidFill>
                  <a:schemeClr val="tx1"/>
                </a:solidFill>
                <a:latin typeface="微软雅黑" panose="020B0503020204020204" charset="-122"/>
                <a:ea typeface="微软雅黑" panose="020B0503020204020204" charset="-122"/>
                <a:cs typeface="微软雅黑" panose="020B0503020204020204" charset="-122"/>
              </a:rPr>
              <a:t>经济红利。</a:t>
            </a:r>
            <a:endParaRPr lang="zh-CN" altLang="en-US" b="0" i="0">
              <a:solidFill>
                <a:schemeClr val="tx1"/>
              </a:solidFill>
              <a:latin typeface="微软雅黑" panose="020B0503020204020204" charset="-122"/>
              <a:ea typeface="微软雅黑" panose="020B0503020204020204" charset="-122"/>
              <a:cs typeface="微软雅黑" panose="020B0503020204020204" charset="-122"/>
            </a:endParaRPr>
          </a:p>
          <a:p>
            <a:pPr marL="0" indent="0"/>
            <a:endParaRPr lang="zh-CN" altLang="en-US" b="0" i="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013075" y="0"/>
            <a:ext cx="5826125"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sz="3600" b="1" i="0" kern="1200" cap="none" spc="0" normalizeH="0" baseline="0">
                <a:solidFill>
                  <a:schemeClr val="bg1"/>
                </a:solidFill>
              </a:rPr>
              <a:t>     </a:t>
            </a:r>
            <a:r>
              <a:rPr kumimoji="0" lang="en-US" sz="3200" b="1" i="0" kern="1200" cap="none" spc="0" normalizeH="0" baseline="0">
                <a:solidFill>
                  <a:schemeClr val="bg1"/>
                </a:solidFill>
              </a:rPr>
              <a:t>    </a:t>
            </a:r>
            <a:r>
              <a:rPr kumimoji="0" lang="zh-CN" altLang="en-US" sz="3200" b="1" i="0" kern="1200" cap="none" spc="0" normalizeH="0" baseline="0">
                <a:solidFill>
                  <a:schemeClr val="bg1"/>
                </a:solidFill>
              </a:rPr>
              <a:t>部分泡泡玛特概念股</a:t>
            </a:r>
            <a:endParaRPr kumimoji="0" lang="zh-CN" altLang="en-US" sz="3200" b="1" i="0" kern="1200" cap="none" spc="0" normalizeH="0" baseline="0">
              <a:solidFill>
                <a:schemeClr val="bg1"/>
              </a:solidFill>
              <a:sym typeface="+mn-ea"/>
            </a:endParaRPr>
          </a:p>
        </p:txBody>
      </p:sp>
      <p:sp>
        <p:nvSpPr>
          <p:cNvPr id="3" name="文本框 2"/>
          <p:cNvSpPr txBox="1"/>
          <p:nvPr/>
        </p:nvSpPr>
        <p:spPr>
          <a:xfrm>
            <a:off x="717550" y="843915"/>
            <a:ext cx="11184255" cy="5141595"/>
          </a:xfrm>
          <a:prstGeom prst="rect">
            <a:avLst/>
          </a:prstGeom>
        </p:spPr>
        <p:txBody>
          <a:bodyPr wrap="square">
            <a:noAutofit/>
          </a:bodyPr>
          <a:p>
            <a:pPr marL="0" indent="0"/>
            <a:endParaRPr lang="zh-CN" altLang="en-US" sz="1600" b="0" i="0">
              <a:solidFill>
                <a:srgbClr val="000000"/>
              </a:solidFill>
              <a:latin typeface="微软雅黑" panose="020B0503020204020204" charset="-122"/>
              <a:ea typeface="微软雅黑" panose="020B0503020204020204" charset="-122"/>
              <a:cs typeface="微软雅黑" panose="020B0503020204020204" charset="-122"/>
            </a:endParaRPr>
          </a:p>
          <a:p>
            <a:pPr marL="0" indent="0"/>
            <a:r>
              <a:rPr lang="zh-CN" altLang="en-US" sz="1600" b="0" i="0">
                <a:solidFill>
                  <a:srgbClr val="FF0000"/>
                </a:solidFill>
                <a:latin typeface="微软雅黑" panose="020B0503020204020204" charset="-122"/>
                <a:ea typeface="微软雅黑" panose="020B0503020204020204" charset="-122"/>
                <a:cs typeface="微软雅黑" panose="020B0503020204020204" charset="-122"/>
              </a:rPr>
              <a:t>南凌科技</a:t>
            </a:r>
            <a:r>
              <a:rPr lang="en-US" altLang="zh-CN" sz="1600" b="0" i="0">
                <a:solidFill>
                  <a:srgbClr val="000000"/>
                </a:solidFill>
                <a:latin typeface="微软雅黑" panose="020B0503020204020204" charset="-122"/>
                <a:ea typeface="微软雅黑" panose="020B0503020204020204" charset="-122"/>
                <a:cs typeface="微软雅黑" panose="020B0503020204020204" charset="-122"/>
              </a:rPr>
              <a:t>16</a:t>
            </a:r>
            <a:r>
              <a:rPr lang="zh-CN" altLang="en-US" sz="1600" b="0" i="0">
                <a:solidFill>
                  <a:srgbClr val="000000"/>
                </a:solidFill>
                <a:latin typeface="微软雅黑" panose="020B0503020204020204" charset="-122"/>
                <a:ea typeface="微软雅黑" panose="020B0503020204020204" charset="-122"/>
                <a:cs typeface="微软雅黑" panose="020B0503020204020204" charset="-122"/>
              </a:rPr>
              <a:t>为泡泡玛特全球门店提供网络安全融合服务，优化门店网络性能，助力 </a:t>
            </a:r>
            <a:r>
              <a:rPr lang="en-US" altLang="zh-CN" sz="1600" b="0" i="0">
                <a:solidFill>
                  <a:srgbClr val="000000"/>
                </a:solidFill>
                <a:latin typeface="微软雅黑" panose="020B0503020204020204" charset="-122"/>
                <a:ea typeface="微软雅黑" panose="020B0503020204020204" charset="-122"/>
                <a:cs typeface="微软雅黑" panose="020B0503020204020204" charset="-122"/>
              </a:rPr>
              <a:t>IP </a:t>
            </a:r>
            <a:r>
              <a:rPr lang="zh-CN" altLang="en-US" sz="1600" b="0" i="0">
                <a:solidFill>
                  <a:srgbClr val="000000"/>
                </a:solidFill>
                <a:latin typeface="微软雅黑" panose="020B0503020204020204" charset="-122"/>
                <a:ea typeface="微软雅黑" panose="020B0503020204020204" charset="-122"/>
                <a:cs typeface="微软雅黑" panose="020B0503020204020204" charset="-122"/>
              </a:rPr>
              <a:t>产品销售场景的稳定运行。</a:t>
            </a:r>
            <a:endParaRPr lang="zh-CN" altLang="en-US" sz="1600" b="0" i="0">
              <a:solidFill>
                <a:srgbClr val="000000"/>
              </a:solidFill>
              <a:latin typeface="微软雅黑" panose="020B0503020204020204" charset="-122"/>
              <a:ea typeface="微软雅黑" panose="020B0503020204020204" charset="-122"/>
              <a:cs typeface="微软雅黑" panose="020B0503020204020204" charset="-122"/>
            </a:endParaRPr>
          </a:p>
          <a:p>
            <a:pPr marL="0" indent="0"/>
            <a:endParaRPr lang="zh-CN" altLang="en-US" sz="1600" b="0" i="0">
              <a:solidFill>
                <a:srgbClr val="000000"/>
              </a:solidFill>
              <a:latin typeface="微软雅黑" panose="020B0503020204020204" charset="-122"/>
              <a:ea typeface="微软雅黑" panose="020B0503020204020204" charset="-122"/>
              <a:cs typeface="微软雅黑" panose="020B0503020204020204" charset="-122"/>
            </a:endParaRPr>
          </a:p>
          <a:p>
            <a:pPr marL="0" indent="0"/>
            <a:r>
              <a:rPr lang="zh-CN" altLang="en-US" sz="1600" b="0" i="0">
                <a:solidFill>
                  <a:srgbClr val="FF0000"/>
                </a:solidFill>
                <a:latin typeface="微软雅黑" panose="020B0503020204020204" charset="-122"/>
                <a:ea typeface="微软雅黑" panose="020B0503020204020204" charset="-122"/>
                <a:cs typeface="微软雅黑" panose="020B0503020204020204" charset="-122"/>
              </a:rPr>
              <a:t>汉朔科技</a:t>
            </a:r>
            <a:r>
              <a:rPr lang="en-US" altLang="zh-CN" sz="1600" b="0" i="0">
                <a:solidFill>
                  <a:srgbClr val="000000"/>
                </a:solidFill>
                <a:latin typeface="微软雅黑" panose="020B0503020204020204" charset="-122"/>
                <a:ea typeface="微软雅黑" panose="020B0503020204020204" charset="-122"/>
                <a:cs typeface="微软雅黑" panose="020B0503020204020204" charset="-122"/>
              </a:rPr>
              <a:t>18</a:t>
            </a:r>
            <a:r>
              <a:rPr lang="zh-CN" altLang="en-US" sz="1600" b="0" i="0">
                <a:solidFill>
                  <a:srgbClr val="000000"/>
                </a:solidFill>
                <a:latin typeface="微软雅黑" panose="020B0503020204020204" charset="-122"/>
                <a:ea typeface="微软雅黑" panose="020B0503020204020204" charset="-122"/>
                <a:cs typeface="微软雅黑" panose="020B0503020204020204" charset="-122"/>
              </a:rPr>
              <a:t>为泡泡玛特海外门店提供电子价签系统等数字化解决方案，提升海外门店运营效率与消费体验，推动 </a:t>
            </a:r>
            <a:r>
              <a:rPr lang="en-US" altLang="zh-CN" sz="1600" b="0" i="0">
                <a:solidFill>
                  <a:srgbClr val="000000"/>
                </a:solidFill>
                <a:latin typeface="微软雅黑" panose="020B0503020204020204" charset="-122"/>
                <a:ea typeface="微软雅黑" panose="020B0503020204020204" charset="-122"/>
                <a:cs typeface="微软雅黑" panose="020B0503020204020204" charset="-122"/>
              </a:rPr>
              <a:t>IP </a:t>
            </a:r>
            <a:r>
              <a:rPr lang="zh-CN" altLang="en-US" sz="1600" b="0" i="0">
                <a:solidFill>
                  <a:srgbClr val="000000"/>
                </a:solidFill>
                <a:latin typeface="微软雅黑" panose="020B0503020204020204" charset="-122"/>
                <a:ea typeface="微软雅黑" panose="020B0503020204020204" charset="-122"/>
                <a:cs typeface="微软雅黑" panose="020B0503020204020204" charset="-122"/>
              </a:rPr>
              <a:t>全球化布局。</a:t>
            </a:r>
            <a:endParaRPr lang="zh-CN" altLang="en-US" sz="1600" b="0" i="0">
              <a:solidFill>
                <a:srgbClr val="000000"/>
              </a:solidFill>
              <a:latin typeface="微软雅黑" panose="020B0503020204020204" charset="-122"/>
              <a:ea typeface="微软雅黑" panose="020B0503020204020204" charset="-122"/>
              <a:cs typeface="微软雅黑" panose="020B0503020204020204" charset="-122"/>
            </a:endParaRPr>
          </a:p>
          <a:p>
            <a:pPr marL="0" indent="0"/>
            <a:endParaRPr lang="zh-CN" altLang="en-US" sz="1600" b="0" i="0">
              <a:solidFill>
                <a:srgbClr val="000000"/>
              </a:solidFill>
              <a:latin typeface="微软雅黑" panose="020B0503020204020204" charset="-122"/>
              <a:ea typeface="微软雅黑" panose="020B0503020204020204" charset="-122"/>
              <a:cs typeface="微软雅黑" panose="020B0503020204020204" charset="-122"/>
            </a:endParaRPr>
          </a:p>
          <a:p>
            <a:pPr marL="0" indent="0"/>
            <a:r>
              <a:rPr lang="zh-CN" altLang="en-US" sz="1600" b="0" i="0">
                <a:solidFill>
                  <a:srgbClr val="FF0000"/>
                </a:solidFill>
                <a:latin typeface="微软雅黑" panose="020B0503020204020204" charset="-122"/>
                <a:ea typeface="微软雅黑" panose="020B0503020204020204" charset="-122"/>
                <a:cs typeface="微软雅黑" panose="020B0503020204020204" charset="-122"/>
              </a:rPr>
              <a:t>金运激光</a:t>
            </a:r>
            <a:r>
              <a:rPr lang="en-US" altLang="zh-CN" sz="1600" b="0" i="0">
                <a:solidFill>
                  <a:srgbClr val="000000"/>
                </a:solidFill>
                <a:latin typeface="微软雅黑" panose="020B0503020204020204" charset="-122"/>
                <a:ea typeface="微软雅黑" panose="020B0503020204020204" charset="-122"/>
                <a:cs typeface="微软雅黑" panose="020B0503020204020204" charset="-122"/>
              </a:rPr>
              <a:t>14</a:t>
            </a:r>
            <a:r>
              <a:rPr lang="zh-CN" altLang="en-US" sz="1600" b="0" i="0">
                <a:solidFill>
                  <a:srgbClr val="000000"/>
                </a:solidFill>
                <a:latin typeface="微软雅黑" panose="020B0503020204020204" charset="-122"/>
                <a:ea typeface="微软雅黑" panose="020B0503020204020204" charset="-122"/>
                <a:cs typeface="微软雅黑" panose="020B0503020204020204" charset="-122"/>
              </a:rPr>
              <a:t>旗下互动传媒是 </a:t>
            </a:r>
            <a:r>
              <a:rPr lang="en-US" altLang="zh-CN" sz="1600" b="0" i="0">
                <a:solidFill>
                  <a:srgbClr val="000000"/>
                </a:solidFill>
                <a:latin typeface="微软雅黑" panose="020B0503020204020204" charset="-122"/>
                <a:ea typeface="微软雅黑" panose="020B0503020204020204" charset="-122"/>
                <a:cs typeface="微软雅黑" panose="020B0503020204020204" charset="-122"/>
              </a:rPr>
              <a:t>IP </a:t>
            </a:r>
            <a:r>
              <a:rPr lang="zh-CN" altLang="en-US" sz="1600" b="0" i="0">
                <a:solidFill>
                  <a:srgbClr val="000000"/>
                </a:solidFill>
                <a:latin typeface="微软雅黑" panose="020B0503020204020204" charset="-122"/>
                <a:ea typeface="微软雅黑" panose="020B0503020204020204" charset="-122"/>
                <a:cs typeface="微软雅黑" panose="020B0503020204020204" charset="-122"/>
              </a:rPr>
              <a:t>衍生品设计销售公司，以盲盒为主要产品形式，深度参与 </a:t>
            </a:r>
            <a:r>
              <a:rPr lang="en-US" altLang="zh-CN" sz="1600" b="0" i="0">
                <a:solidFill>
                  <a:srgbClr val="000000"/>
                </a:solidFill>
                <a:latin typeface="微软雅黑" panose="020B0503020204020204" charset="-122"/>
                <a:ea typeface="微软雅黑" panose="020B0503020204020204" charset="-122"/>
                <a:cs typeface="微软雅黑" panose="020B0503020204020204" charset="-122"/>
              </a:rPr>
              <a:t>IP </a:t>
            </a:r>
            <a:r>
              <a:rPr lang="zh-CN" altLang="en-US" sz="1600" b="0" i="0">
                <a:solidFill>
                  <a:srgbClr val="000000"/>
                </a:solidFill>
                <a:latin typeface="微软雅黑" panose="020B0503020204020204" charset="-122"/>
                <a:ea typeface="微软雅黑" panose="020B0503020204020204" charset="-122"/>
                <a:cs typeface="微软雅黑" panose="020B0503020204020204" charset="-122"/>
              </a:rPr>
              <a:t>经济产业链，借助热门 </a:t>
            </a:r>
            <a:r>
              <a:rPr lang="en-US" altLang="zh-CN" sz="1600" b="0" i="0">
                <a:solidFill>
                  <a:srgbClr val="000000"/>
                </a:solidFill>
                <a:latin typeface="微软雅黑" panose="020B0503020204020204" charset="-122"/>
                <a:ea typeface="微软雅黑" panose="020B0503020204020204" charset="-122"/>
                <a:cs typeface="微软雅黑" panose="020B0503020204020204" charset="-122"/>
              </a:rPr>
              <a:t>IP </a:t>
            </a:r>
            <a:r>
              <a:rPr lang="zh-CN" altLang="en-US" sz="1600" b="0" i="0">
                <a:solidFill>
                  <a:srgbClr val="000000"/>
                </a:solidFill>
                <a:latin typeface="微软雅黑" panose="020B0503020204020204" charset="-122"/>
                <a:ea typeface="微软雅黑" panose="020B0503020204020204" charset="-122"/>
                <a:cs typeface="微软雅黑" panose="020B0503020204020204" charset="-122"/>
              </a:rPr>
              <a:t>提升产品吸引力。</a:t>
            </a:r>
            <a:endParaRPr lang="zh-CN" altLang="en-US" sz="1600" b="0" i="0">
              <a:solidFill>
                <a:srgbClr val="000000"/>
              </a:solidFill>
              <a:latin typeface="微软雅黑" panose="020B0503020204020204" charset="-122"/>
              <a:ea typeface="微软雅黑" panose="020B0503020204020204" charset="-122"/>
              <a:cs typeface="微软雅黑" panose="020B0503020204020204" charset="-122"/>
            </a:endParaRPr>
          </a:p>
          <a:p>
            <a:pPr marL="0" indent="0"/>
            <a:endParaRPr lang="zh-CN" altLang="en-US" sz="1600" b="0" i="0">
              <a:solidFill>
                <a:srgbClr val="000000"/>
              </a:solidFill>
              <a:latin typeface="微软雅黑" panose="020B0503020204020204" charset="-122"/>
              <a:ea typeface="微软雅黑" panose="020B0503020204020204" charset="-122"/>
              <a:cs typeface="微软雅黑" panose="020B0503020204020204" charset="-122"/>
            </a:endParaRPr>
          </a:p>
          <a:p>
            <a:pPr marL="0" indent="0"/>
            <a:r>
              <a:rPr lang="zh-CN" altLang="en-US" sz="1600" b="0" i="0">
                <a:solidFill>
                  <a:srgbClr val="FF0000"/>
                </a:solidFill>
                <a:latin typeface="微软雅黑" panose="020B0503020204020204" charset="-122"/>
                <a:ea typeface="微软雅黑" panose="020B0503020204020204" charset="-122"/>
                <a:cs typeface="微软雅黑" panose="020B0503020204020204" charset="-122"/>
              </a:rPr>
              <a:t>星辉娱乐</a:t>
            </a:r>
            <a:r>
              <a:rPr lang="en-US" altLang="zh-CN" sz="1600" b="0" i="0">
                <a:solidFill>
                  <a:srgbClr val="000000"/>
                </a:solidFill>
                <a:latin typeface="微软雅黑" panose="020B0503020204020204" charset="-122"/>
                <a:ea typeface="微软雅黑" panose="020B0503020204020204" charset="-122"/>
                <a:cs typeface="微软雅黑" panose="020B0503020204020204" charset="-122"/>
              </a:rPr>
              <a:t>29</a:t>
            </a:r>
            <a:r>
              <a:rPr lang="zh-CN" altLang="en-US" sz="1600" b="0" i="0">
                <a:solidFill>
                  <a:srgbClr val="000000"/>
                </a:solidFill>
                <a:latin typeface="微软雅黑" panose="020B0503020204020204" charset="-122"/>
                <a:ea typeface="微软雅黑" panose="020B0503020204020204" charset="-122"/>
                <a:cs typeface="微软雅黑" panose="020B0503020204020204" charset="-122"/>
              </a:rPr>
              <a:t>与 </a:t>
            </a:r>
            <a:r>
              <a:rPr lang="en-US" altLang="zh-CN" sz="1600" b="0" i="0">
                <a:solidFill>
                  <a:srgbClr val="000000"/>
                </a:solidFill>
                <a:latin typeface="微软雅黑" panose="020B0503020204020204" charset="-122"/>
                <a:ea typeface="微软雅黑" panose="020B0503020204020204" charset="-122"/>
                <a:cs typeface="微软雅黑" panose="020B0503020204020204" charset="-122"/>
              </a:rPr>
              <a:t>TOP TOY </a:t>
            </a:r>
            <a:r>
              <a:rPr lang="zh-CN" altLang="en-US" sz="1600" b="0" i="0">
                <a:solidFill>
                  <a:srgbClr val="000000"/>
                </a:solidFill>
                <a:latin typeface="微软雅黑" panose="020B0503020204020204" charset="-122"/>
                <a:ea typeface="微软雅黑" panose="020B0503020204020204" charset="-122"/>
                <a:cs typeface="微软雅黑" panose="020B0503020204020204" charset="-122"/>
              </a:rPr>
              <a:t>等潮玩连锁合作，在潮玩渠道方面有一定关联，通过合作拓展 </a:t>
            </a:r>
            <a:r>
              <a:rPr lang="en-US" altLang="zh-CN" sz="1600" b="0" i="0">
                <a:solidFill>
                  <a:srgbClr val="000000"/>
                </a:solidFill>
                <a:latin typeface="微软雅黑" panose="020B0503020204020204" charset="-122"/>
                <a:ea typeface="微软雅黑" panose="020B0503020204020204" charset="-122"/>
                <a:cs typeface="微软雅黑" panose="020B0503020204020204" charset="-122"/>
              </a:rPr>
              <a:t>IP </a:t>
            </a:r>
            <a:r>
              <a:rPr lang="zh-CN" altLang="en-US" sz="1600" b="0" i="0">
                <a:solidFill>
                  <a:srgbClr val="000000"/>
                </a:solidFill>
                <a:latin typeface="微软雅黑" panose="020B0503020204020204" charset="-122"/>
                <a:ea typeface="微软雅黑" panose="020B0503020204020204" charset="-122"/>
                <a:cs typeface="微软雅黑" panose="020B0503020204020204" charset="-122"/>
              </a:rPr>
              <a:t>产品销售渠道，分享潮玩 </a:t>
            </a:r>
            <a:r>
              <a:rPr lang="en-US" altLang="zh-CN" sz="1600" b="0" i="0">
                <a:solidFill>
                  <a:srgbClr val="000000"/>
                </a:solidFill>
                <a:latin typeface="微软雅黑" panose="020B0503020204020204" charset="-122"/>
                <a:ea typeface="微软雅黑" panose="020B0503020204020204" charset="-122"/>
                <a:cs typeface="微软雅黑" panose="020B0503020204020204" charset="-122"/>
              </a:rPr>
              <a:t>IP </a:t>
            </a:r>
            <a:r>
              <a:rPr lang="zh-CN" altLang="en-US" sz="1600" b="0" i="0">
                <a:solidFill>
                  <a:srgbClr val="000000"/>
                </a:solidFill>
                <a:latin typeface="微软雅黑" panose="020B0503020204020204" charset="-122"/>
                <a:ea typeface="微软雅黑" panose="020B0503020204020204" charset="-122"/>
                <a:cs typeface="微软雅黑" panose="020B0503020204020204" charset="-122"/>
              </a:rPr>
              <a:t>经济红利。</a:t>
            </a:r>
            <a:endParaRPr lang="zh-CN" altLang="en-US" sz="1600" b="0" i="0">
              <a:solidFill>
                <a:srgbClr val="000000"/>
              </a:solidFill>
              <a:latin typeface="微软雅黑" panose="020B0503020204020204" charset="-122"/>
              <a:ea typeface="微软雅黑" panose="020B0503020204020204" charset="-122"/>
              <a:cs typeface="微软雅黑" panose="020B0503020204020204" charset="-122"/>
            </a:endParaRPr>
          </a:p>
          <a:p>
            <a:pPr marL="0" indent="0"/>
            <a:endParaRPr lang="zh-CN" altLang="en-US" sz="1600" b="0" i="0">
              <a:solidFill>
                <a:srgbClr val="000000"/>
              </a:solidFill>
              <a:latin typeface="微软雅黑" panose="020B0503020204020204" charset="-122"/>
              <a:ea typeface="微软雅黑" panose="020B0503020204020204" charset="-122"/>
              <a:cs typeface="微软雅黑" panose="020B0503020204020204" charset="-122"/>
            </a:endParaRPr>
          </a:p>
          <a:p>
            <a:pPr marL="0" indent="0"/>
            <a:r>
              <a:rPr lang="zh-CN" altLang="en-US" sz="1600" b="0" i="0">
                <a:solidFill>
                  <a:srgbClr val="FF0000"/>
                </a:solidFill>
                <a:latin typeface="微软雅黑" panose="020B0503020204020204" charset="-122"/>
                <a:ea typeface="微软雅黑" panose="020B0503020204020204" charset="-122"/>
                <a:cs typeface="微软雅黑" panose="020B0503020204020204" charset="-122"/>
              </a:rPr>
              <a:t>奥飞娱乐</a:t>
            </a:r>
            <a:r>
              <a:rPr lang="en-US" altLang="zh-CN" sz="1600" b="0" i="0">
                <a:solidFill>
                  <a:srgbClr val="000000"/>
                </a:solidFill>
                <a:latin typeface="微软雅黑" panose="020B0503020204020204" charset="-122"/>
                <a:ea typeface="微软雅黑" panose="020B0503020204020204" charset="-122"/>
                <a:cs typeface="微软雅黑" panose="020B0503020204020204" charset="-122"/>
              </a:rPr>
              <a:t>73</a:t>
            </a:r>
            <a:r>
              <a:rPr lang="zh-CN" altLang="en-US" sz="1600" b="0" i="0">
                <a:solidFill>
                  <a:srgbClr val="000000"/>
                </a:solidFill>
                <a:latin typeface="微软雅黑" panose="020B0503020204020204" charset="-122"/>
                <a:ea typeface="微软雅黑" panose="020B0503020204020204" charset="-122"/>
                <a:cs typeface="微软雅黑" panose="020B0503020204020204" charset="-122"/>
              </a:rPr>
              <a:t>涵盖动画、玩具等 </a:t>
            </a:r>
            <a:r>
              <a:rPr lang="en-US" altLang="zh-CN" sz="1600" b="0" i="0">
                <a:solidFill>
                  <a:srgbClr val="000000"/>
                </a:solidFill>
                <a:latin typeface="微软雅黑" panose="020B0503020204020204" charset="-122"/>
                <a:ea typeface="微软雅黑" panose="020B0503020204020204" charset="-122"/>
                <a:cs typeface="微软雅黑" panose="020B0503020204020204" charset="-122"/>
              </a:rPr>
              <a:t>IP </a:t>
            </a:r>
            <a:r>
              <a:rPr lang="zh-CN" altLang="en-US" sz="1600" b="0" i="0">
                <a:solidFill>
                  <a:srgbClr val="000000"/>
                </a:solidFill>
                <a:latin typeface="微软雅黑" panose="020B0503020204020204" charset="-122"/>
                <a:ea typeface="微软雅黑" panose="020B0503020204020204" charset="-122"/>
                <a:cs typeface="微软雅黑" panose="020B0503020204020204" charset="-122"/>
              </a:rPr>
              <a:t>全产业链，与泡泡玛特同属泛娱乐 </a:t>
            </a:r>
            <a:r>
              <a:rPr lang="en-US" altLang="zh-CN" sz="1600" b="0" i="0">
                <a:solidFill>
                  <a:srgbClr val="000000"/>
                </a:solidFill>
                <a:latin typeface="微软雅黑" panose="020B0503020204020204" charset="-122"/>
                <a:ea typeface="微软雅黑" panose="020B0503020204020204" charset="-122"/>
                <a:cs typeface="微软雅黑" panose="020B0503020204020204" charset="-122"/>
              </a:rPr>
              <a:t>IP </a:t>
            </a:r>
            <a:r>
              <a:rPr lang="zh-CN" altLang="en-US" sz="1600" b="0" i="0">
                <a:solidFill>
                  <a:srgbClr val="000000"/>
                </a:solidFill>
                <a:latin typeface="微软雅黑" panose="020B0503020204020204" charset="-122"/>
                <a:ea typeface="微软雅黑" panose="020B0503020204020204" charset="-122"/>
                <a:cs typeface="微软雅黑" panose="020B0503020204020204" charset="-122"/>
              </a:rPr>
              <a:t>产业领域，通过多元化 </a:t>
            </a:r>
            <a:r>
              <a:rPr lang="en-US" altLang="zh-CN" sz="1600" b="0" i="0">
                <a:solidFill>
                  <a:srgbClr val="000000"/>
                </a:solidFill>
                <a:latin typeface="微软雅黑" panose="020B0503020204020204" charset="-122"/>
                <a:ea typeface="微软雅黑" panose="020B0503020204020204" charset="-122"/>
                <a:cs typeface="微软雅黑" panose="020B0503020204020204" charset="-122"/>
              </a:rPr>
              <a:t>IP </a:t>
            </a:r>
            <a:r>
              <a:rPr lang="zh-CN" altLang="en-US" sz="1600" b="0" i="0">
                <a:solidFill>
                  <a:srgbClr val="000000"/>
                </a:solidFill>
                <a:latin typeface="微软雅黑" panose="020B0503020204020204" charset="-122"/>
                <a:ea typeface="微软雅黑" panose="020B0503020204020204" charset="-122"/>
                <a:cs typeface="微软雅黑" panose="020B0503020204020204" charset="-122"/>
              </a:rPr>
              <a:t>内容创作与运营，提升 </a:t>
            </a:r>
            <a:r>
              <a:rPr lang="en-US" altLang="zh-CN" sz="1600" b="0" i="0">
                <a:solidFill>
                  <a:srgbClr val="000000"/>
                </a:solidFill>
                <a:latin typeface="微软雅黑" panose="020B0503020204020204" charset="-122"/>
                <a:ea typeface="微软雅黑" panose="020B0503020204020204" charset="-122"/>
                <a:cs typeface="微软雅黑" panose="020B0503020204020204" charset="-122"/>
              </a:rPr>
              <a:t>IP </a:t>
            </a:r>
            <a:r>
              <a:rPr lang="zh-CN" altLang="en-US" sz="1600" b="0" i="0">
                <a:solidFill>
                  <a:srgbClr val="000000"/>
                </a:solidFill>
                <a:latin typeface="微软雅黑" panose="020B0503020204020204" charset="-122"/>
                <a:ea typeface="微软雅黑" panose="020B0503020204020204" charset="-122"/>
                <a:cs typeface="微软雅黑" panose="020B0503020204020204" charset="-122"/>
              </a:rPr>
              <a:t>价值与影响力。</a:t>
            </a:r>
            <a:endParaRPr lang="zh-CN" altLang="en-US" sz="1600" b="0" i="0">
              <a:solidFill>
                <a:srgbClr val="000000"/>
              </a:solidFill>
              <a:latin typeface="微软雅黑" panose="020B0503020204020204" charset="-122"/>
              <a:ea typeface="微软雅黑" panose="020B0503020204020204" charset="-122"/>
              <a:cs typeface="微软雅黑" panose="020B0503020204020204" charset="-122"/>
            </a:endParaRPr>
          </a:p>
          <a:p>
            <a:pPr marL="0" indent="0"/>
            <a:endParaRPr lang="zh-CN" altLang="en-US" sz="1600" b="0" i="0">
              <a:solidFill>
                <a:srgbClr val="000000"/>
              </a:solidFill>
              <a:latin typeface="微软雅黑" panose="020B0503020204020204" charset="-122"/>
              <a:ea typeface="微软雅黑" panose="020B0503020204020204" charset="-122"/>
              <a:cs typeface="微软雅黑" panose="020B0503020204020204" charset="-122"/>
            </a:endParaRPr>
          </a:p>
          <a:p>
            <a:pPr marL="0" indent="0"/>
            <a:r>
              <a:rPr lang="zh-CN" altLang="en-US" sz="1600" b="0" i="0">
                <a:solidFill>
                  <a:srgbClr val="FF0000"/>
                </a:solidFill>
                <a:latin typeface="微软雅黑" panose="020B0503020204020204" charset="-122"/>
                <a:ea typeface="微软雅黑" panose="020B0503020204020204" charset="-122"/>
                <a:cs typeface="微软雅黑" panose="020B0503020204020204" charset="-122"/>
              </a:rPr>
              <a:t>高乐股份</a:t>
            </a:r>
            <a:r>
              <a:rPr lang="en-US" altLang="zh-CN" sz="1600" b="0" i="0">
                <a:solidFill>
                  <a:srgbClr val="000000"/>
                </a:solidFill>
                <a:latin typeface="微软雅黑" panose="020B0503020204020204" charset="-122"/>
                <a:ea typeface="微软雅黑" panose="020B0503020204020204" charset="-122"/>
                <a:cs typeface="微软雅黑" panose="020B0503020204020204" charset="-122"/>
              </a:rPr>
              <a:t>21</a:t>
            </a:r>
            <a:r>
              <a:rPr lang="zh-CN" altLang="en-US" sz="1600" b="0" i="0">
                <a:solidFill>
                  <a:srgbClr val="000000"/>
                </a:solidFill>
                <a:latin typeface="微软雅黑" panose="020B0503020204020204" charset="-122"/>
                <a:ea typeface="微软雅黑" panose="020B0503020204020204" charset="-122"/>
                <a:cs typeface="微软雅黑" panose="020B0503020204020204" charset="-122"/>
              </a:rPr>
              <a:t>设立潮玩事业部，负责盲盒等产品开发，涉足潮玩领域，借助 </a:t>
            </a:r>
            <a:r>
              <a:rPr lang="en-US" altLang="zh-CN" sz="1600" b="0" i="0">
                <a:solidFill>
                  <a:srgbClr val="000000"/>
                </a:solidFill>
                <a:latin typeface="微软雅黑" panose="020B0503020204020204" charset="-122"/>
                <a:ea typeface="微软雅黑" panose="020B0503020204020204" charset="-122"/>
                <a:cs typeface="微软雅黑" panose="020B0503020204020204" charset="-122"/>
              </a:rPr>
              <a:t>IP </a:t>
            </a:r>
            <a:r>
              <a:rPr lang="zh-CN" altLang="en-US" sz="1600" b="0" i="0">
                <a:solidFill>
                  <a:srgbClr val="000000"/>
                </a:solidFill>
                <a:latin typeface="微软雅黑" panose="020B0503020204020204" charset="-122"/>
                <a:ea typeface="微软雅黑" panose="020B0503020204020204" charset="-122"/>
                <a:cs typeface="微软雅黑" panose="020B0503020204020204" charset="-122"/>
              </a:rPr>
              <a:t>经济东风，探索新的增长点。</a:t>
            </a:r>
            <a:endParaRPr lang="zh-CN" altLang="en-US" sz="1600" b="0" i="0">
              <a:solidFill>
                <a:srgbClr val="000000"/>
              </a:solidFill>
              <a:latin typeface="微软雅黑" panose="020B0503020204020204" charset="-122"/>
              <a:ea typeface="微软雅黑" panose="020B0503020204020204" charset="-122"/>
              <a:cs typeface="微软雅黑" panose="020B0503020204020204" charset="-122"/>
            </a:endParaRPr>
          </a:p>
          <a:p>
            <a:pPr marL="0" indent="0"/>
            <a:endParaRPr lang="zh-CN" altLang="en-US" sz="1600" b="0" i="0">
              <a:solidFill>
                <a:srgbClr val="000000"/>
              </a:solidFill>
              <a:latin typeface="微软雅黑" panose="020B0503020204020204" charset="-122"/>
              <a:ea typeface="微软雅黑" panose="020B0503020204020204" charset="-122"/>
              <a:cs typeface="微软雅黑" panose="020B0503020204020204" charset="-122"/>
            </a:endParaRPr>
          </a:p>
          <a:p>
            <a:pPr marL="0" indent="0"/>
            <a:r>
              <a:rPr lang="zh-CN" altLang="en-US" sz="1600" b="0" i="0">
                <a:solidFill>
                  <a:srgbClr val="FF0000"/>
                </a:solidFill>
                <a:latin typeface="微软雅黑" panose="020B0503020204020204" charset="-122"/>
                <a:ea typeface="微软雅黑" panose="020B0503020204020204" charset="-122"/>
                <a:cs typeface="微软雅黑" panose="020B0503020204020204" charset="-122"/>
              </a:rPr>
              <a:t>实丰文化</a:t>
            </a:r>
            <a:r>
              <a:rPr lang="en-US" altLang="zh-CN" sz="1600" b="0" i="0">
                <a:solidFill>
                  <a:srgbClr val="000000"/>
                </a:solidFill>
                <a:latin typeface="微软雅黑" panose="020B0503020204020204" charset="-122"/>
                <a:ea typeface="微软雅黑" panose="020B0503020204020204" charset="-122"/>
                <a:cs typeface="微软雅黑" panose="020B0503020204020204" charset="-122"/>
              </a:rPr>
              <a:t>17</a:t>
            </a:r>
            <a:r>
              <a:rPr lang="zh-CN" altLang="en-US" sz="1600" b="0" i="0">
                <a:solidFill>
                  <a:srgbClr val="000000"/>
                </a:solidFill>
                <a:latin typeface="微软雅黑" panose="020B0503020204020204" charset="-122"/>
                <a:ea typeface="微软雅黑" panose="020B0503020204020204" charset="-122"/>
                <a:cs typeface="微软雅黑" panose="020B0503020204020204" charset="-122"/>
              </a:rPr>
              <a:t>从事玩具研发设计等，拥有众多 </a:t>
            </a:r>
            <a:r>
              <a:rPr lang="en-US" altLang="zh-CN" sz="1600" b="0" i="0">
                <a:solidFill>
                  <a:srgbClr val="000000"/>
                </a:solidFill>
                <a:latin typeface="微软雅黑" panose="020B0503020204020204" charset="-122"/>
                <a:ea typeface="微软雅黑" panose="020B0503020204020204" charset="-122"/>
                <a:cs typeface="微软雅黑" panose="020B0503020204020204" charset="-122"/>
              </a:rPr>
              <a:t>IP</a:t>
            </a:r>
            <a:r>
              <a:rPr lang="zh-CN" altLang="en-US" sz="1600" b="0" i="0">
                <a:solidFill>
                  <a:srgbClr val="000000"/>
                </a:solidFill>
                <a:latin typeface="微软雅黑" panose="020B0503020204020204" charset="-122"/>
                <a:ea typeface="微软雅黑" panose="020B0503020204020204" charset="-122"/>
                <a:cs typeface="微软雅黑" panose="020B0503020204020204" charset="-122"/>
              </a:rPr>
              <a:t>，与泡泡玛特同处玩具及 </a:t>
            </a:r>
            <a:r>
              <a:rPr lang="en-US" altLang="zh-CN" sz="1600" b="0" i="0">
                <a:solidFill>
                  <a:srgbClr val="000000"/>
                </a:solidFill>
                <a:latin typeface="微软雅黑" panose="020B0503020204020204" charset="-122"/>
                <a:ea typeface="微软雅黑" panose="020B0503020204020204" charset="-122"/>
                <a:cs typeface="微软雅黑" panose="020B0503020204020204" charset="-122"/>
              </a:rPr>
              <a:t>IP </a:t>
            </a:r>
            <a:r>
              <a:rPr lang="zh-CN" altLang="en-US" sz="1600" b="0" i="0">
                <a:solidFill>
                  <a:srgbClr val="000000"/>
                </a:solidFill>
                <a:latin typeface="微软雅黑" panose="020B0503020204020204" charset="-122"/>
                <a:ea typeface="微软雅黑" panose="020B0503020204020204" charset="-122"/>
                <a:cs typeface="微软雅黑" panose="020B0503020204020204" charset="-122"/>
              </a:rPr>
              <a:t>衍生品行业，通过 </a:t>
            </a:r>
            <a:r>
              <a:rPr lang="en-US" altLang="zh-CN" sz="1600" b="0" i="0">
                <a:solidFill>
                  <a:srgbClr val="000000"/>
                </a:solidFill>
                <a:latin typeface="微软雅黑" panose="020B0503020204020204" charset="-122"/>
                <a:ea typeface="微软雅黑" panose="020B0503020204020204" charset="-122"/>
                <a:cs typeface="微软雅黑" panose="020B0503020204020204" charset="-122"/>
              </a:rPr>
              <a:t>IP </a:t>
            </a:r>
            <a:r>
              <a:rPr lang="zh-CN" altLang="en-US" sz="1600" b="0" i="0">
                <a:solidFill>
                  <a:srgbClr val="000000"/>
                </a:solidFill>
                <a:latin typeface="微软雅黑" panose="020B0503020204020204" charset="-122"/>
                <a:ea typeface="微软雅黑" panose="020B0503020204020204" charset="-122"/>
                <a:cs typeface="微软雅黑" panose="020B0503020204020204" charset="-122"/>
              </a:rPr>
              <a:t>玩具产品参与市场竞争。</a:t>
            </a:r>
            <a:endParaRPr lang="zh-CN" altLang="en-US" sz="1600" b="0" i="0">
              <a:solidFill>
                <a:srgbClr val="000000"/>
              </a:solidFill>
              <a:latin typeface="微软雅黑" panose="020B0503020204020204" charset="-122"/>
              <a:ea typeface="微软雅黑" panose="020B0503020204020204" charset="-122"/>
              <a:cs typeface="微软雅黑" panose="020B0503020204020204" charset="-122"/>
            </a:endParaRPr>
          </a:p>
          <a:p>
            <a:pPr marL="0" indent="0"/>
            <a:endParaRPr lang="en-US" altLang="zh-CN" sz="1600" b="0" i="0">
              <a:solidFill>
                <a:srgbClr val="FF0000"/>
              </a:solidFill>
              <a:latin typeface="微软雅黑" panose="020B0503020204020204" charset="-122"/>
              <a:ea typeface="微软雅黑" panose="020B0503020204020204" charset="-122"/>
              <a:cs typeface="微软雅黑" panose="020B0503020204020204" charset="-122"/>
            </a:endParaRPr>
          </a:p>
          <a:p>
            <a:pPr marL="0" indent="0"/>
            <a:r>
              <a:rPr lang="en-US" altLang="zh-CN" sz="1600" b="0" i="0">
                <a:solidFill>
                  <a:srgbClr val="FF0000"/>
                </a:solidFill>
                <a:latin typeface="微软雅黑" panose="020B0503020204020204" charset="-122"/>
                <a:ea typeface="微软雅黑" panose="020B0503020204020204" charset="-122"/>
                <a:cs typeface="微软雅黑" panose="020B0503020204020204" charset="-122"/>
              </a:rPr>
              <a:t>833075</a:t>
            </a:r>
            <a:r>
              <a:rPr lang="zh-CN" altLang="en-US" sz="1600" b="0" i="0">
                <a:solidFill>
                  <a:srgbClr val="FF0000"/>
                </a:solidFill>
                <a:latin typeface="微软雅黑" panose="020B0503020204020204" charset="-122"/>
                <a:ea typeface="微软雅黑" panose="020B0503020204020204" charset="-122"/>
                <a:cs typeface="微软雅黑" panose="020B0503020204020204" charset="-122"/>
              </a:rPr>
              <a:t>柏星龙</a:t>
            </a:r>
            <a:r>
              <a:rPr lang="en-US" altLang="zh-CN" sz="1600" b="0" i="0">
                <a:solidFill>
                  <a:srgbClr val="000000"/>
                </a:solidFill>
                <a:latin typeface="微软雅黑" panose="020B0503020204020204" charset="-122"/>
                <a:ea typeface="微软雅黑" panose="020B0503020204020204" charset="-122"/>
                <a:cs typeface="微软雅黑" panose="020B0503020204020204" charset="-122"/>
              </a:rPr>
              <a:t>0</a:t>
            </a:r>
            <a:r>
              <a:rPr lang="zh-CN" altLang="en-US" sz="1600" b="0" i="0">
                <a:solidFill>
                  <a:srgbClr val="000000"/>
                </a:solidFill>
                <a:latin typeface="微软雅黑" panose="020B0503020204020204" charset="-122"/>
                <a:ea typeface="微软雅黑" panose="020B0503020204020204" charset="-122"/>
                <a:cs typeface="微软雅黑" panose="020B0503020204020204" charset="-122"/>
              </a:rPr>
              <a:t>关注文化等小众圈层，结合热门 </a:t>
            </a:r>
            <a:r>
              <a:rPr lang="en-US" altLang="zh-CN" sz="1600" b="0" i="0">
                <a:solidFill>
                  <a:srgbClr val="000000"/>
                </a:solidFill>
                <a:latin typeface="微软雅黑" panose="020B0503020204020204" charset="-122"/>
                <a:ea typeface="微软雅黑" panose="020B0503020204020204" charset="-122"/>
                <a:cs typeface="微软雅黑" panose="020B0503020204020204" charset="-122"/>
              </a:rPr>
              <a:t>IP </a:t>
            </a:r>
            <a:r>
              <a:rPr lang="zh-CN" altLang="en-US" sz="1600" b="0" i="0">
                <a:solidFill>
                  <a:srgbClr val="000000"/>
                </a:solidFill>
                <a:latin typeface="微软雅黑" panose="020B0503020204020204" charset="-122"/>
                <a:ea typeface="微软雅黑" panose="020B0503020204020204" charset="-122"/>
                <a:cs typeface="微软雅黑" panose="020B0503020204020204" charset="-122"/>
              </a:rPr>
              <a:t>推出产品，有与泡泡玛特类似的 </a:t>
            </a:r>
            <a:r>
              <a:rPr lang="en-US" altLang="zh-CN" sz="1600" b="0" i="0">
                <a:solidFill>
                  <a:srgbClr val="000000"/>
                </a:solidFill>
                <a:latin typeface="微软雅黑" panose="020B0503020204020204" charset="-122"/>
                <a:ea typeface="微软雅黑" panose="020B0503020204020204" charset="-122"/>
                <a:cs typeface="微软雅黑" panose="020B0503020204020204" charset="-122"/>
              </a:rPr>
              <a:t>IP </a:t>
            </a:r>
            <a:r>
              <a:rPr lang="zh-CN" altLang="en-US" sz="1600" b="0" i="0">
                <a:solidFill>
                  <a:srgbClr val="000000"/>
                </a:solidFill>
                <a:latin typeface="微软雅黑" panose="020B0503020204020204" charset="-122"/>
                <a:ea typeface="微软雅黑" panose="020B0503020204020204" charset="-122"/>
                <a:cs typeface="微软雅黑" panose="020B0503020204020204" charset="-122"/>
              </a:rPr>
              <a:t>运营思路，在细分市场挖掘 </a:t>
            </a:r>
            <a:r>
              <a:rPr lang="en-US" altLang="zh-CN" sz="1600" b="0" i="0">
                <a:solidFill>
                  <a:srgbClr val="000000"/>
                </a:solidFill>
                <a:latin typeface="微软雅黑" panose="020B0503020204020204" charset="-122"/>
                <a:ea typeface="微软雅黑" panose="020B0503020204020204" charset="-122"/>
                <a:cs typeface="微软雅黑" panose="020B0503020204020204" charset="-122"/>
              </a:rPr>
              <a:t>IP </a:t>
            </a:r>
            <a:r>
              <a:rPr lang="zh-CN" altLang="en-US" sz="1600" b="0" i="0">
                <a:solidFill>
                  <a:srgbClr val="000000"/>
                </a:solidFill>
                <a:latin typeface="微软雅黑" panose="020B0503020204020204" charset="-122"/>
                <a:ea typeface="微软雅黑" panose="020B0503020204020204" charset="-122"/>
                <a:cs typeface="微软雅黑" panose="020B0503020204020204" charset="-122"/>
              </a:rPr>
              <a:t>经济潜力。</a:t>
            </a:r>
            <a:endParaRPr lang="zh-CN" altLang="en-US" sz="1600" b="0" i="0">
              <a:solidFill>
                <a:srgbClr val="000000"/>
              </a:solidFill>
              <a:latin typeface="微软雅黑" panose="020B0503020204020204" charset="-122"/>
              <a:ea typeface="微软雅黑" panose="020B0503020204020204" charset="-122"/>
              <a:cs typeface="微软雅黑" panose="020B0503020204020204" charset="-122"/>
            </a:endParaRPr>
          </a:p>
        </p:txBody>
      </p:sp>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a:xfrm>
            <a:off x="4364999" y="2811670"/>
            <a:ext cx="4703762" cy="1050925"/>
          </a:xfrm>
        </p:spPr>
        <p:txBody>
          <a:bodyPr/>
          <a:lstStyle/>
          <a:p>
            <a:r>
              <a:rPr lang="zh-CN" altLang="en-US" dirty="0"/>
              <a:t>风口选股</a:t>
            </a:r>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051050" y="0"/>
            <a:ext cx="6942455"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sz="3600" b="1" i="0" kern="1200" cap="none" spc="0" normalizeH="0" baseline="0">
                <a:solidFill>
                  <a:schemeClr val="bg1"/>
                </a:solidFill>
              </a:rPr>
              <a:t>     </a:t>
            </a:r>
            <a:r>
              <a:rPr kumimoji="0" lang="en-US" sz="3200" b="1" i="0" kern="1200" cap="none" spc="0" normalizeH="0" baseline="0">
                <a:solidFill>
                  <a:schemeClr val="bg1"/>
                </a:solidFill>
              </a:rPr>
              <a:t>            </a:t>
            </a:r>
            <a:r>
              <a:rPr kumimoji="0" lang="zh-CN" altLang="en-US" sz="3200" b="1" i="0" kern="1200" cap="none" spc="0" normalizeH="0" baseline="0">
                <a:solidFill>
                  <a:schemeClr val="bg1"/>
                </a:solidFill>
              </a:rPr>
              <a:t>风口选股：控盘回档</a:t>
            </a:r>
            <a:endParaRPr kumimoji="0" lang="zh-CN" altLang="en-US" sz="3200" b="1" i="0" kern="1200" cap="none" spc="0" normalizeH="0" baseline="0">
              <a:solidFill>
                <a:schemeClr val="bg1"/>
              </a:solidFill>
            </a:endParaRPr>
          </a:p>
        </p:txBody>
      </p:sp>
      <p:pic>
        <p:nvPicPr>
          <p:cNvPr id="7" name="图片 6"/>
          <p:cNvPicPr/>
          <p:nvPr/>
        </p:nvPicPr>
        <p:blipFill>
          <a:blip r:embed="rId2"/>
          <a:stretch>
            <a:fillRect/>
          </a:stretch>
        </p:blipFill>
        <p:spPr>
          <a:xfrm>
            <a:off x="1172845" y="873125"/>
            <a:ext cx="3494405" cy="5111750"/>
          </a:xfrm>
          <a:prstGeom prst="rect">
            <a:avLst/>
          </a:prstGeom>
        </p:spPr>
      </p:pic>
      <p:pic>
        <p:nvPicPr>
          <p:cNvPr id="10" name="图片 9"/>
          <p:cNvPicPr/>
          <p:nvPr/>
        </p:nvPicPr>
        <p:blipFill>
          <a:blip r:embed="rId3"/>
          <a:srcRect t="3211"/>
          <a:stretch>
            <a:fillRect/>
          </a:stretch>
        </p:blipFill>
        <p:spPr>
          <a:xfrm>
            <a:off x="4888230" y="1675765"/>
            <a:ext cx="5791200" cy="3503295"/>
          </a:xfrm>
          <a:prstGeom prst="rect">
            <a:avLst/>
          </a:prstGeom>
          <a:ln>
            <a:solidFill>
              <a:schemeClr val="tx1">
                <a:lumMod val="50000"/>
                <a:lumOff val="50000"/>
              </a:schemeClr>
            </a:solidFill>
          </a:ln>
        </p:spPr>
      </p:pic>
    </p:spTree>
    <p:custDataLst>
      <p:tags r:id="rId4"/>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p:nvPr/>
        </p:nvPicPr>
        <p:blipFill>
          <a:blip r:embed="rId1"/>
          <a:srcRect l="1755" t="1813" r="23562" b="2038"/>
          <a:stretch>
            <a:fillRect/>
          </a:stretch>
        </p:blipFill>
        <p:spPr>
          <a:xfrm>
            <a:off x="902335" y="981075"/>
            <a:ext cx="4864735" cy="4884420"/>
          </a:xfrm>
          <a:prstGeom prst="rect">
            <a:avLst/>
          </a:prstGeom>
        </p:spPr>
      </p:pic>
      <p:pic>
        <p:nvPicPr>
          <p:cNvPr id="8" name="图片 7"/>
          <p:cNvPicPr/>
          <p:nvPr/>
        </p:nvPicPr>
        <p:blipFill>
          <a:blip r:embed="rId2"/>
          <a:srcRect l="1250" t="4585" r="1568" b="3764"/>
          <a:stretch>
            <a:fillRect/>
          </a:stretch>
        </p:blipFill>
        <p:spPr>
          <a:xfrm>
            <a:off x="6511925" y="1000760"/>
            <a:ext cx="5431155" cy="2551430"/>
          </a:xfrm>
          <a:prstGeom prst="rect">
            <a:avLst/>
          </a:prstGeom>
          <a:ln>
            <a:solidFill>
              <a:schemeClr val="tx1">
                <a:lumMod val="50000"/>
                <a:lumOff val="50000"/>
              </a:schemeClr>
            </a:solidFill>
          </a:ln>
        </p:spPr>
      </p:pic>
      <p:pic>
        <p:nvPicPr>
          <p:cNvPr id="9" name="图片 8"/>
          <p:cNvPicPr/>
          <p:nvPr/>
        </p:nvPicPr>
        <p:blipFill>
          <a:blip r:embed="rId3"/>
          <a:stretch>
            <a:fillRect/>
          </a:stretch>
        </p:blipFill>
        <p:spPr>
          <a:xfrm>
            <a:off x="7148830" y="3656965"/>
            <a:ext cx="4175125" cy="2635250"/>
          </a:xfrm>
          <a:prstGeom prst="rect">
            <a:avLst/>
          </a:prstGeom>
          <a:ln>
            <a:solidFill>
              <a:schemeClr val="tx1">
                <a:lumMod val="50000"/>
                <a:lumOff val="50000"/>
              </a:schemeClr>
            </a:solidFill>
          </a:ln>
        </p:spPr>
      </p:pic>
    </p:spTree>
    <p:custDataLst>
      <p:tags r:id="rId4"/>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668905" y="0"/>
            <a:ext cx="6308090"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sz="3600" b="1" i="0" kern="1200" cap="none" spc="0" normalizeH="0" baseline="0">
                <a:solidFill>
                  <a:schemeClr val="bg1"/>
                </a:solidFill>
              </a:rPr>
              <a:t>             </a:t>
            </a:r>
            <a:r>
              <a:rPr kumimoji="0" lang="zh-CN" sz="3600" b="1" i="0" kern="1200" cap="none" spc="0" normalizeH="0" baseline="0">
                <a:solidFill>
                  <a:schemeClr val="bg1"/>
                </a:solidFill>
              </a:rPr>
              <a:t>好股研选栏目活动</a:t>
            </a:r>
            <a:endParaRPr kumimoji="0" lang="zh-CN" sz="3600" b="1" i="0" kern="1200" cap="none" spc="0" normalizeH="0" baseline="0">
              <a:solidFill>
                <a:schemeClr val="bg1"/>
              </a:solidFill>
            </a:endParaRPr>
          </a:p>
        </p:txBody>
      </p:sp>
      <p:pic>
        <p:nvPicPr>
          <p:cNvPr id="2" name="图片 1"/>
          <p:cNvPicPr>
            <a:picLocks noChangeAspect="1"/>
          </p:cNvPicPr>
          <p:nvPr/>
        </p:nvPicPr>
        <p:blipFill>
          <a:blip r:embed="rId2"/>
          <a:stretch>
            <a:fillRect/>
          </a:stretch>
        </p:blipFill>
        <p:spPr>
          <a:xfrm>
            <a:off x="1589405" y="894715"/>
            <a:ext cx="9012555" cy="506857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4740275" y="0"/>
            <a:ext cx="3575050"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sz="3600" b="1" i="0" kern="1200" cap="none" spc="0" normalizeH="0" baseline="0">
                <a:solidFill>
                  <a:schemeClr val="bg1"/>
                </a:solidFill>
              </a:rPr>
              <a:t>      </a:t>
            </a:r>
            <a:r>
              <a:rPr kumimoji="0" lang="zh-CN" sz="3600" b="1" i="0" kern="1200" cap="none" spc="0" normalizeH="0" baseline="0">
                <a:solidFill>
                  <a:schemeClr val="bg1"/>
                </a:solidFill>
              </a:rPr>
              <a:t>市场风口</a:t>
            </a:r>
            <a:endParaRPr kumimoji="0" lang="zh-CN" sz="3600" b="1" i="0" kern="1200" cap="none" spc="0" normalizeH="0" baseline="0">
              <a:solidFill>
                <a:schemeClr val="bg1"/>
              </a:solidFill>
              <a:sym typeface="+mn-ea"/>
            </a:endParaRPr>
          </a:p>
        </p:txBody>
      </p:sp>
      <p:pic>
        <p:nvPicPr>
          <p:cNvPr id="5" name="图片 4"/>
          <p:cNvPicPr>
            <a:picLocks noChangeAspect="1"/>
          </p:cNvPicPr>
          <p:nvPr/>
        </p:nvPicPr>
        <p:blipFill>
          <a:blip r:embed="rId2"/>
          <a:stretch>
            <a:fillRect/>
          </a:stretch>
        </p:blipFill>
        <p:spPr>
          <a:xfrm>
            <a:off x="3844925" y="965835"/>
            <a:ext cx="7958455" cy="4175760"/>
          </a:xfrm>
          <a:prstGeom prst="rect">
            <a:avLst/>
          </a:prstGeom>
        </p:spPr>
      </p:pic>
      <p:pic>
        <p:nvPicPr>
          <p:cNvPr id="3" name="图片 2"/>
          <p:cNvPicPr>
            <a:picLocks noChangeAspect="1"/>
          </p:cNvPicPr>
          <p:nvPr/>
        </p:nvPicPr>
        <p:blipFill>
          <a:blip r:embed="rId3"/>
          <a:stretch>
            <a:fillRect/>
          </a:stretch>
        </p:blipFill>
        <p:spPr>
          <a:xfrm>
            <a:off x="483235" y="911225"/>
            <a:ext cx="2987040" cy="5208905"/>
          </a:xfrm>
          <a:prstGeom prst="rect">
            <a:avLst/>
          </a:prstGeom>
        </p:spPr>
      </p:pic>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051050" y="0"/>
            <a:ext cx="6942455"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sz="3600" b="1" i="0" kern="1200" cap="none" spc="0" normalizeH="0" baseline="0">
                <a:solidFill>
                  <a:schemeClr val="bg1"/>
                </a:solidFill>
              </a:rPr>
              <a:t>     </a:t>
            </a:r>
            <a:r>
              <a:rPr kumimoji="0" lang="en-US" sz="3200" b="1" i="0" kern="1200" cap="none" spc="0" normalizeH="0" baseline="0">
                <a:solidFill>
                  <a:schemeClr val="bg1"/>
                </a:solidFill>
              </a:rPr>
              <a:t>                     </a:t>
            </a:r>
            <a:r>
              <a:rPr kumimoji="0" lang="zh-CN" altLang="en-US" sz="3200" b="1" i="0" kern="1200" cap="none" spc="0" normalizeH="0" baseline="0">
                <a:solidFill>
                  <a:schemeClr val="bg1"/>
                </a:solidFill>
              </a:rPr>
              <a:t>好股严选栏目</a:t>
            </a:r>
            <a:endParaRPr kumimoji="0" lang="zh-CN" altLang="en-US" sz="3200" b="1" i="0" kern="1200" cap="none" spc="0" normalizeH="0" baseline="0">
              <a:solidFill>
                <a:schemeClr val="bg1"/>
              </a:solidFill>
            </a:endParaRPr>
          </a:p>
        </p:txBody>
      </p:sp>
      <p:pic>
        <p:nvPicPr>
          <p:cNvPr id="3" name="图片 2"/>
          <p:cNvPicPr/>
          <p:nvPr/>
        </p:nvPicPr>
        <p:blipFill>
          <a:blip r:embed="rId2"/>
          <a:stretch>
            <a:fillRect/>
          </a:stretch>
        </p:blipFill>
        <p:spPr>
          <a:xfrm>
            <a:off x="493395" y="862330"/>
            <a:ext cx="5378450" cy="5133340"/>
          </a:xfrm>
          <a:prstGeom prst="rect">
            <a:avLst/>
          </a:prstGeom>
        </p:spPr>
      </p:pic>
      <p:pic>
        <p:nvPicPr>
          <p:cNvPr id="5" name="图片 4"/>
          <p:cNvPicPr/>
          <p:nvPr/>
        </p:nvPicPr>
        <p:blipFill>
          <a:blip r:embed="rId3"/>
          <a:stretch>
            <a:fillRect/>
          </a:stretch>
        </p:blipFill>
        <p:spPr>
          <a:xfrm>
            <a:off x="6253480" y="862330"/>
            <a:ext cx="4947920" cy="5177790"/>
          </a:xfrm>
          <a:prstGeom prst="rect">
            <a:avLst/>
          </a:prstGeom>
        </p:spPr>
      </p:pic>
    </p:spTree>
    <p:custDataLst>
      <p:tags r:id="rId4"/>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051050" y="0"/>
            <a:ext cx="6942455"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sz="3600" b="1" i="0" kern="1200" cap="none" spc="0" normalizeH="0" baseline="0">
                <a:solidFill>
                  <a:schemeClr val="bg1"/>
                </a:solidFill>
              </a:rPr>
              <a:t>     </a:t>
            </a:r>
            <a:r>
              <a:rPr kumimoji="0" lang="en-US" sz="3200" b="1" i="0" kern="1200" cap="none" spc="0" normalizeH="0" baseline="0">
                <a:solidFill>
                  <a:schemeClr val="bg1"/>
                </a:solidFill>
              </a:rPr>
              <a:t>                     </a:t>
            </a:r>
            <a:r>
              <a:rPr kumimoji="0" lang="zh-CN" altLang="en-US" sz="3200" b="1" i="0" kern="1200" cap="none" spc="0" normalizeH="0" baseline="0">
                <a:solidFill>
                  <a:schemeClr val="bg1"/>
                </a:solidFill>
              </a:rPr>
              <a:t>好股严选栏目</a:t>
            </a:r>
            <a:endParaRPr kumimoji="0" lang="zh-CN" altLang="en-US" sz="3200" b="1" i="0" kern="1200" cap="none" spc="0" normalizeH="0" baseline="0">
              <a:solidFill>
                <a:schemeClr val="bg1"/>
              </a:solidFill>
            </a:endParaRPr>
          </a:p>
        </p:txBody>
      </p:sp>
      <p:pic>
        <p:nvPicPr>
          <p:cNvPr id="2" name="图片 1"/>
          <p:cNvPicPr/>
          <p:nvPr/>
        </p:nvPicPr>
        <p:blipFill>
          <a:blip r:embed="rId2"/>
          <a:stretch>
            <a:fillRect/>
          </a:stretch>
        </p:blipFill>
        <p:spPr>
          <a:xfrm>
            <a:off x="407035" y="1200785"/>
            <a:ext cx="5688965" cy="4754245"/>
          </a:xfrm>
          <a:prstGeom prst="rect">
            <a:avLst/>
          </a:prstGeom>
        </p:spPr>
      </p:pic>
      <p:pic>
        <p:nvPicPr>
          <p:cNvPr id="6" name="图片 5"/>
          <p:cNvPicPr/>
          <p:nvPr/>
        </p:nvPicPr>
        <p:blipFill>
          <a:blip r:embed="rId3"/>
          <a:stretch>
            <a:fillRect/>
          </a:stretch>
        </p:blipFill>
        <p:spPr>
          <a:xfrm>
            <a:off x="6201410" y="1905000"/>
            <a:ext cx="5368925" cy="3434715"/>
          </a:xfrm>
          <a:prstGeom prst="rect">
            <a:avLst/>
          </a:prstGeom>
        </p:spPr>
      </p:pic>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4364999" y="2811670"/>
            <a:ext cx="4703762" cy="1050925"/>
          </a:xfrm>
        </p:spPr>
        <p:txBody>
          <a:bodyPr/>
          <a:lstStyle/>
          <a:p>
            <a:r>
              <a:rPr lang="zh-CN" altLang="en-US" dirty="0"/>
              <a:t>风口解读</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531235" y="0"/>
            <a:ext cx="5508625" cy="645160"/>
          </a:xfrm>
          <a:prstGeom prst="rect">
            <a:avLst/>
          </a:prstGeom>
          <a:noFill/>
        </p:spPr>
        <p:txBody>
          <a:bodyPr wrap="square" rtlCol="0">
            <a:spAutoFit/>
          </a:bodyPr>
          <a:p>
            <a:pPr marR="0" defTabSz="914400" fontAlgn="auto">
              <a:lnSpc>
                <a:spcPct val="100000"/>
              </a:lnSpc>
              <a:spcBef>
                <a:spcPts val="0"/>
              </a:spcBef>
              <a:buClrTx/>
              <a:buSzTx/>
              <a:buFontTx/>
              <a:buNone/>
            </a:pPr>
            <a:r>
              <a:rPr lang="en-US" sz="3600" b="1">
                <a:solidFill>
                  <a:schemeClr val="bg1"/>
                </a:solidFill>
                <a:sym typeface="+mn-ea"/>
              </a:rPr>
              <a:t>             </a:t>
            </a:r>
            <a:r>
              <a:rPr lang="zh-CN" altLang="en-US" sz="3600" b="1">
                <a:solidFill>
                  <a:schemeClr val="bg1"/>
                </a:solidFill>
                <a:sym typeface="+mn-ea"/>
              </a:rPr>
              <a:t>市场风口</a:t>
            </a:r>
            <a:endParaRPr lang="zh-CN" altLang="en-US" sz="3600" b="1">
              <a:solidFill>
                <a:schemeClr val="bg1"/>
              </a:solidFill>
              <a:sym typeface="+mn-ea"/>
            </a:endParaRPr>
          </a:p>
        </p:txBody>
      </p:sp>
      <p:pic>
        <p:nvPicPr>
          <p:cNvPr id="2" name="图片 1"/>
          <p:cNvPicPr/>
          <p:nvPr/>
        </p:nvPicPr>
        <p:blipFill>
          <a:blip r:embed="rId2"/>
          <a:srcRect l="2211" t="3725" r="2279" b="3706"/>
          <a:stretch>
            <a:fillRect/>
          </a:stretch>
        </p:blipFill>
        <p:spPr>
          <a:xfrm>
            <a:off x="593090" y="1089025"/>
            <a:ext cx="5295265" cy="2997835"/>
          </a:xfrm>
          <a:prstGeom prst="rect">
            <a:avLst/>
          </a:prstGeom>
          <a:ln>
            <a:solidFill>
              <a:schemeClr val="tx1">
                <a:lumMod val="50000"/>
                <a:lumOff val="50000"/>
              </a:schemeClr>
            </a:solidFill>
          </a:ln>
        </p:spPr>
      </p:pic>
      <p:pic>
        <p:nvPicPr>
          <p:cNvPr id="3" name="图片 2"/>
          <p:cNvPicPr/>
          <p:nvPr/>
        </p:nvPicPr>
        <p:blipFill>
          <a:blip r:embed="rId3"/>
          <a:stretch>
            <a:fillRect/>
          </a:stretch>
        </p:blipFill>
        <p:spPr>
          <a:xfrm>
            <a:off x="6096000" y="840740"/>
            <a:ext cx="5745480" cy="3739515"/>
          </a:xfrm>
          <a:prstGeom prst="rect">
            <a:avLst/>
          </a:prstGeom>
        </p:spPr>
      </p:pic>
      <p:pic>
        <p:nvPicPr>
          <p:cNvPr id="6" name="图片 5"/>
          <p:cNvPicPr/>
          <p:nvPr/>
        </p:nvPicPr>
        <p:blipFill>
          <a:blip r:embed="rId4"/>
          <a:srcRect l="1754" t="2011" r="2389" b="6970"/>
          <a:stretch>
            <a:fillRect/>
          </a:stretch>
        </p:blipFill>
        <p:spPr>
          <a:xfrm>
            <a:off x="1537335" y="2578735"/>
            <a:ext cx="2825115" cy="3442335"/>
          </a:xfrm>
          <a:prstGeom prst="rect">
            <a:avLst/>
          </a:prstGeom>
          <a:ln>
            <a:solidFill>
              <a:schemeClr val="tx1">
                <a:lumMod val="65000"/>
                <a:lumOff val="35000"/>
              </a:schemeClr>
            </a:solidFill>
          </a:ln>
        </p:spPr>
      </p:pic>
      <p:pic>
        <p:nvPicPr>
          <p:cNvPr id="7" name="图片 6"/>
          <p:cNvPicPr/>
          <p:nvPr/>
        </p:nvPicPr>
        <p:blipFill>
          <a:blip r:embed="rId5"/>
          <a:srcRect l="2279" t="1974" r="1928" b="3476"/>
          <a:stretch>
            <a:fillRect/>
          </a:stretch>
        </p:blipFill>
        <p:spPr>
          <a:xfrm>
            <a:off x="5080000" y="2996565"/>
            <a:ext cx="3469640" cy="2797810"/>
          </a:xfrm>
          <a:prstGeom prst="rect">
            <a:avLst/>
          </a:prstGeom>
          <a:ln>
            <a:solidFill>
              <a:schemeClr val="tx1">
                <a:lumMod val="50000"/>
                <a:lumOff val="50000"/>
              </a:schemeClr>
            </a:solidFill>
          </a:ln>
        </p:spPr>
      </p:pic>
    </p:spTree>
    <p:custDataLst>
      <p:tags r:id="rId6"/>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531235" y="0"/>
            <a:ext cx="5508625" cy="645160"/>
          </a:xfrm>
          <a:prstGeom prst="rect">
            <a:avLst/>
          </a:prstGeom>
          <a:noFill/>
        </p:spPr>
        <p:txBody>
          <a:bodyPr wrap="square" rtlCol="0">
            <a:spAutoFit/>
          </a:bodyPr>
          <a:p>
            <a:pPr marR="0" defTabSz="914400" fontAlgn="auto">
              <a:lnSpc>
                <a:spcPct val="100000"/>
              </a:lnSpc>
              <a:spcBef>
                <a:spcPts val="0"/>
              </a:spcBef>
              <a:buClrTx/>
              <a:buSzTx/>
              <a:buFontTx/>
              <a:buNone/>
            </a:pPr>
            <a:r>
              <a:rPr lang="en-US" sz="3600" b="1">
                <a:solidFill>
                  <a:schemeClr val="bg1"/>
                </a:solidFill>
                <a:sym typeface="+mn-ea"/>
              </a:rPr>
              <a:t>        </a:t>
            </a:r>
            <a:r>
              <a:rPr lang="zh-CN" altLang="en-US" sz="3600" b="1">
                <a:solidFill>
                  <a:schemeClr val="bg1"/>
                </a:solidFill>
                <a:sym typeface="+mn-ea"/>
              </a:rPr>
              <a:t>风口涨停板分层</a:t>
            </a:r>
            <a:endParaRPr lang="zh-CN" altLang="en-US" sz="3600" b="1">
              <a:solidFill>
                <a:schemeClr val="bg1"/>
              </a:solidFill>
              <a:sym typeface="+mn-ea"/>
            </a:endParaRPr>
          </a:p>
        </p:txBody>
      </p:sp>
      <p:pic>
        <p:nvPicPr>
          <p:cNvPr id="6" name="图片 5"/>
          <p:cNvPicPr/>
          <p:nvPr/>
        </p:nvPicPr>
        <p:blipFill>
          <a:blip r:embed="rId2"/>
          <a:stretch>
            <a:fillRect/>
          </a:stretch>
        </p:blipFill>
        <p:spPr>
          <a:xfrm>
            <a:off x="864235" y="869950"/>
            <a:ext cx="3296285" cy="5381625"/>
          </a:xfrm>
          <a:prstGeom prst="rect">
            <a:avLst/>
          </a:prstGeom>
          <a:ln>
            <a:solidFill>
              <a:schemeClr val="tx1">
                <a:lumMod val="50000"/>
                <a:lumOff val="50000"/>
              </a:schemeClr>
            </a:solidFill>
          </a:ln>
        </p:spPr>
      </p:pic>
      <p:pic>
        <p:nvPicPr>
          <p:cNvPr id="7" name="图片 6"/>
          <p:cNvPicPr/>
          <p:nvPr/>
        </p:nvPicPr>
        <p:blipFill>
          <a:blip r:embed="rId3"/>
          <a:stretch>
            <a:fillRect/>
          </a:stretch>
        </p:blipFill>
        <p:spPr>
          <a:xfrm>
            <a:off x="4395470" y="1559560"/>
            <a:ext cx="6622415" cy="3594100"/>
          </a:xfrm>
          <a:prstGeom prst="rect">
            <a:avLst/>
          </a:prstGeom>
          <a:ln>
            <a:solidFill>
              <a:schemeClr val="tx1">
                <a:lumMod val="50000"/>
                <a:lumOff val="50000"/>
              </a:schemeClr>
            </a:solidFill>
          </a:ln>
        </p:spPr>
      </p:pic>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531235" y="0"/>
            <a:ext cx="5508625" cy="645160"/>
          </a:xfrm>
          <a:prstGeom prst="rect">
            <a:avLst/>
          </a:prstGeom>
          <a:noFill/>
        </p:spPr>
        <p:txBody>
          <a:bodyPr wrap="square" rtlCol="0">
            <a:spAutoFit/>
          </a:bodyPr>
          <a:p>
            <a:pPr marR="0" defTabSz="914400" fontAlgn="auto">
              <a:lnSpc>
                <a:spcPct val="100000"/>
              </a:lnSpc>
              <a:spcBef>
                <a:spcPts val="0"/>
              </a:spcBef>
              <a:buClrTx/>
              <a:buSzTx/>
              <a:buFontTx/>
              <a:buNone/>
            </a:pPr>
            <a:r>
              <a:rPr lang="en-US" sz="3600" b="1">
                <a:solidFill>
                  <a:schemeClr val="bg1"/>
                </a:solidFill>
                <a:sym typeface="+mn-ea"/>
              </a:rPr>
              <a:t>             </a:t>
            </a:r>
            <a:r>
              <a:rPr lang="zh-CN" altLang="en-US" sz="3600" b="1">
                <a:solidFill>
                  <a:schemeClr val="bg1"/>
                </a:solidFill>
                <a:sym typeface="+mn-ea"/>
              </a:rPr>
              <a:t>风口龙头</a:t>
            </a:r>
            <a:endParaRPr lang="zh-CN" altLang="en-US" sz="3600" b="1">
              <a:solidFill>
                <a:schemeClr val="bg1"/>
              </a:solidFill>
              <a:sym typeface="+mn-ea"/>
            </a:endParaRPr>
          </a:p>
        </p:txBody>
      </p:sp>
      <p:pic>
        <p:nvPicPr>
          <p:cNvPr id="5" name="图片 4"/>
          <p:cNvPicPr/>
          <p:nvPr/>
        </p:nvPicPr>
        <p:blipFill>
          <a:blip r:embed="rId2"/>
          <a:stretch>
            <a:fillRect/>
          </a:stretch>
        </p:blipFill>
        <p:spPr>
          <a:xfrm>
            <a:off x="6175375" y="750570"/>
            <a:ext cx="4469130" cy="2112645"/>
          </a:xfrm>
          <a:prstGeom prst="rect">
            <a:avLst/>
          </a:prstGeom>
          <a:ln>
            <a:solidFill>
              <a:schemeClr val="tx1">
                <a:lumMod val="65000"/>
                <a:lumOff val="35000"/>
              </a:schemeClr>
            </a:solidFill>
          </a:ln>
        </p:spPr>
      </p:pic>
      <p:pic>
        <p:nvPicPr>
          <p:cNvPr id="8" name="图片 7"/>
          <p:cNvPicPr/>
          <p:nvPr/>
        </p:nvPicPr>
        <p:blipFill>
          <a:blip r:embed="rId3"/>
          <a:srcRect l="14587" t="3175" r="1782" b="3105"/>
          <a:stretch>
            <a:fillRect/>
          </a:stretch>
        </p:blipFill>
        <p:spPr>
          <a:xfrm>
            <a:off x="814070" y="1106805"/>
            <a:ext cx="4860290" cy="2637790"/>
          </a:xfrm>
          <a:prstGeom prst="rect">
            <a:avLst/>
          </a:prstGeom>
          <a:ln>
            <a:solidFill>
              <a:schemeClr val="accent1">
                <a:lumMod val="75000"/>
              </a:schemeClr>
            </a:solidFill>
          </a:ln>
        </p:spPr>
      </p:pic>
      <p:pic>
        <p:nvPicPr>
          <p:cNvPr id="2" name="图片 1"/>
          <p:cNvPicPr/>
          <p:nvPr/>
        </p:nvPicPr>
        <p:blipFill>
          <a:blip r:embed="rId4"/>
          <a:srcRect l="2188" t="3480" r="2031" b="3316"/>
          <a:stretch>
            <a:fillRect/>
          </a:stretch>
        </p:blipFill>
        <p:spPr>
          <a:xfrm>
            <a:off x="923925" y="3646170"/>
            <a:ext cx="4297045" cy="2317115"/>
          </a:xfrm>
          <a:prstGeom prst="rect">
            <a:avLst/>
          </a:prstGeom>
          <a:ln>
            <a:solidFill>
              <a:schemeClr val="accent1"/>
            </a:solidFill>
          </a:ln>
        </p:spPr>
      </p:pic>
      <p:pic>
        <p:nvPicPr>
          <p:cNvPr id="3" name="图片 2"/>
          <p:cNvPicPr/>
          <p:nvPr/>
        </p:nvPicPr>
        <p:blipFill>
          <a:blip r:embed="rId5"/>
          <a:srcRect l="13361" t="3927" r="2322" b="3717"/>
          <a:stretch>
            <a:fillRect/>
          </a:stretch>
        </p:blipFill>
        <p:spPr>
          <a:xfrm>
            <a:off x="3922395" y="2738755"/>
            <a:ext cx="4848860" cy="2570480"/>
          </a:xfrm>
          <a:prstGeom prst="rect">
            <a:avLst/>
          </a:prstGeom>
          <a:ln>
            <a:solidFill>
              <a:schemeClr val="tx1">
                <a:lumMod val="50000"/>
                <a:lumOff val="50000"/>
              </a:schemeClr>
            </a:solidFill>
          </a:ln>
        </p:spPr>
      </p:pic>
      <p:pic>
        <p:nvPicPr>
          <p:cNvPr id="9" name="图片 8"/>
          <p:cNvPicPr/>
          <p:nvPr/>
        </p:nvPicPr>
        <p:blipFill>
          <a:blip r:embed="rId6"/>
          <a:srcRect l="20857" t="4137" r="2048" b="5145"/>
          <a:stretch>
            <a:fillRect/>
          </a:stretch>
        </p:blipFill>
        <p:spPr>
          <a:xfrm>
            <a:off x="7579995" y="3744595"/>
            <a:ext cx="4124960" cy="2416175"/>
          </a:xfrm>
          <a:prstGeom prst="rect">
            <a:avLst/>
          </a:prstGeom>
          <a:ln>
            <a:solidFill>
              <a:schemeClr val="tx1">
                <a:lumMod val="65000"/>
                <a:lumOff val="35000"/>
              </a:schemeClr>
            </a:solidFill>
          </a:ln>
        </p:spPr>
      </p:pic>
    </p:spTree>
    <p:custDataLst>
      <p:tags r:id="rId7"/>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a:xfrm>
            <a:off x="4364999" y="2811670"/>
            <a:ext cx="4703762" cy="1050925"/>
          </a:xfrm>
        </p:spPr>
        <p:txBody>
          <a:bodyPr/>
          <a:lstStyle/>
          <a:p>
            <a:r>
              <a:rPr lang="zh-CN" altLang="en-US" dirty="0"/>
              <a:t>风口逻辑</a:t>
            </a:r>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237865" y="108585"/>
            <a:ext cx="7806055" cy="521970"/>
          </a:xfrm>
          <a:prstGeom prst="rect">
            <a:avLst/>
          </a:prstGeom>
          <a:noFill/>
        </p:spPr>
        <p:txBody>
          <a:bodyPr wrap="square" rtlCol="0">
            <a:spAutoFit/>
          </a:bodyPr>
          <a:p>
            <a:pPr marR="0" defTabSz="914400" fontAlgn="auto">
              <a:lnSpc>
                <a:spcPct val="100000"/>
              </a:lnSpc>
              <a:spcBef>
                <a:spcPts val="0"/>
              </a:spcBef>
              <a:buClrTx/>
              <a:buSzTx/>
              <a:buFontTx/>
              <a:buNone/>
            </a:pPr>
            <a:r>
              <a:rPr lang="en-US" altLang="zh-CN" sz="2800" b="1">
                <a:solidFill>
                  <a:schemeClr val="bg1"/>
                </a:solidFill>
                <a:latin typeface="微软雅黑" panose="020B0503020204020204" charset="-122"/>
                <a:ea typeface="微软雅黑" panose="020B0503020204020204" charset="-122"/>
                <a:sym typeface="+mn-ea"/>
              </a:rPr>
              <a:t>                       </a:t>
            </a:r>
            <a:r>
              <a:rPr lang="zh-CN" altLang="en-US" sz="2800" b="1">
                <a:solidFill>
                  <a:schemeClr val="bg1"/>
                </a:solidFill>
                <a:latin typeface="微软雅黑" panose="020B0503020204020204" charset="-122"/>
                <a:ea typeface="微软雅黑" panose="020B0503020204020204" charset="-122"/>
                <a:sym typeface="+mn-ea"/>
              </a:rPr>
              <a:t>近期</a:t>
            </a:r>
            <a:r>
              <a:rPr lang="zh-CN" sz="2800" b="1">
                <a:solidFill>
                  <a:schemeClr val="bg1"/>
                </a:solidFill>
                <a:latin typeface="微软雅黑" panose="020B0503020204020204" charset="-122"/>
                <a:ea typeface="微软雅黑" panose="020B0503020204020204" charset="-122"/>
                <a:sym typeface="+mn-ea"/>
              </a:rPr>
              <a:t>新剧热播</a:t>
            </a:r>
            <a:endParaRPr lang="zh-CN" sz="2800" b="1">
              <a:solidFill>
                <a:schemeClr val="bg1"/>
              </a:solidFill>
              <a:latin typeface="微软雅黑" panose="020B0503020204020204" charset="-122"/>
              <a:ea typeface="微软雅黑" panose="020B0503020204020204" charset="-122"/>
              <a:sym typeface="+mn-ea"/>
            </a:endParaRPr>
          </a:p>
        </p:txBody>
      </p:sp>
      <p:sp>
        <p:nvSpPr>
          <p:cNvPr id="6" name="文本框 5"/>
          <p:cNvSpPr txBox="1"/>
          <p:nvPr/>
        </p:nvSpPr>
        <p:spPr>
          <a:xfrm>
            <a:off x="1172845" y="1370012"/>
            <a:ext cx="5080000" cy="583565"/>
          </a:xfrm>
          <a:prstGeom prst="rect">
            <a:avLst/>
          </a:prstGeom>
        </p:spPr>
        <p:txBody>
          <a:bodyPr>
            <a:spAutoFit/>
          </a:bodyPr>
          <a:p>
            <a:pPr marL="0" indent="0" latinLnBrk="1">
              <a:spcBef>
                <a:spcPct val="0"/>
              </a:spcBef>
              <a:spcAft>
                <a:spcPts val="1100"/>
              </a:spcAft>
            </a:pPr>
            <a:r>
              <a:rPr lang="zh-CN" altLang="en-US" sz="1600" b="1" i="0">
                <a:solidFill>
                  <a:srgbClr val="474747"/>
                </a:solidFill>
                <a:latin typeface="微软雅黑" panose="020B0503020204020204" charset="-122"/>
                <a:ea typeface="微软雅黑" panose="020B0503020204020204" charset="-122"/>
              </a:rPr>
              <a:t>富春股份：公司持有东阳留白影视文化</a:t>
            </a:r>
            <a:r>
              <a:rPr lang="en-US" altLang="zh-CN" sz="1600" b="1" i="0">
                <a:solidFill>
                  <a:srgbClr val="474747"/>
                </a:solidFill>
                <a:latin typeface="微软雅黑" panose="020B0503020204020204" charset="-122"/>
                <a:ea typeface="微软雅黑" panose="020B0503020204020204" charset="-122"/>
              </a:rPr>
              <a:t>3.24%</a:t>
            </a:r>
            <a:r>
              <a:rPr lang="zh-CN" altLang="en-US" sz="1600" b="1" i="0">
                <a:solidFill>
                  <a:srgbClr val="474747"/>
                </a:solidFill>
                <a:latin typeface="微软雅黑" panose="020B0503020204020204" charset="-122"/>
                <a:ea typeface="微软雅黑" panose="020B0503020204020204" charset="-122"/>
              </a:rPr>
              <a:t>股权，后者为影视剧《长安的荔枝》出品方</a:t>
            </a:r>
            <a:endParaRPr lang="zh-CN" altLang="en-US" sz="1600" b="1" i="0">
              <a:solidFill>
                <a:srgbClr val="474747"/>
              </a:solidFill>
              <a:latin typeface="微软雅黑" panose="020B0503020204020204" charset="-122"/>
              <a:ea typeface="微软雅黑" panose="020B0503020204020204" charset="-122"/>
            </a:endParaRPr>
          </a:p>
        </p:txBody>
      </p:sp>
      <p:pic>
        <p:nvPicPr>
          <p:cNvPr id="7" name="图片 6"/>
          <p:cNvPicPr/>
          <p:nvPr/>
        </p:nvPicPr>
        <p:blipFill>
          <a:blip r:embed="rId2"/>
          <a:srcRect l="2984" t="6303" r="2292" b="5448"/>
          <a:stretch>
            <a:fillRect/>
          </a:stretch>
        </p:blipFill>
        <p:spPr>
          <a:xfrm>
            <a:off x="815975" y="2628265"/>
            <a:ext cx="5591175" cy="2899410"/>
          </a:xfrm>
          <a:prstGeom prst="rect">
            <a:avLst/>
          </a:prstGeom>
          <a:ln>
            <a:solidFill>
              <a:schemeClr val="tx1">
                <a:lumMod val="50000"/>
                <a:lumOff val="50000"/>
              </a:schemeClr>
            </a:solidFill>
          </a:ln>
        </p:spPr>
      </p:pic>
      <p:pic>
        <p:nvPicPr>
          <p:cNvPr id="9" name="图片 8"/>
          <p:cNvPicPr/>
          <p:nvPr/>
        </p:nvPicPr>
        <p:blipFill>
          <a:blip r:embed="rId3"/>
          <a:srcRect b="24921"/>
          <a:stretch>
            <a:fillRect/>
          </a:stretch>
        </p:blipFill>
        <p:spPr>
          <a:xfrm>
            <a:off x="6903085" y="1085850"/>
            <a:ext cx="4468495" cy="1970405"/>
          </a:xfrm>
          <a:prstGeom prst="rect">
            <a:avLst/>
          </a:prstGeom>
          <a:ln>
            <a:solidFill>
              <a:schemeClr val="tx1">
                <a:lumMod val="50000"/>
                <a:lumOff val="50000"/>
              </a:schemeClr>
            </a:solidFill>
          </a:ln>
        </p:spPr>
      </p:pic>
      <p:pic>
        <p:nvPicPr>
          <p:cNvPr id="10" name="图片 9"/>
          <p:cNvPicPr/>
          <p:nvPr/>
        </p:nvPicPr>
        <p:blipFill>
          <a:blip r:embed="rId4"/>
          <a:srcRect l="2329" t="4968" r="1873" b="7024"/>
          <a:stretch>
            <a:fillRect/>
          </a:stretch>
        </p:blipFill>
        <p:spPr>
          <a:xfrm>
            <a:off x="6699885" y="3429000"/>
            <a:ext cx="5104130" cy="2185035"/>
          </a:xfrm>
          <a:prstGeom prst="rect">
            <a:avLst/>
          </a:prstGeom>
          <a:ln>
            <a:solidFill>
              <a:schemeClr val="tx1">
                <a:lumMod val="50000"/>
                <a:lumOff val="50000"/>
              </a:schemeClr>
            </a:solidFill>
          </a:ln>
        </p:spPr>
      </p:pic>
    </p:spTree>
    <p:custDataLst>
      <p:tags r:id="rId5"/>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237865" y="108585"/>
            <a:ext cx="7806055" cy="521970"/>
          </a:xfrm>
          <a:prstGeom prst="rect">
            <a:avLst/>
          </a:prstGeom>
          <a:noFill/>
        </p:spPr>
        <p:txBody>
          <a:bodyPr wrap="square" rtlCol="0">
            <a:spAutoFit/>
          </a:bodyPr>
          <a:p>
            <a:pPr marR="0" defTabSz="914400" fontAlgn="auto">
              <a:lnSpc>
                <a:spcPct val="100000"/>
              </a:lnSpc>
              <a:spcBef>
                <a:spcPts val="0"/>
              </a:spcBef>
              <a:buClrTx/>
              <a:buSzTx/>
              <a:buFontTx/>
              <a:buNone/>
            </a:pPr>
            <a:r>
              <a:rPr lang="en-US" altLang="zh-CN" sz="2800" b="1">
                <a:solidFill>
                  <a:schemeClr val="bg1"/>
                </a:solidFill>
                <a:latin typeface="微软雅黑" panose="020B0503020204020204" charset="-122"/>
                <a:ea typeface="微软雅黑" panose="020B0503020204020204" charset="-122"/>
                <a:sym typeface="+mn-ea"/>
              </a:rPr>
              <a:t>   </a:t>
            </a:r>
            <a:r>
              <a:rPr lang="zh-CN" altLang="en-US" sz="2800" b="1">
                <a:solidFill>
                  <a:schemeClr val="bg1"/>
                </a:solidFill>
                <a:latin typeface="微软雅黑" panose="020B0503020204020204" charset="-122"/>
                <a:ea typeface="微软雅黑" panose="020B0503020204020204" charset="-122"/>
                <a:cs typeface="微软雅黑" panose="020B0503020204020204" charset="-122"/>
                <a:sym typeface="+mn-ea"/>
              </a:rPr>
              <a:t>火山引擎正式发布豆包大模型</a:t>
            </a:r>
            <a:r>
              <a:rPr lang="en-US" altLang="zh-CN" sz="2800" b="1">
                <a:solidFill>
                  <a:schemeClr val="bg1"/>
                </a:solidFill>
                <a:latin typeface="微软雅黑" panose="020B0503020204020204" charset="-122"/>
                <a:ea typeface="微软雅黑" panose="020B0503020204020204" charset="-122"/>
                <a:cs typeface="微软雅黑" panose="020B0503020204020204" charset="-122"/>
                <a:sym typeface="+mn-ea"/>
              </a:rPr>
              <a:t>1.6</a:t>
            </a:r>
            <a:endParaRPr lang="en-US" altLang="zh-CN" sz="28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1276350" y="1199515"/>
            <a:ext cx="9676130" cy="1076325"/>
          </a:xfrm>
          <a:prstGeom prst="rect">
            <a:avLst/>
          </a:prstGeom>
        </p:spPr>
        <p:txBody>
          <a:bodyPr wrap="square">
            <a:spAutoFit/>
          </a:bodyPr>
          <a:p>
            <a:pPr marL="0" indent="0"/>
            <a:r>
              <a:rPr lang="zh-CN" altLang="en-US" sz="1600" b="0" i="0">
                <a:solidFill>
                  <a:srgbClr val="222222"/>
                </a:solidFill>
                <a:latin typeface="微软雅黑" panose="020B0503020204020204" charset="-122"/>
                <a:ea typeface="微软雅黑" panose="020B0503020204020204" charset="-122"/>
                <a:cs typeface="微软雅黑" panose="020B0503020204020204" charset="-122"/>
              </a:rPr>
              <a:t>今天，在 </a:t>
            </a:r>
            <a:r>
              <a:rPr lang="en-US" altLang="zh-CN" sz="1600" b="0" i="0">
                <a:solidFill>
                  <a:srgbClr val="222222"/>
                </a:solidFill>
                <a:latin typeface="微软雅黑" panose="020B0503020204020204" charset="-122"/>
                <a:ea typeface="微软雅黑" panose="020B0503020204020204" charset="-122"/>
                <a:cs typeface="微软雅黑" panose="020B0503020204020204" charset="-122"/>
              </a:rPr>
              <a:t>FORCE </a:t>
            </a:r>
            <a:r>
              <a:rPr lang="zh-CN" altLang="en-US" sz="1600" b="0" i="0">
                <a:solidFill>
                  <a:srgbClr val="222222"/>
                </a:solidFill>
                <a:latin typeface="微软雅黑" panose="020B0503020204020204" charset="-122"/>
                <a:ea typeface="微软雅黑" panose="020B0503020204020204" charset="-122"/>
                <a:cs typeface="微软雅黑" panose="020B0503020204020204" charset="-122"/>
              </a:rPr>
              <a:t>原动力大会上，</a:t>
            </a:r>
            <a:r>
              <a:rPr lang="zh-CN" altLang="en-US" sz="1600" b="1" i="0">
                <a:solidFill>
                  <a:srgbClr val="FF0000"/>
                </a:solidFill>
                <a:latin typeface="微软雅黑" panose="020B0503020204020204" charset="-122"/>
                <a:ea typeface="微软雅黑" panose="020B0503020204020204" charset="-122"/>
                <a:cs typeface="微软雅黑" panose="020B0503020204020204" charset="-122"/>
              </a:rPr>
              <a:t>火山引擎正式发布豆包大模型</a:t>
            </a:r>
            <a:r>
              <a:rPr lang="en-US" altLang="zh-CN" sz="1600" b="1" i="0">
                <a:solidFill>
                  <a:srgbClr val="FF0000"/>
                </a:solidFill>
                <a:latin typeface="微软雅黑" panose="020B0503020204020204" charset="-122"/>
                <a:ea typeface="微软雅黑" panose="020B0503020204020204" charset="-122"/>
                <a:cs typeface="微软雅黑" panose="020B0503020204020204" charset="-122"/>
              </a:rPr>
              <a:t>1.6</a:t>
            </a:r>
            <a:r>
              <a:rPr lang="zh-CN" altLang="en-US" sz="1600" b="1" i="0">
                <a:solidFill>
                  <a:srgbClr val="FF0000"/>
                </a:solidFill>
                <a:latin typeface="微软雅黑" panose="020B0503020204020204" charset="-122"/>
                <a:ea typeface="微软雅黑" panose="020B0503020204020204" charset="-122"/>
                <a:cs typeface="微软雅黑" panose="020B0503020204020204" charset="-122"/>
              </a:rPr>
              <a:t>、豆包</a:t>
            </a:r>
            <a:r>
              <a:rPr lang="en-US" altLang="zh-CN" sz="1600" b="1" i="0">
                <a:solidFill>
                  <a:srgbClr val="FF0000"/>
                </a:solidFill>
                <a:latin typeface="微软雅黑" panose="020B0503020204020204" charset="-122"/>
                <a:ea typeface="微软雅黑" panose="020B0503020204020204" charset="-122"/>
                <a:cs typeface="微软雅黑" panose="020B0503020204020204" charset="-122"/>
              </a:rPr>
              <a:t>·</a:t>
            </a:r>
            <a:r>
              <a:rPr lang="zh-CN" altLang="en-US" sz="1600" b="1" i="0">
                <a:solidFill>
                  <a:srgbClr val="FF0000"/>
                </a:solidFill>
                <a:latin typeface="微软雅黑" panose="020B0503020204020204" charset="-122"/>
                <a:ea typeface="微软雅黑" panose="020B0503020204020204" charset="-122"/>
                <a:cs typeface="微软雅黑" panose="020B0503020204020204" charset="-122"/>
              </a:rPr>
              <a:t>视频生成模型 </a:t>
            </a:r>
            <a:r>
              <a:rPr lang="en-US" altLang="zh-CN" sz="1600" b="1" i="0">
                <a:solidFill>
                  <a:srgbClr val="FF0000"/>
                </a:solidFill>
                <a:latin typeface="微软雅黑" panose="020B0503020204020204" charset="-122"/>
                <a:ea typeface="微软雅黑" panose="020B0503020204020204" charset="-122"/>
                <a:cs typeface="微软雅黑" panose="020B0503020204020204" charset="-122"/>
              </a:rPr>
              <a:t>Seedance 1.0 pro</a:t>
            </a:r>
            <a:r>
              <a:rPr lang="zh-CN" altLang="en-US" sz="1600" b="1" i="0">
                <a:solidFill>
                  <a:srgbClr val="FF0000"/>
                </a:solidFill>
                <a:latin typeface="微软雅黑" panose="020B0503020204020204" charset="-122"/>
                <a:ea typeface="微软雅黑" panose="020B0503020204020204" charset="-122"/>
                <a:cs typeface="微软雅黑" panose="020B0503020204020204" charset="-122"/>
              </a:rPr>
              <a:t>、豆包</a:t>
            </a:r>
            <a:r>
              <a:rPr lang="en-US" altLang="zh-CN" sz="1600" b="1" i="0">
                <a:solidFill>
                  <a:srgbClr val="FF0000"/>
                </a:solidFill>
                <a:latin typeface="微软雅黑" panose="020B0503020204020204" charset="-122"/>
                <a:ea typeface="微软雅黑" panose="020B0503020204020204" charset="-122"/>
                <a:cs typeface="微软雅黑" panose="020B0503020204020204" charset="-122"/>
              </a:rPr>
              <a:t>·</a:t>
            </a:r>
            <a:r>
              <a:rPr lang="zh-CN" altLang="en-US" sz="1600" b="1" i="0">
                <a:solidFill>
                  <a:srgbClr val="FF0000"/>
                </a:solidFill>
                <a:latin typeface="微软雅黑" panose="020B0503020204020204" charset="-122"/>
                <a:ea typeface="微软雅黑" panose="020B0503020204020204" charset="-122"/>
                <a:cs typeface="微软雅黑" panose="020B0503020204020204" charset="-122"/>
              </a:rPr>
              <a:t>语音播客模型</a:t>
            </a:r>
            <a:r>
              <a:rPr lang="zh-CN" altLang="en-US" sz="1600" b="0" i="0">
                <a:solidFill>
                  <a:srgbClr val="222222"/>
                </a:solidFill>
                <a:latin typeface="微软雅黑" panose="020B0503020204020204" charset="-122"/>
                <a:ea typeface="微软雅黑" panose="020B0503020204020204" charset="-122"/>
                <a:cs typeface="微软雅黑" panose="020B0503020204020204" charset="-122"/>
              </a:rPr>
              <a:t>，豆包</a:t>
            </a:r>
            <a:r>
              <a:rPr lang="en-US" altLang="zh-CN" sz="1600" b="0" i="0">
                <a:solidFill>
                  <a:srgbClr val="222222"/>
                </a:solidFill>
                <a:latin typeface="微软雅黑" panose="020B0503020204020204" charset="-122"/>
                <a:ea typeface="微软雅黑" panose="020B0503020204020204" charset="-122"/>
                <a:cs typeface="微软雅黑" panose="020B0503020204020204" charset="-122"/>
              </a:rPr>
              <a:t>·</a:t>
            </a:r>
            <a:r>
              <a:rPr lang="zh-CN" altLang="en-US" sz="1600" b="0" i="0">
                <a:solidFill>
                  <a:srgbClr val="222222"/>
                </a:solidFill>
                <a:latin typeface="微软雅黑" panose="020B0503020204020204" charset="-122"/>
                <a:ea typeface="微软雅黑" panose="020B0503020204020204" charset="-122"/>
                <a:cs typeface="微软雅黑" panose="020B0503020204020204" charset="-122"/>
              </a:rPr>
              <a:t>实时语音模型在火山引擎全量上线，豆包大模型家族已成为拥有全模态、全尺寸、高性价比的领先模型。截至</a:t>
            </a:r>
            <a:r>
              <a:rPr lang="en-US" altLang="zh-CN" sz="1600" b="0" i="0">
                <a:solidFill>
                  <a:srgbClr val="222222"/>
                </a:solidFill>
                <a:latin typeface="微软雅黑" panose="020B0503020204020204" charset="-122"/>
                <a:ea typeface="微软雅黑" panose="020B0503020204020204" charset="-122"/>
                <a:cs typeface="微软雅黑" panose="020B0503020204020204" charset="-122"/>
              </a:rPr>
              <a:t>2025</a:t>
            </a:r>
            <a:r>
              <a:rPr lang="zh-CN" altLang="en-US" sz="1600" b="0" i="0">
                <a:solidFill>
                  <a:srgbClr val="222222"/>
                </a:solidFill>
                <a:latin typeface="微软雅黑" panose="020B0503020204020204" charset="-122"/>
                <a:ea typeface="微软雅黑" panose="020B0503020204020204" charset="-122"/>
                <a:cs typeface="微软雅黑" panose="020B0503020204020204" charset="-122"/>
              </a:rPr>
              <a:t>年</a:t>
            </a:r>
            <a:r>
              <a:rPr lang="en-US" altLang="zh-CN" sz="1600" b="0" i="0">
                <a:solidFill>
                  <a:srgbClr val="222222"/>
                </a:solidFill>
                <a:latin typeface="微软雅黑" panose="020B0503020204020204" charset="-122"/>
                <a:ea typeface="微软雅黑" panose="020B0503020204020204" charset="-122"/>
                <a:cs typeface="微软雅黑" panose="020B0503020204020204" charset="-122"/>
              </a:rPr>
              <a:t>5</a:t>
            </a:r>
            <a:r>
              <a:rPr lang="zh-CN" altLang="en-US" sz="1600" b="0" i="0">
                <a:solidFill>
                  <a:srgbClr val="222222"/>
                </a:solidFill>
                <a:latin typeface="微软雅黑" panose="020B0503020204020204" charset="-122"/>
                <a:ea typeface="微软雅黑" panose="020B0503020204020204" charset="-122"/>
                <a:cs typeface="微软雅黑" panose="020B0503020204020204" charset="-122"/>
              </a:rPr>
              <a:t>月底，豆包大模型日均 </a:t>
            </a:r>
            <a:r>
              <a:rPr lang="en-US" altLang="zh-CN" sz="1600" b="0" i="0">
                <a:solidFill>
                  <a:srgbClr val="222222"/>
                </a:solidFill>
                <a:latin typeface="微软雅黑" panose="020B0503020204020204" charset="-122"/>
                <a:ea typeface="微软雅黑" panose="020B0503020204020204" charset="-122"/>
                <a:cs typeface="微软雅黑" panose="020B0503020204020204" charset="-122"/>
              </a:rPr>
              <a:t>tokens </a:t>
            </a:r>
            <a:r>
              <a:rPr lang="zh-CN" altLang="en-US" sz="1600" b="0" i="0">
                <a:solidFill>
                  <a:srgbClr val="222222"/>
                </a:solidFill>
                <a:latin typeface="微软雅黑" panose="020B0503020204020204" charset="-122"/>
                <a:ea typeface="微软雅黑" panose="020B0503020204020204" charset="-122"/>
                <a:cs typeface="微软雅黑" panose="020B0503020204020204" charset="-122"/>
              </a:rPr>
              <a:t>使用量超过</a:t>
            </a:r>
            <a:r>
              <a:rPr lang="en-US" altLang="zh-CN" sz="1600" b="0" i="0">
                <a:solidFill>
                  <a:srgbClr val="222222"/>
                </a:solidFill>
                <a:latin typeface="微软雅黑" panose="020B0503020204020204" charset="-122"/>
                <a:ea typeface="微软雅黑" panose="020B0503020204020204" charset="-122"/>
                <a:cs typeface="微软雅黑" panose="020B0503020204020204" charset="-122"/>
              </a:rPr>
              <a:t>16.4</a:t>
            </a:r>
            <a:r>
              <a:rPr lang="zh-CN" altLang="en-US" sz="1600" b="0" i="0">
                <a:solidFill>
                  <a:srgbClr val="222222"/>
                </a:solidFill>
                <a:latin typeface="微软雅黑" panose="020B0503020204020204" charset="-122"/>
                <a:ea typeface="微软雅黑" panose="020B0503020204020204" charset="-122"/>
                <a:cs typeface="微软雅黑" panose="020B0503020204020204" charset="-122"/>
              </a:rPr>
              <a:t>万亿，较去年</a:t>
            </a:r>
            <a:r>
              <a:rPr lang="en-US" altLang="zh-CN" sz="1600" b="0" i="0">
                <a:solidFill>
                  <a:srgbClr val="222222"/>
                </a:solidFill>
                <a:latin typeface="微软雅黑" panose="020B0503020204020204" charset="-122"/>
                <a:ea typeface="微软雅黑" panose="020B0503020204020204" charset="-122"/>
                <a:cs typeface="微软雅黑" panose="020B0503020204020204" charset="-122"/>
              </a:rPr>
              <a:t>5</a:t>
            </a:r>
            <a:r>
              <a:rPr lang="zh-CN" altLang="en-US" sz="1600" b="0" i="0">
                <a:solidFill>
                  <a:srgbClr val="222222"/>
                </a:solidFill>
                <a:latin typeface="微软雅黑" panose="020B0503020204020204" charset="-122"/>
                <a:ea typeface="微软雅黑" panose="020B0503020204020204" charset="-122"/>
                <a:cs typeface="微软雅黑" panose="020B0503020204020204" charset="-122"/>
              </a:rPr>
              <a:t>月刚发布时增长</a:t>
            </a:r>
            <a:r>
              <a:rPr lang="en-US" altLang="zh-CN" sz="1600" b="0" i="0">
                <a:solidFill>
                  <a:srgbClr val="222222"/>
                </a:solidFill>
                <a:latin typeface="微软雅黑" panose="020B0503020204020204" charset="-122"/>
                <a:ea typeface="微软雅黑" panose="020B0503020204020204" charset="-122"/>
                <a:cs typeface="微软雅黑" panose="020B0503020204020204" charset="-122"/>
              </a:rPr>
              <a:t>137</a:t>
            </a:r>
            <a:r>
              <a:rPr lang="zh-CN" altLang="en-US" sz="1600" b="0" i="0">
                <a:solidFill>
                  <a:srgbClr val="222222"/>
                </a:solidFill>
                <a:latin typeface="微软雅黑" panose="020B0503020204020204" charset="-122"/>
                <a:ea typeface="微软雅黑" panose="020B0503020204020204" charset="-122"/>
                <a:cs typeface="微软雅黑" panose="020B0503020204020204" charset="-122"/>
              </a:rPr>
              <a:t>倍。</a:t>
            </a:r>
            <a:endParaRPr lang="zh-CN" altLang="en-US" sz="1600" b="0" i="0">
              <a:solidFill>
                <a:srgbClr val="222222"/>
              </a:solidFill>
              <a:latin typeface="微软雅黑" panose="020B0503020204020204" charset="-122"/>
              <a:ea typeface="微软雅黑" panose="020B0503020204020204" charset="-122"/>
              <a:cs typeface="微软雅黑" panose="020B0503020204020204" charset="-122"/>
            </a:endParaRPr>
          </a:p>
        </p:txBody>
      </p:sp>
      <p:pic>
        <p:nvPicPr>
          <p:cNvPr id="3" name="图片 2"/>
          <p:cNvPicPr/>
          <p:nvPr/>
        </p:nvPicPr>
        <p:blipFill>
          <a:blip r:embed="rId2"/>
          <a:stretch>
            <a:fillRect/>
          </a:stretch>
        </p:blipFill>
        <p:spPr>
          <a:xfrm>
            <a:off x="3637280" y="2364740"/>
            <a:ext cx="4916805" cy="3190875"/>
          </a:xfrm>
          <a:prstGeom prst="rect">
            <a:avLst/>
          </a:prstGeom>
        </p:spPr>
      </p:pic>
    </p:spTree>
    <p:custDataLst>
      <p:tags r:id="rId3"/>
    </p:custDataLst>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0.xml><?xml version="1.0" encoding="utf-8"?>
<p:tagLst xmlns:p="http://schemas.openxmlformats.org/presentationml/2006/main">
  <p:tag name="KSO_WM_UNIT_PLACING_PICTURE_USER_VIEWPORT" val="{&quot;height&quot;:606,&quot;width&quot;:2795}"/>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wm#"/>
  <p:tag name="KSO_WM_TEMPLATE_CATEGORY" val="custom"/>
  <p:tag name="KSO_WM_TEMPLATE_INDEX" val="20205081"/>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wm#"/>
  <p:tag name="KSO_WM_TEMPLATE_CATEGORY" val="custom"/>
  <p:tag name="KSO_WM_TEMPLATE_INDEX" val="20205081"/>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wm#"/>
  <p:tag name="KSO_WM_TEMPLATE_CATEGORY" val="custom"/>
  <p:tag name="KSO_WM_TEMPLATE_INDEX" val="20205081"/>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205081"/>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wm#"/>
  <p:tag name="KSO_WM_TEMPLATE_CATEGORY" val="custom"/>
  <p:tag name="KSO_WM_TEMPLATE_INDEX" val="20205081"/>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wm#"/>
  <p:tag name="KSO_WM_TEMPLATE_CATEGORY" val="custom"/>
  <p:tag name="KSO_WM_TEMPLATE_INDEX" val="20205081"/>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TEMPLATE_CATEGORY" val="custom"/>
  <p:tag name="KSO_WM_TEMPLATE_INDEX" val="20205081"/>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4060]}"/>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4060]}"/>
</p:tagLst>
</file>

<file path=ppt/tags/tag13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4060]}"/>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4060]}"/>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4060]}"/>
</p:tagLst>
</file>

<file path=ppt/tags/tag144.xml><?xml version="1.0" encoding="utf-8"?>
<p:tagLst xmlns:p="http://schemas.openxmlformats.org/presentationml/2006/main">
  <p:tag name="KSO_WPP_MARK_KEY" val="34a5c737-2527-451b-a6cc-313a70f4ce21"/>
  <p:tag name="COMMONDATA" val="eyJoZGlkIjoiMjUxNmU2Yzc2MjNiNjJjZGFlY2Q1MzYxMGIzYTQ4YWEifQ=="/>
  <p:tag name="resource_record_key" val="{&quot;29&quot;:[20405972,20405933,20426316,20405934,20405922,20405918,20405950],&quot;65&quot;:[20205081],&quot;70&quot;:[3315773,3314060,3321602]}"/>
  <p:tag name="commondata" val="eyJoZGlkIjoiMTE5OTlmMmY3Mzc0MTBlODE0YTNlMWY0MTJhZTZiYTYifQ=="/>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9.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1854</Words>
  <Application>WPS 演示</Application>
  <PresentationFormat>宽屏</PresentationFormat>
  <Paragraphs>92</Paragraphs>
  <Slides>21</Slides>
  <Notes>4</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21</vt:i4>
      </vt:variant>
    </vt:vector>
  </HeadingPairs>
  <TitlesOfParts>
    <vt:vector size="42" baseType="lpstr">
      <vt:lpstr>Arial</vt:lpstr>
      <vt:lpstr>宋体</vt:lpstr>
      <vt:lpstr>Wingdings</vt:lpstr>
      <vt:lpstr>Wingdings</vt:lpstr>
      <vt:lpstr>Roboto</vt:lpstr>
      <vt:lpstr>汉仪旗黑-55简</vt:lpstr>
      <vt:lpstr>思源黑体 CN Medium</vt:lpstr>
      <vt:lpstr>黑体</vt:lpstr>
      <vt:lpstr>思源黑体 CN Light</vt:lpstr>
      <vt:lpstr>阿里巴巴普惠体 Light</vt:lpstr>
      <vt:lpstr>华文细黑</vt:lpstr>
      <vt:lpstr>微软雅黑</vt:lpstr>
      <vt:lpstr>Arial Unicode MS</vt:lpstr>
      <vt:lpstr>Calibri</vt:lpstr>
      <vt:lpstr>Arial</vt:lpstr>
      <vt:lpstr>-apple-system</vt:lpstr>
      <vt:lpstr>Segoe Print</vt:lpstr>
      <vt:lpstr>Inter</vt:lpstr>
      <vt:lpstr>PingFang SC</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A陈小渊</cp:lastModifiedBy>
  <cp:revision>928</cp:revision>
  <dcterms:created xsi:type="dcterms:W3CDTF">2019-06-19T02:08:00Z</dcterms:created>
  <dcterms:modified xsi:type="dcterms:W3CDTF">2025-06-12T06:52:34Z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2052-12.1.0.21541</vt:lpwstr>
  </property>
  <property fmtid="{D5CDD505-2E9C-101B-9397-08002B2CF9AE}" pid="3" name="ICV">
    <vt:lpwstr>67F8E99CA25843CDBAFD0150A9FB820A</vt:lpwstr>
  </property>
</Properties>
</file>