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370" r:id="rId4"/>
    <p:sldId id="791" r:id="rId6"/>
    <p:sldId id="877" r:id="rId7"/>
    <p:sldId id="897" r:id="rId8"/>
    <p:sldId id="816" r:id="rId9"/>
    <p:sldId id="1108" r:id="rId10"/>
    <p:sldId id="1088" r:id="rId11"/>
    <p:sldId id="1123" r:id="rId12"/>
    <p:sldId id="1093" r:id="rId13"/>
    <p:sldId id="1090" r:id="rId14"/>
    <p:sldId id="1091" r:id="rId15"/>
    <p:sldId id="1003" r:id="rId16"/>
    <p:sldId id="984" r:id="rId17"/>
    <p:sldId id="1110" r:id="rId18"/>
    <p:sldId id="1109" r:id="rId19"/>
    <p:sldId id="1081" r:id="rId20"/>
    <p:sldId id="372" r:id="rId21"/>
    <p:sldId id="1069" r:id="rId22"/>
    <p:sldId id="1077" r:id="rId23"/>
    <p:sldId id="1078" r:id="rId24"/>
    <p:sldId id="1079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2" userDrawn="1">
          <p15:clr>
            <a:srgbClr val="A4A3A4"/>
          </p15:clr>
        </p15:guide>
        <p15:guide id="2" pos="36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FFF6CD"/>
    <a:srgbClr val="FFFDF5"/>
    <a:srgbClr val="FFDFDF"/>
    <a:srgbClr val="D16664"/>
    <a:srgbClr val="FFFC91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12"/>
        <p:guide pos="365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0" Type="http://schemas.openxmlformats.org/officeDocument/2006/relationships/tags" Target="tags/tag145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补充讲讲上能电气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光伏行业加速出清低效产能</a:t>
            </a:r>
            <a:endParaRPr lang="zh-CN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光伏行业加速出清低效产能</a:t>
            </a:r>
            <a:endParaRPr lang="zh-CN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7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30.png"/><Relationship Id="rId1" Type="http://schemas.openxmlformats.org/officeDocument/2006/relationships/tags" Target="../tags/tag127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29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3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133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38.png"/><Relationship Id="rId1" Type="http://schemas.openxmlformats.org/officeDocument/2006/relationships/tags" Target="../tags/tag135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tags" Target="../tags/tag137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41.png"/><Relationship Id="rId1" Type="http://schemas.openxmlformats.org/officeDocument/2006/relationships/tags" Target="../tags/tag139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111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2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tags" Target="../tags/tag141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5.png"/><Relationship Id="rId1" Type="http://schemas.openxmlformats.org/officeDocument/2006/relationships/tags" Target="../tags/tag14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6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8"/>
            <a:ext cx="3349721" cy="374408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dirty="0">
                  <a:solidFill>
                    <a:schemeClr val="bg1"/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Light" panose="020B0300000000000000" charset="-122"/>
                  <a:sym typeface="+mn-ea"/>
                </a:rPr>
                <a:t>A1120619060027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634490" y="159321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风口解读之信创产业</a:t>
            </a:r>
            <a:endParaRPr lang="zh-CN" sz="36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sz="36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投教课</a:t>
            </a:r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2024 .11.28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7615" y="154305"/>
            <a:ext cx="8498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/>
            <a:r>
              <a:rPr lang="en-US" sz="2400" b="1">
                <a:solidFill>
                  <a:schemeClr val="bg1"/>
                </a:solidFill>
                <a:sym typeface="+mn-ea"/>
              </a:rPr>
              <a:t>                       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逻辑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2</a:t>
            </a:r>
            <a:r>
              <a:rPr lang="en-US" sz="2400" b="1">
                <a:solidFill>
                  <a:schemeClr val="bg1"/>
                </a:solidFill>
                <a:sym typeface="+mn-ea"/>
              </a:rPr>
              <a:t>.</a:t>
            </a:r>
            <a:r>
              <a:rPr lang="en-US" sz="2400" b="1">
                <a:solidFill>
                  <a:schemeClr val="bg1"/>
                </a:solidFill>
                <a:sym typeface="+mn-ea"/>
              </a:rPr>
              <a:t>政府信创采购加速</a:t>
            </a:r>
            <a:endParaRPr 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5800" y="802005"/>
            <a:ext cx="11022965" cy="102616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此轮政府信创采购在政策推动下有机会实现更快落地，预计业务与政府信创采购关联度更高的公司有望获得超预期发展，标的中孚信息、太极股份、海量数据、金山办公、软通动力、拓维信息、中国软件国际、星环科技，受益标的海光信息、龙芯中科、中国长城、中科曙光、神州数码、中国软件、达梦数据、东方通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28165"/>
            <a:ext cx="5343525" cy="1946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973195"/>
            <a:ext cx="5183505" cy="116776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842010" y="2002790"/>
            <a:ext cx="4598035" cy="29635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140960"/>
            <a:ext cx="4910455" cy="101536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222115" y="154305"/>
            <a:ext cx="57778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/>
            <a:r>
              <a:rPr lang="en-US" sz="2400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逻辑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3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.</a:t>
            </a:r>
            <a:r>
              <a:rPr lang="zh-CN" sz="2400" b="1">
                <a:solidFill>
                  <a:schemeClr val="bg1"/>
                </a:solidFill>
                <a:sym typeface="+mn-ea"/>
              </a:rPr>
              <a:t>华为国产系统实现突破</a:t>
            </a:r>
            <a:endParaRPr lang="zh-CN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56000" y="3137217"/>
            <a:ext cx="5080000" cy="58356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/>
            <a:r>
              <a:rPr lang="zh-CN" altLang="en-US" sz="1600" b="1" i="0">
                <a:solidFill>
                  <a:srgbClr val="FFFFFF"/>
                </a:solidFill>
                <a:latin typeface="PingFang SC"/>
                <a:ea typeface="PingFang SC"/>
              </a:rPr>
              <a:t>锂电产业链即将见底？业内人士预计明年价格有望回升</a:t>
            </a:r>
            <a:endParaRPr lang="zh-CN" altLang="en-US" sz="1600" b="1" i="0">
              <a:solidFill>
                <a:srgbClr val="FFFFFF"/>
              </a:solidFill>
              <a:latin typeface="PingFang SC"/>
              <a:ea typeface="PingFang SC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2249"/>
          <a:stretch>
            <a:fillRect/>
          </a:stretch>
        </p:blipFill>
        <p:spPr>
          <a:xfrm>
            <a:off x="614680" y="1619250"/>
            <a:ext cx="7044690" cy="35032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450" y="1221740"/>
            <a:ext cx="4058920" cy="46678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风口选股</a:t>
            </a: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13075" y="0"/>
            <a:ext cx="5826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lang="en-US" sz="3200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产业分支</a:t>
            </a:r>
            <a:endParaRPr kumimoji="0" lang="zh-CN" altLang="en-US" sz="32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75" y="1216025"/>
            <a:ext cx="10407015" cy="42735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13075" y="0"/>
            <a:ext cx="5826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lang="en-US" sz="3200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产业分支</a:t>
            </a:r>
            <a:endParaRPr kumimoji="0" lang="zh-CN" altLang="en-US" sz="32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209040"/>
            <a:ext cx="6134100" cy="44392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455" y="1004570"/>
            <a:ext cx="1719580" cy="48494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13075" y="0"/>
            <a:ext cx="5826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lang="en-US" sz="3200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分时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异动选股</a:t>
            </a:r>
            <a:endParaRPr kumimoji="0" lang="zh-CN" altLang="en-US" sz="32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040" y="4331970"/>
            <a:ext cx="6278245" cy="1445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1293495"/>
            <a:ext cx="5073015" cy="4627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850" y="1409700"/>
            <a:ext cx="4285615" cy="275272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13075" y="0"/>
            <a:ext cx="5826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200" b="1" i="0" kern="1200" cap="none" spc="0" normalizeH="0" baseline="0">
                <a:solidFill>
                  <a:schemeClr val="bg1"/>
                </a:solidFill>
              </a:rPr>
              <a:t>风口爆量回档</a:t>
            </a:r>
            <a:endParaRPr kumimoji="0" lang="en-US" altLang="zh-CN" sz="32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941070"/>
            <a:ext cx="6674485" cy="497649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535" y="2084070"/>
            <a:ext cx="5194935" cy="299402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21445" y="5601335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" y="1083310"/>
            <a:ext cx="8192135" cy="46081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660" y="1010285"/>
            <a:ext cx="2806700" cy="436816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42315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《主力透视陪跑营》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30" y="969645"/>
            <a:ext cx="9526905" cy="53587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0275" y="0"/>
            <a:ext cx="3575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市场风口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925" y="1210310"/>
            <a:ext cx="7958455" cy="41757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32831"/>
          <a:stretch>
            <a:fillRect/>
          </a:stretch>
        </p:blipFill>
        <p:spPr>
          <a:xfrm>
            <a:off x="453390" y="1210310"/>
            <a:ext cx="3265170" cy="44691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566545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《主力透视陪跑营》社群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635" y="935990"/>
            <a:ext cx="4785995" cy="42106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15" y="935990"/>
            <a:ext cx="5173980" cy="358457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310" y="3538220"/>
            <a:ext cx="2896870" cy="235521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42315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《主力透视陪跑营》社群路径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755" y="989965"/>
            <a:ext cx="7286625" cy="51612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风口解读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40275" y="0"/>
            <a:ext cx="3575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市场风口</a:t>
            </a:r>
            <a:endParaRPr kumimoji="0" lang="zh-CN" sz="3600" b="1" i="0" kern="1200" cap="none" spc="0" normalizeH="0" baseline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34142"/>
          <a:stretch>
            <a:fillRect/>
          </a:stretch>
        </p:blipFill>
        <p:spPr>
          <a:xfrm>
            <a:off x="8117840" y="1096010"/>
            <a:ext cx="3756660" cy="481203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75" y="991235"/>
            <a:ext cx="3775710" cy="502158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39151"/>
          <a:stretch>
            <a:fillRect/>
          </a:stretch>
        </p:blipFill>
        <p:spPr>
          <a:xfrm>
            <a:off x="4446905" y="1096010"/>
            <a:ext cx="3569335" cy="481203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531235" y="0"/>
            <a:ext cx="55086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风口龙头和跟风</a:t>
            </a:r>
            <a:endParaRPr lang="en-US" altLang="zh-CN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122680"/>
            <a:ext cx="5419725" cy="273113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200" y="3556000"/>
            <a:ext cx="5235575" cy="2425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937260"/>
            <a:ext cx="4778375" cy="271970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531235" y="0"/>
            <a:ext cx="55086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风口龙头和跟风</a:t>
            </a:r>
            <a:endParaRPr lang="en-US" altLang="zh-CN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0" y="1153160"/>
            <a:ext cx="4570095" cy="277368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20750"/>
            <a:ext cx="4902835" cy="30067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410" y="2874645"/>
            <a:ext cx="5835015" cy="278193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风口逻辑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531235" y="0"/>
            <a:ext cx="55086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什么是信创</a:t>
            </a:r>
            <a:endParaRPr lang="en-US" altLang="zh-CN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820" y="2172970"/>
            <a:ext cx="7669530" cy="38538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510" y="761365"/>
            <a:ext cx="6696075" cy="12954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531235" y="0"/>
            <a:ext cx="71723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逻辑</a:t>
            </a:r>
            <a:r>
              <a:rPr lang="en-US" altLang="zh-CN" sz="3200" b="1">
                <a:solidFill>
                  <a:schemeClr val="bg1"/>
                </a:solidFill>
                <a:sym typeface="+mn-ea"/>
              </a:rPr>
              <a:t>1.</a:t>
            </a:r>
            <a:r>
              <a:rPr lang="en-US" sz="3600" b="1">
                <a:solidFill>
                  <a:schemeClr val="bg1"/>
                </a:solidFill>
                <a:sym typeface="+mn-ea"/>
              </a:rPr>
              <a:t>自主可控或成“主旋律”</a:t>
            </a:r>
            <a:endParaRPr lang="zh-CN" sz="32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95400" y="1066800"/>
            <a:ext cx="960056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1600" b="1" i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自主可控或成</a:t>
            </a:r>
            <a:r>
              <a:rPr lang="en-US" altLang="zh-CN" sz="1600" b="1" i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“</a:t>
            </a:r>
            <a:r>
              <a:rPr lang="zh-CN" altLang="en-US" sz="1600" b="1" i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主旋律</a:t>
            </a:r>
            <a:r>
              <a:rPr lang="en-US" altLang="zh-CN" sz="1600" b="1" i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”</a:t>
            </a:r>
            <a:r>
              <a:rPr lang="zh-CN" altLang="en-US" sz="1600" b="1" i="0">
                <a:solidFill>
                  <a:srgbClr val="FF0000"/>
                </a:solidFill>
                <a:latin typeface="+mj-ea"/>
                <a:ea typeface="+mj-ea"/>
                <a:cs typeface="+mj-ea"/>
              </a:rPr>
              <a:t>，科创有望成为市场主线，自主可控推动信创产业新机遇与挑战</a:t>
            </a:r>
            <a:endParaRPr lang="zh-CN" altLang="en-US" sz="1600" b="1" i="0">
              <a:solidFill>
                <a:srgbClr val="FF0000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985" y="1727835"/>
            <a:ext cx="5372735" cy="3956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3870325"/>
            <a:ext cx="5283200" cy="2117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20" y="1945005"/>
            <a:ext cx="5699760" cy="11766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4]}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4]}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4]}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26316,20405934,20405922,20405918,20405950],&quot;65&quot;:[20205081],&quot;70&quot;:[3315773,3314060,3321602,3314064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638</Words>
  <Application>WPS 演示</Application>
  <PresentationFormat>宽屏</PresentationFormat>
  <Paragraphs>61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Roboto</vt:lpstr>
      <vt:lpstr>汉仪旗黑-55简</vt:lpstr>
      <vt:lpstr>思源黑体 CN Medium</vt:lpstr>
      <vt:lpstr>黑体</vt:lpstr>
      <vt:lpstr>思源黑体 CN Light</vt:lpstr>
      <vt:lpstr>阿里巴巴普惠体 Light</vt:lpstr>
      <vt:lpstr>华文细黑</vt:lpstr>
      <vt:lpstr>微软雅黑</vt:lpstr>
      <vt:lpstr>PingFang SC</vt:lpstr>
      <vt:lpstr>Segoe Print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945</cp:revision>
  <dcterms:created xsi:type="dcterms:W3CDTF">2019-06-19T02:08:00Z</dcterms:created>
  <dcterms:modified xsi:type="dcterms:W3CDTF">2024-11-28T06:54:35Z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67F8E99CA25843CDBAFD0150A9FB820A</vt:lpwstr>
  </property>
</Properties>
</file>