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5"/>
  </p:notesMasterIdLst>
  <p:sldIdLst>
    <p:sldId id="370" r:id="rId4"/>
    <p:sldId id="791" r:id="rId6"/>
    <p:sldId id="877" r:id="rId7"/>
    <p:sldId id="897" r:id="rId8"/>
    <p:sldId id="816" r:id="rId9"/>
    <p:sldId id="764" r:id="rId10"/>
    <p:sldId id="981" r:id="rId11"/>
    <p:sldId id="1001" r:id="rId12"/>
    <p:sldId id="1007" r:id="rId13"/>
    <p:sldId id="1003" r:id="rId14"/>
    <p:sldId id="984" r:id="rId15"/>
    <p:sldId id="1008" r:id="rId16"/>
    <p:sldId id="1023" r:id="rId17"/>
    <p:sldId id="372" r:id="rId18"/>
    <p:sldId id="958" r:id="rId19"/>
    <p:sldId id="1002" r:id="rId20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64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FFF6CD"/>
    <a:srgbClr val="FFFDF5"/>
    <a:srgbClr val="FFDFDF"/>
    <a:srgbClr val="D16664"/>
    <a:srgbClr val="FFFC91"/>
    <a:srgbClr val="DCDCDC"/>
    <a:srgbClr val="F0F0F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24"/>
        <p:guide pos="364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gs" Target="tags/tag135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补充讲讲上能电气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/>
              <a:t>华为欧拉是指华为公司自主研发并推广的企业级Linux服务器操作系统‌。</a:t>
            </a:r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/>
              <a:t>但此前福日电子回应与华为的合作关系时称，华为是公司全资子公司中诺通讯重要客户，中诺通讯为其提供智能手机等智能终端产品的ODM/JDM服务。 </a:t>
            </a:r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光伏行业加速出清低效产能</a:t>
            </a:r>
            <a:endParaRPr lang="zh-CN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/>
              <a:t>HarmonyOS NEXT最引人注目的特点之一就是其脱离了Android生态的限制，形成了一个全新的操作系统环境。这个系统以自主创新为基础，从内核到文件系统均实现了独立开发，真正体现了“纯血鸿蒙”的概念。鸿蒙不仅限于智能手机，它的应用范围还涵盖了PC、平板、穿戴设备、智慧屏以及车载系统等多种终端设备，这种全场景的布局，将大幅提升用户的智能体验。</a:t>
            </a:r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光伏行业加速出清低效产能</a:t>
            </a:r>
            <a:endParaRPr lang="zh-CN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37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6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7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23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6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2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27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27.png"/><Relationship Id="rId1" Type="http://schemas.openxmlformats.org/officeDocument/2006/relationships/tags" Target="../tags/tag129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31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tags" Target="../tags/tag133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2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tags" Target="../tags/tag1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4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hyperlink" Target="https://baike.baidu.com/item/%E8%B4%9D%E9%B2%81%E7%89%B9/2396220?fromModule=lemma_inlink" TargetMode="External"/><Relationship Id="rId2" Type="http://schemas.openxmlformats.org/officeDocument/2006/relationships/hyperlink" Target="https://baike.baidu.com/item/%E9%BB%8E%E5%B7%B4%E5%AB%A9/75237?fromModule=lemma_inlink" TargetMode="External"/><Relationship Id="rId1" Type="http://schemas.openxmlformats.org/officeDocument/2006/relationships/tags" Target="../tags/tag117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16.png"/><Relationship Id="rId1" Type="http://schemas.openxmlformats.org/officeDocument/2006/relationships/tags" Target="../tags/tag119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2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8"/>
            <a:ext cx="3349721" cy="374408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dirty="0">
                  <a:solidFill>
                    <a:schemeClr val="bg1"/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Light" panose="020B0300000000000000" charset="-122"/>
                  <a:sym typeface="+mn-ea"/>
                </a:rPr>
                <a:t>A1120619060027</a:t>
              </a:r>
              <a:endParaRPr lang="en-US" altLang="zh-CN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634490" y="159321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风口解读之信息安全</a:t>
            </a:r>
            <a:endParaRPr lang="zh-CN" sz="36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sz="36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投教课</a:t>
            </a:r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03165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2024 .10.10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风口选股</a:t>
            </a:r>
            <a:endParaRPr lang="zh-CN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13075" y="0"/>
            <a:ext cx="58261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en-US" sz="32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200" b="1" i="0" kern="1200" cap="none" spc="0" normalizeH="0" baseline="0">
                <a:solidFill>
                  <a:schemeClr val="bg1"/>
                </a:solidFill>
              </a:rPr>
              <a:t>风口选股</a:t>
            </a:r>
            <a:r>
              <a:rPr kumimoji="0" lang="en-US" altLang="zh-CN" sz="3200" b="1" i="0" kern="1200" cap="none" spc="0" normalizeH="0" baseline="0">
                <a:solidFill>
                  <a:schemeClr val="bg1"/>
                </a:solidFill>
              </a:rPr>
              <a:t>1</a:t>
            </a:r>
            <a:endParaRPr kumimoji="0" lang="en-US" altLang="zh-CN" sz="3200" b="1" i="0" kern="1200" cap="none" spc="0" normalizeH="0" baseline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30" y="933450"/>
            <a:ext cx="6492240" cy="49917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25101"/>
          <a:stretch>
            <a:fillRect/>
          </a:stretch>
        </p:blipFill>
        <p:spPr>
          <a:xfrm>
            <a:off x="5457190" y="1953260"/>
            <a:ext cx="6069965" cy="33756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051050" y="0"/>
            <a:ext cx="58261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en-US" sz="3200" b="1" i="0" kern="1200" cap="none" spc="0" normalizeH="0" baseline="0">
                <a:solidFill>
                  <a:schemeClr val="bg1"/>
                </a:solidFill>
              </a:rPr>
              <a:t>                          </a:t>
            </a:r>
            <a:r>
              <a:rPr kumimoji="0" lang="zh-CN" altLang="en-US" sz="3200" b="1" i="0" kern="1200" cap="none" spc="0" normalizeH="0" baseline="0">
                <a:solidFill>
                  <a:schemeClr val="bg1"/>
                </a:solidFill>
              </a:rPr>
              <a:t>风口选股</a:t>
            </a:r>
            <a:r>
              <a:rPr kumimoji="0" lang="en-US" altLang="zh-CN" sz="3200" b="1" i="0" kern="1200" cap="none" spc="0" normalizeH="0" baseline="0">
                <a:solidFill>
                  <a:schemeClr val="bg1"/>
                </a:solidFill>
              </a:rPr>
              <a:t>2</a:t>
            </a:r>
            <a:endParaRPr kumimoji="0" lang="en-US" altLang="zh-CN" sz="32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295" y="870585"/>
            <a:ext cx="5338445" cy="53263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730" y="1562735"/>
            <a:ext cx="4681855" cy="373253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051050" y="0"/>
            <a:ext cx="58261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en-US" sz="3200" b="1" i="0" kern="1200" cap="none" spc="0" normalizeH="0" baseline="0">
                <a:solidFill>
                  <a:schemeClr val="bg1"/>
                </a:solidFill>
              </a:rPr>
              <a:t>                          </a:t>
            </a:r>
            <a:r>
              <a:rPr kumimoji="0" lang="zh-CN" altLang="en-US" sz="3200" b="1" i="0" kern="1200" cap="none" spc="0" normalizeH="0" baseline="0">
                <a:solidFill>
                  <a:schemeClr val="bg1"/>
                </a:solidFill>
              </a:rPr>
              <a:t>风口选股</a:t>
            </a:r>
            <a:r>
              <a:rPr kumimoji="0" lang="en-US" altLang="zh-CN" sz="3200" b="1" i="0" kern="1200" cap="none" spc="0" normalizeH="0" baseline="0">
                <a:solidFill>
                  <a:schemeClr val="bg1"/>
                </a:solidFill>
              </a:rPr>
              <a:t>3</a:t>
            </a:r>
            <a:endParaRPr kumimoji="0" lang="en-US" altLang="zh-CN" sz="32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40" y="1024890"/>
            <a:ext cx="6857365" cy="49237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26674"/>
          <a:stretch>
            <a:fillRect/>
          </a:stretch>
        </p:blipFill>
        <p:spPr>
          <a:xfrm>
            <a:off x="7064375" y="918845"/>
            <a:ext cx="4880610" cy="298259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4375" y="2233295"/>
            <a:ext cx="5005705" cy="281495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1515" y="3673475"/>
            <a:ext cx="4800600" cy="249682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723390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《好股研选》中短线覆盖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884920" y="5536565"/>
            <a:ext cx="2511425" cy="410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1600">
                <a:sym typeface="+mn-ea"/>
              </a:rPr>
              <a:t>98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月，</a:t>
            </a:r>
            <a:r>
              <a:rPr lang="en-US" altLang="zh-CN" sz="1600">
                <a:sym typeface="+mn-ea"/>
              </a:rPr>
              <a:t>8</a:t>
            </a:r>
            <a:r>
              <a:rPr lang="zh-CN" altLang="en-US" sz="1600">
                <a:sym typeface="+mn-ea"/>
              </a:rPr>
              <a:t>篇，</a:t>
            </a:r>
            <a:r>
              <a:rPr lang="en-US" altLang="zh-CN" sz="1600">
                <a:sym typeface="+mn-ea"/>
              </a:rPr>
              <a:t>12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篇</a:t>
            </a:r>
            <a:endParaRPr lang="zh-CN" altLang="en-US" sz="160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55" y="1042035"/>
            <a:ext cx="7778750" cy="47745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635" y="4385310"/>
            <a:ext cx="1031875" cy="10439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8515" y="1042035"/>
            <a:ext cx="3035300" cy="43757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723390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《好股研选》半年享</a:t>
            </a:r>
            <a:r>
              <a:rPr lang="en-US" alt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折优惠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635" y="4385310"/>
            <a:ext cx="1031875" cy="1043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420" y="892175"/>
            <a:ext cx="9020175" cy="50736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40275" y="0"/>
            <a:ext cx="35750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市场风口</a:t>
            </a:r>
            <a:endParaRPr kumimoji="0" lang="zh-CN" sz="3600" b="1" i="0" kern="1200" cap="none" spc="0" normalizeH="0" baseline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925" y="1210310"/>
            <a:ext cx="7958455" cy="41757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150360" y="5586730"/>
            <a:ext cx="7498715" cy="33718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 sz="1600"/>
              <a:t>安全领域：国产系统（华为鸿蒙）、信息安全（测绘概念、智能设备</a:t>
            </a:r>
            <a:r>
              <a:rPr lang="en-US" altLang="zh-CN" sz="1600"/>
              <a:t>...</a:t>
            </a:r>
            <a:r>
              <a:rPr lang="zh-CN" altLang="en-US" sz="1600"/>
              <a:t>）</a:t>
            </a:r>
            <a:endParaRPr lang="zh-CN" altLang="en-US" sz="16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35" y="911225"/>
            <a:ext cx="2987040" cy="52089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风口解读</a:t>
            </a:r>
            <a:endParaRPr lang="zh-CN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40275" y="0"/>
            <a:ext cx="35750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市场风口</a:t>
            </a:r>
            <a:endParaRPr kumimoji="0" lang="zh-CN" sz="3600" b="1" i="0" kern="1200" cap="none" spc="0" normalizeH="0" baseline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70" y="1115060"/>
            <a:ext cx="5505450" cy="42767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19237" r="3635"/>
          <a:stretch>
            <a:fillRect/>
          </a:stretch>
        </p:blipFill>
        <p:spPr>
          <a:xfrm>
            <a:off x="6472555" y="1702435"/>
            <a:ext cx="4850130" cy="31013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531235" y="0"/>
            <a:ext cx="55086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       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风口龙头</a:t>
            </a:r>
            <a:endParaRPr lang="zh-CN" sz="36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35" y="1016635"/>
            <a:ext cx="6168390" cy="45573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r="17565" b="36947"/>
          <a:stretch>
            <a:fillRect/>
          </a:stretch>
        </p:blipFill>
        <p:spPr>
          <a:xfrm>
            <a:off x="4839335" y="4251960"/>
            <a:ext cx="3293110" cy="163957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2930" y="1016635"/>
            <a:ext cx="4810125" cy="29654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50" y="3929380"/>
            <a:ext cx="3456305" cy="228473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风口逻辑</a:t>
            </a:r>
            <a:endParaRPr lang="zh-CN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484755" y="54610"/>
            <a:ext cx="78917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        </a:t>
            </a:r>
            <a:r>
              <a:rPr lang="en-US" sz="2800" b="1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逻辑</a:t>
            </a:r>
            <a:r>
              <a:rPr lang="en-US" altLang="zh-CN" sz="2800" b="1">
                <a:solidFill>
                  <a:schemeClr val="bg1"/>
                </a:solidFill>
                <a:sym typeface="+mn-ea"/>
              </a:rPr>
              <a:t>1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：安全事件频繁驱动</a:t>
            </a:r>
            <a:endParaRPr lang="zh-CN" sz="28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56285" y="1930400"/>
            <a:ext cx="4672965" cy="279971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9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月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17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日，</a:t>
            </a:r>
            <a:r>
              <a:rPr lang="zh-CN" altLang="en-US" sz="1600">
                <a:solidFill>
                  <a:srgbClr val="136EC2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  <a:hlinkClick r:id="rId2"/>
              </a:rPr>
              <a:t>黎巴嫩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首都</a:t>
            </a:r>
            <a:r>
              <a:rPr lang="zh-CN" altLang="en-US" sz="1600">
                <a:solidFill>
                  <a:srgbClr val="136EC2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  <a:hlinkClick r:id="rId3"/>
              </a:rPr>
              <a:t>贝鲁特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以及黎巴嫩东南部和东北部多地发生手持寻呼机爆炸事件。9月18日下午，黎巴嫩多地再次发生通信设备爆炸事件，设备包括寻呼机、对讲机以及无线通信设备等。</a:t>
            </a:r>
            <a:endParaRPr lang="zh-CN" altLang="en-US" sz="160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marL="0" indent="0" algn="just"/>
            <a:endParaRPr lang="zh-CN" altLang="en-US" sz="1600" i="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marL="0" indent="0" algn="just"/>
            <a:endParaRPr lang="zh-CN" altLang="en-US" sz="1600" i="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marL="0" indent="0" algn="just"/>
            <a:r>
              <a:rPr lang="zh-CN" altLang="en-US" sz="1600" i="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10月16日，国家安全部微信公众号发文称，某境外企业A公司通过与我国具有测绘资质的B公司合作，以开展汽车智能驾驶研究为掩护，在我国内非法开展地理信息测绘活动。“非法测绘”通告引多方紧急回应</a:t>
            </a:r>
            <a:r>
              <a:rPr lang="en-US" altLang="zh-CN" sz="1600" i="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 </a:t>
            </a:r>
            <a:r>
              <a:rPr lang="zh-CN" altLang="en-US" sz="1600" i="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。</a:t>
            </a:r>
            <a:endParaRPr lang="zh-CN" altLang="en-US" sz="1600" i="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96000" y="1990090"/>
            <a:ext cx="5367655" cy="378460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zh-CN" altLang="en-US" sz="1600" i="0">
                <a:solidFill>
                  <a:srgbClr val="222222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①</a:t>
            </a:r>
            <a:r>
              <a:rPr lang="en-US" altLang="zh-CN" sz="1600" i="0">
                <a:solidFill>
                  <a:srgbClr val="222222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2023</a:t>
            </a:r>
            <a:r>
              <a:rPr lang="zh-CN" altLang="en-US" sz="1600" i="0">
                <a:solidFill>
                  <a:srgbClr val="222222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年</a:t>
            </a:r>
            <a:r>
              <a:rPr lang="en-US" altLang="zh-CN" sz="1600" i="0">
                <a:solidFill>
                  <a:srgbClr val="222222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8</a:t>
            </a:r>
            <a:r>
              <a:rPr lang="zh-CN" altLang="en-US" sz="1600" i="0">
                <a:solidFill>
                  <a:srgbClr val="222222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月，英特尔</a:t>
            </a:r>
            <a:r>
              <a:rPr lang="en-US" altLang="zh-CN" sz="1600" i="0">
                <a:solidFill>
                  <a:srgbClr val="222222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CPU</a:t>
            </a:r>
            <a:r>
              <a:rPr lang="zh-CN" altLang="en-US" sz="1600" i="0">
                <a:solidFill>
                  <a:srgbClr val="222222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被曝存在</a:t>
            </a:r>
            <a:r>
              <a:rPr lang="en-US" altLang="zh-CN" sz="1600" i="0">
                <a:solidFill>
                  <a:srgbClr val="222222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Downfall</a:t>
            </a:r>
            <a:r>
              <a:rPr lang="zh-CN" altLang="en-US" sz="1600" i="0">
                <a:solidFill>
                  <a:srgbClr val="222222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漏洞（早在2022年，就有研究者向英特尔报告过该漏洞，但英特尔未采取有效行动）</a:t>
            </a:r>
            <a:endParaRPr lang="zh-CN" altLang="en-US" sz="1600" i="0">
              <a:solidFill>
                <a:srgbClr val="222222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marL="0" indent="0"/>
            <a:r>
              <a:rPr lang="zh-CN" altLang="en-US" sz="1600" i="0">
                <a:solidFill>
                  <a:srgbClr val="222222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②2023年11月谷歌研究人员，又披露英特尔CPU存在高危漏洞Reptar</a:t>
            </a:r>
            <a:endParaRPr lang="zh-CN" altLang="en-US" sz="1600" i="0">
              <a:solidFill>
                <a:srgbClr val="222222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marL="0" indent="0"/>
            <a:r>
              <a:rPr lang="zh-CN" altLang="en-US" sz="1600" i="0">
                <a:solidFill>
                  <a:srgbClr val="222222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③2024年以来，英特尔CPU又先后曝出GhostRace、NativeBHI、Indirector等漏洞，英特尔在产品质量、安全管理方面存在的重大缺陷，表明其对客户极不负责任的态度。</a:t>
            </a:r>
            <a:endParaRPr lang="zh-CN" altLang="en-US" sz="1600" i="0">
              <a:solidFill>
                <a:srgbClr val="222222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marL="0" indent="0" algn="l"/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④2024年10月16日中国网络空间安全协会官方微信号发文：漏洞频发、故障率高，应系统排查英特尔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（在华经营</a:t>
            </a:r>
            <a:r>
              <a:rPr lang="en-US" altLang="zh-CN" sz="16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40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年的跨国公司，美国加州）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产品网络安全风险。</a:t>
            </a:r>
            <a:endParaRPr lang="zh-CN" altLang="en-US" sz="1600" i="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marL="0" indent="0" algn="l"/>
            <a:endParaRPr lang="zh-CN" altLang="en-US" sz="1600" b="1" i="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marL="0" indent="0" algn="l"/>
            <a:endParaRPr lang="zh-CN" altLang="en-US" sz="1600" b="1" i="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marL="0" indent="0"/>
            <a:endParaRPr lang="zh-CN" altLang="en-US" sz="1600" b="0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047240" y="1323975"/>
            <a:ext cx="1777365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266700">
              <a:spcBef>
                <a:spcPct val="0"/>
              </a:spcBef>
              <a:spcAft>
                <a:spcPct val="0"/>
              </a:spcAft>
            </a:pPr>
            <a:r>
              <a:rPr lang="zh-CN" sz="1600" b="1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其他安全事件</a:t>
            </a:r>
            <a:endParaRPr lang="zh-CN" sz="1600" b="1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635240" y="1323975"/>
            <a:ext cx="1777365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266700">
              <a:spcBef>
                <a:spcPct val="0"/>
              </a:spcBef>
              <a:spcAft>
                <a:spcPct val="0"/>
              </a:spcAft>
            </a:pPr>
            <a:r>
              <a:rPr lang="zh-CN" sz="1600" b="1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英特尔事件</a:t>
            </a:r>
            <a:endParaRPr lang="zh-CN" sz="1600" b="1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376295" y="0"/>
            <a:ext cx="70211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逻辑</a:t>
            </a:r>
            <a:r>
              <a:rPr lang="en-US" altLang="zh-CN" sz="2800" b="1">
                <a:solidFill>
                  <a:schemeClr val="bg1"/>
                </a:solidFill>
                <a:sym typeface="+mn-ea"/>
              </a:rPr>
              <a:t>2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：国产系统加速替代</a:t>
            </a:r>
            <a:endParaRPr lang="zh-CN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780" y="1362710"/>
            <a:ext cx="6769735" cy="42557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15315" y="997585"/>
            <a:ext cx="4482465" cy="479933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l"/>
            <a:r>
              <a:rPr lang="zh-CN" altLang="en-US" sz="1600" b="0" i="0">
                <a:solidFill>
                  <a:srgbClr val="19191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</a:t>
            </a:r>
            <a:r>
              <a:rPr lang="zh-CN" altLang="en-US" sz="1600" b="0" i="0"/>
              <a:t>2024年10月8日华为鸿蒙开启公测，标志着鸿蒙在生态建设方面迈出重要一步，尤其是全新的微信鸿蒙原生版的推出，吸引了众多用户的关注（鸿蒙自2015立项以来，经历快速发展，此次公测预示着华为将在智能设备领域争夺市场份额）</a:t>
            </a:r>
            <a:endParaRPr lang="zh-CN" altLang="en-US" sz="1600" b="0" i="0"/>
          </a:p>
          <a:p>
            <a:pPr marL="0" indent="0" algn="l"/>
            <a:endParaRPr lang="zh-CN" altLang="en-US" sz="1600" b="0" i="0"/>
          </a:p>
          <a:p>
            <a:pPr marL="0" indent="0" algn="l"/>
            <a:r>
              <a:rPr lang="zh-CN" altLang="en-US" sz="1600">
                <a:sym typeface="+mn-ea"/>
              </a:rPr>
              <a:t>②原生鸿蒙之夜暨华为全场景新品发布会将于10月22日举办，届时nova 13系列将亮相。</a:t>
            </a:r>
            <a:endParaRPr lang="zh-CN" altLang="en-US" sz="1600">
              <a:solidFill>
                <a:schemeClr val="tx1"/>
              </a:solidFill>
            </a:endParaRPr>
          </a:p>
          <a:p>
            <a:pPr marL="0" indent="0" algn="l"/>
            <a:endParaRPr lang="zh-CN" altLang="en-US" sz="1600">
              <a:solidFill>
                <a:schemeClr val="tx1"/>
              </a:solidFill>
            </a:endParaRPr>
          </a:p>
          <a:p>
            <a:pPr marL="0" indent="0" algn="l"/>
            <a:r>
              <a:rPr lang="zh-CN" altLang="en-US" sz="1600">
                <a:sym typeface="+mn-ea"/>
              </a:rPr>
              <a:t>③华为Mate70系列手机将在11月发布，除了华为外，vivo、OPPO、荣耀等头部手机品牌均在10月发布新机</a:t>
            </a:r>
            <a:endParaRPr lang="zh-CN" altLang="en-US" sz="1600">
              <a:solidFill>
                <a:schemeClr val="tx1"/>
              </a:solidFill>
              <a:sym typeface="+mn-ea"/>
            </a:endParaRPr>
          </a:p>
          <a:p>
            <a:pPr marL="0" indent="0" algn="l"/>
            <a:endParaRPr lang="zh-CN" altLang="en-US" sz="1600">
              <a:solidFill>
                <a:schemeClr val="tx1"/>
              </a:solidFill>
              <a:sym typeface="+mn-ea"/>
            </a:endParaRPr>
          </a:p>
          <a:p>
            <a:pPr marL="0" indent="0" algn="l"/>
            <a:r>
              <a:rPr lang="zh-CN" altLang="en-US" sz="1600">
                <a:sym typeface="+mn-ea"/>
              </a:rPr>
              <a:t>④在市场位置上，鸿蒙正逐步向全球第三大操作系统目标迈进。据官方数据，目前鸿蒙生态内的设备数量已超过9亿台且不断增长。值得注意的是，谷歌的Android和苹果的iOS仍然占据市场主导地位，</a:t>
            </a:r>
            <a:r>
              <a:rPr lang="zh-CN" altLang="en-US" sz="1600">
                <a:highlight>
                  <a:srgbClr val="FFFF00"/>
                </a:highlight>
                <a:sym typeface="+mn-ea"/>
              </a:rPr>
              <a:t>但鸿蒙凭借其开放性和高适配性，吸引了越来越多的开发者与应用提供商加入</a:t>
            </a:r>
            <a:r>
              <a:rPr lang="zh-CN" altLang="en-US" sz="1600">
                <a:sym typeface="+mn-ea"/>
              </a:rPr>
              <a:t>。</a:t>
            </a:r>
            <a:endParaRPr lang="zh-CN" altLang="en-US" sz="1600" b="0" i="0"/>
          </a:p>
          <a:p>
            <a:pPr marL="0" indent="0" algn="l"/>
            <a:endParaRPr lang="zh-CN" altLang="en-US" sz="1600">
              <a:solidFill>
                <a:schemeClr val="tx1"/>
              </a:solidFill>
            </a:endParaRPr>
          </a:p>
          <a:p>
            <a:pPr marL="0" indent="0" algn="l"/>
            <a:endParaRPr lang="zh-CN" altLang="en-US" sz="1600" b="0" i="0"/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438525" y="0"/>
            <a:ext cx="7886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 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逻辑</a:t>
            </a:r>
            <a:r>
              <a:rPr lang="en-US" altLang="zh-CN" sz="2400" b="1">
                <a:solidFill>
                  <a:schemeClr val="bg1"/>
                </a:solidFill>
                <a:sym typeface="+mn-ea"/>
              </a:rPr>
              <a:t>3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：</a:t>
            </a:r>
            <a:r>
              <a:rPr lang="zh-CN" sz="2400" b="1">
                <a:solidFill>
                  <a:schemeClr val="bg1"/>
                </a:solidFill>
                <a:sym typeface="+mn-ea"/>
              </a:rPr>
              <a:t>自主可控大背景驱动</a:t>
            </a:r>
            <a:endParaRPr lang="zh-CN" sz="24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50595" y="1316355"/>
            <a:ext cx="5748020" cy="2272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lnSpc>
                <a:spcPts val="2430"/>
              </a:lnSpc>
            </a:pP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、地缘政治冲突不确定性背景下，网络安全重要性不断凸显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2、数字经济以及AIGC 等科技创新更迭时期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3、华为在智能终端领域的雄心，也释放了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行业变革的巨大潜力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。未来，鸿蒙成功打破安卓和iOS的垄断，只是时间问题。（新质生产力）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5720" y="1123950"/>
            <a:ext cx="2259330" cy="39071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512185"/>
            <a:ext cx="2362200" cy="23622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0]}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0]}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0]}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26316,20405934,20405922,20405918,20405950],&quot;65&quot;:[20205081],&quot;70&quot;:[3315773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1276</Words>
  <Application>WPS 演示</Application>
  <PresentationFormat>宽屏</PresentationFormat>
  <Paragraphs>80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8" baseType="lpstr">
      <vt:lpstr>Arial</vt:lpstr>
      <vt:lpstr>宋体</vt:lpstr>
      <vt:lpstr>Wingdings</vt:lpstr>
      <vt:lpstr>Wingdings</vt:lpstr>
      <vt:lpstr>Roboto</vt:lpstr>
      <vt:lpstr>汉仪旗黑-55简</vt:lpstr>
      <vt:lpstr>思源黑体 CN Medium</vt:lpstr>
      <vt:lpstr>黑体</vt:lpstr>
      <vt:lpstr>思源黑体 CN Light</vt:lpstr>
      <vt:lpstr>阿里巴巴普惠体 Light</vt:lpstr>
      <vt:lpstr>Arial</vt:lpstr>
      <vt:lpstr>微软雅黑</vt:lpstr>
      <vt:lpstr>华文细黑</vt:lpstr>
      <vt:lpstr>楷体</vt:lpstr>
      <vt:lpstr>Arial Unicode MS</vt:lpstr>
      <vt:lpstr>Calibri</vt:lpstr>
      <vt:lpstr>Pingfang-SC</vt:lpstr>
      <vt:lpstr>Segoe Print</vt:lpstr>
      <vt:lpstr>Helvetica Neue</vt:lpstr>
      <vt:lpstr>PingFang SC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881</cp:revision>
  <dcterms:created xsi:type="dcterms:W3CDTF">2019-06-19T02:08:00Z</dcterms:created>
  <dcterms:modified xsi:type="dcterms:W3CDTF">2024-10-17T06:53:32Z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67F8E99CA25843CDBAFD0150A9FB820A</vt:lpwstr>
  </property>
</Properties>
</file>