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779" r:id="rId4"/>
    <p:sldId id="370" r:id="rId6"/>
    <p:sldId id="764" r:id="rId7"/>
    <p:sldId id="791" r:id="rId8"/>
    <p:sldId id="816" r:id="rId9"/>
    <p:sldId id="811" r:id="rId10"/>
    <p:sldId id="789" r:id="rId11"/>
    <p:sldId id="813" r:id="rId12"/>
    <p:sldId id="814" r:id="rId13"/>
    <p:sldId id="810" r:id="rId14"/>
    <p:sldId id="809" r:id="rId15"/>
    <p:sldId id="768" r:id="rId16"/>
    <p:sldId id="812" r:id="rId17"/>
    <p:sldId id="774" r:id="rId18"/>
    <p:sldId id="806" r:id="rId19"/>
    <p:sldId id="817" r:id="rId20"/>
    <p:sldId id="815" r:id="rId21"/>
    <p:sldId id="775" r:id="rId22"/>
    <p:sldId id="807" r:id="rId23"/>
    <p:sldId id="808" r:id="rId24"/>
    <p:sldId id="372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6" userDrawn="1">
          <p15:clr>
            <a:srgbClr val="A4A3A4"/>
          </p15:clr>
        </p15:guide>
        <p15:guide id="2" pos="36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6"/>
        <p:guide pos="36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149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7.png"/><Relationship Id="rId1" Type="http://schemas.openxmlformats.org/officeDocument/2006/relationships/tags" Target="../tags/tag13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8.png"/><Relationship Id="rId1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5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6.png"/><Relationship Id="rId1" Type="http://schemas.openxmlformats.org/officeDocument/2006/relationships/tags" Target="../tags/tag139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37.png"/><Relationship Id="rId1" Type="http://schemas.openxmlformats.org/officeDocument/2006/relationships/tags" Target="../tags/tag141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38.png"/><Relationship Id="rId1" Type="http://schemas.openxmlformats.org/officeDocument/2006/relationships/tags" Target="../tags/tag14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tags" Target="../tags/tag10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39.png"/><Relationship Id="rId1" Type="http://schemas.openxmlformats.org/officeDocument/2006/relationships/tags" Target="../tags/tag14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40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6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39440" y="81280"/>
            <a:ext cx="6019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《风口狙击》年度版开放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" y="1130300"/>
            <a:ext cx="8362950" cy="47053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30" y="1130300"/>
            <a:ext cx="2974340" cy="46088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570095" y="100965"/>
            <a:ext cx="4065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光伏当前瓶颈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55795" y="1088390"/>
            <a:ext cx="4180840" cy="33718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光伏行业目前最大发展瓶颈：产能等待出清</a:t>
            </a:r>
            <a:endParaRPr lang="zh-CN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9600" y="1691005"/>
            <a:ext cx="5626100" cy="115633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>
              <a:lnSpc>
                <a:spcPts val="2430"/>
              </a:lnSpc>
            </a:pP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2023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年全球光伏新增装机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390GW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，同比增长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67%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创历史新高，预计未来仍将在高位运行。同期我国光伏制造端规模也保持快速扩大态势，国内是全球光伏制造的重心区域。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42075" y="1689417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在欧洲，随着太阳能电池板一路跌向“白菜价”，不少欧洲人甚至已将其当做花园栅栏来用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……</a:t>
            </a:r>
            <a:endParaRPr lang="en-US" altLang="zh-CN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30" y="2536190"/>
            <a:ext cx="5342890" cy="3286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935" y="3276600"/>
            <a:ext cx="3187700" cy="25463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09600" y="2947035"/>
            <a:ext cx="4077335" cy="3207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年以来随着新产能快速释放，阶段性供大于求的局面导致产业链价格快速下滑。近一年硅料、硅片、电池片和组件价格分别下跌43-56%不等，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短期来看主产业链盈利和现金流承压，但从中长期看来本轮“淘汰赛”有利于行业进入更加健康的竞争生态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。（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 年我国光伏产品出口最突出的特点是“量增价减”）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026025" y="100965"/>
            <a:ext cx="3062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消息刺激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1176020"/>
            <a:ext cx="5233670" cy="4150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7月25日，中国光伏行业协会名誉理事长王勃华在“光伏行业2024年上半年发展回顾与下半年形势展望研讨会”上表示，</a:t>
            </a:r>
            <a:r>
              <a:rPr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2024上半年国内光伏新增装机102.48GW，同比增长30.7%</a:t>
            </a:r>
            <a:r>
              <a:rPr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，总的来看，新增装机保持增长但增速回落。特别是，</a:t>
            </a:r>
            <a:r>
              <a:rPr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4年来首次出现单月新增装机同比下降</a:t>
            </a:r>
            <a:r>
              <a:rPr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，首次出现在3月，较去年同期下降4.27GW；二次下降出现在4月，较去年同期下降0.28GW。</a:t>
            </a:r>
            <a:endParaRPr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endParaRPr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endParaRPr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不过，王勃华也表示，</a:t>
            </a:r>
            <a:endParaRPr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考虑到消纳红线放开至</a:t>
            </a:r>
            <a:endParaRPr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90%等支撑因素，2024</a:t>
            </a:r>
            <a:endParaRPr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年我国的光伏新增装机将</a:t>
            </a:r>
            <a:endParaRPr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保持高位。</a:t>
            </a:r>
            <a:endParaRPr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endParaRPr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65" y="3719195"/>
            <a:ext cx="8398510" cy="230314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894715"/>
            <a:ext cx="5432425" cy="2676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08375" y="114300"/>
            <a:ext cx="6585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困境反转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-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产能出海新阶段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47800" y="4750435"/>
            <a:ext cx="8547735" cy="107378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indent="0" algn="ctr">
              <a:lnSpc>
                <a:spcPts val="243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随着地缘政治风险提升、贸易壁垒提高，继东南亚、美国后，领先的光伏企业进军沙特，布局海外产能。产能出海是新一轮周期争夺海外市占率关键。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>
              <a:lnSpc>
                <a:spcPts val="243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产业链有望在 2024 年下半年实现深度出清，供需有望在 2025 年实现初步重塑</a:t>
            </a:r>
            <a:endParaRPr lang="en-US" altLang="zh-CN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8630" y="1099185"/>
            <a:ext cx="11253470" cy="426085"/>
          </a:xfrm>
          <a:prstGeom prst="rect">
            <a:avLst/>
          </a:prstGeom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7.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17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三大光伏巨头同日官宣“出海”中东，阳光电源揽全球最大储能项目；中信博、振江股份等宣传拟于杀他扩建支架产能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2430" y="1969770"/>
            <a:ext cx="11252200" cy="2516505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indent="0"/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宋体" panose="02010600030101010101" pitchFamily="2" charset="-122"/>
                <a:sym typeface="+mn-ea"/>
              </a:rPr>
              <a:t>①</a:t>
            </a:r>
            <a:r>
              <a:rPr lang="en-US" altLang="zh-CN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7</a:t>
            </a:r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月</a:t>
            </a:r>
            <a:r>
              <a:rPr lang="en-US" altLang="zh-CN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16</a:t>
            </a:r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日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阳光电源与沙特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ALGIHAZ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成功签约全球最大储能项目，容量高达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7.8GWh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。该项目的三个站点均位于沙特地区，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2024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年开始交付，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2025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年全容量并网运行，将有效提高沙特电网稳定性和可靠性，助力沙特“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2030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愿景”实现。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②7月16日晚间晶科能源公告称，全资子公司“晶科中东”与沙特阿拉伯王国公共投资基金（简称“PIF”）全资子公司“RELC”，以及“VI”签订《股东协议》，三方在沙特阿拉伯王国成立合资公司建设10GW高效电池及组件项目，</a:t>
            </a:r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总投资约9.85亿美元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（晶科中东、RELC及VI持股占比分别为40%、40%及20%）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③7月16日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TCL中环亦公告在沙特阿拉伯建厂，同样拟与上述VI、RELC签署《股东协议》，共同在沙特阿拉伯建设年产20GW光伏晶体晶片项目。，该项目总投资额预计约为20.8亿美元。（TCL中环持股40%，RELC持股40%，VI持股20%）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90100" y="-460692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1600" b="1">
                <a:solidFill>
                  <a:srgbClr val="003366"/>
                </a:solidFill>
                <a:latin typeface="楷体" panose="02010609060101010101" charset="-122"/>
                <a:ea typeface="楷体" panose="02010609060101010101" charset="-122"/>
              </a:rPr>
              <a:t>龙头官宣布局沙特产能，中上游报价筑底</a:t>
            </a:r>
            <a:endParaRPr lang="zh-CN" altLang="en-US" sz="1600" b="1">
              <a:solidFill>
                <a:srgbClr val="003366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46855" y="0"/>
            <a:ext cx="4555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底部清晰</a:t>
            </a:r>
            <a:r>
              <a:rPr lang="en-US" altLang="zh-CN" sz="36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估值低位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95500" y="862330"/>
            <a:ext cx="8115300" cy="402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龙头官宣布局沙特产能，中上游报价筑底，重视中东等市场，重视光伏大底部布局机会</a:t>
            </a:r>
            <a:endParaRPr lang="zh-CN" altLang="en-US" sz="1600" b="1" i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482090"/>
            <a:ext cx="8925560" cy="435800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73755" y="81280"/>
            <a:ext cx="6177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光伏产业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2199005"/>
            <a:ext cx="10449560" cy="30372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4635" y="1028700"/>
            <a:ext cx="9261475" cy="6451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尽管当前制造端存在短期供需失衡，但光伏长期发展潜力依然巨大。尤其是中东新增市场的打开，有望加速产能深度出清，价格筑底回升，将带动估值上修。</a:t>
            </a:r>
            <a:endParaRPr lang="zh-CN" altLang="en-US">
              <a:solidFill>
                <a:srgbClr val="00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5602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选股方向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24800"/>
          <a:stretch>
            <a:fillRect/>
          </a:stretch>
        </p:blipFill>
        <p:spPr>
          <a:xfrm>
            <a:off x="6308090" y="898525"/>
            <a:ext cx="5418455" cy="252666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b="48407"/>
          <a:stretch>
            <a:fillRect/>
          </a:stretch>
        </p:blipFill>
        <p:spPr>
          <a:xfrm>
            <a:off x="402590" y="868045"/>
            <a:ext cx="5693410" cy="265493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r="19789"/>
          <a:stretch>
            <a:fillRect/>
          </a:stretch>
        </p:blipFill>
        <p:spPr>
          <a:xfrm>
            <a:off x="491490" y="3745865"/>
            <a:ext cx="5121910" cy="2037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r="11122"/>
          <a:stretch>
            <a:fillRect/>
          </a:stretch>
        </p:blipFill>
        <p:spPr>
          <a:xfrm>
            <a:off x="5845810" y="3745865"/>
            <a:ext cx="5880735" cy="2179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444490" y="1916430"/>
            <a:ext cx="1511300" cy="36830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1</a:t>
            </a:r>
            <a:r>
              <a:rPr lang="zh-CN" altLang="en-US" b="1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、财报选股</a:t>
            </a:r>
            <a:endParaRPr lang="zh-CN" altLang="en-US" b="1">
              <a:solidFill>
                <a:srgbClr val="000000"/>
              </a:solidFill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93055" y="5189220"/>
            <a:ext cx="1562735" cy="36830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2</a:t>
            </a:r>
            <a:r>
              <a:rPr lang="zh-CN" altLang="en-US" b="1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、形态选股</a:t>
            </a:r>
            <a:endParaRPr lang="zh-CN" altLang="en-US" b="1">
              <a:solidFill>
                <a:srgbClr val="000000"/>
              </a:solidFill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5602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风口选股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" y="872490"/>
            <a:ext cx="6205855" cy="3461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415" y="3225800"/>
            <a:ext cx="5207635" cy="29686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625" y="1722120"/>
            <a:ext cx="4137025" cy="284035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3372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光伏概念：多晶硅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45" y="1031875"/>
            <a:ext cx="9286875" cy="4514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89225" y="76200"/>
            <a:ext cx="6219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光伏概念：硅片环节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924050"/>
            <a:ext cx="8953500" cy="30099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05025" y="76200"/>
            <a:ext cx="6803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光伏概念：光伏电池片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95" y="1543050"/>
            <a:ext cx="8486775" cy="3238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风口解读之储能光伏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2024 .07.25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05025" y="76200"/>
            <a:ext cx="6803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光伏概念：光伏组件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770" y="807720"/>
            <a:ext cx="7236460" cy="5242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风口逻辑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739640" y="4071620"/>
            <a:ext cx="40544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（估值低位</a:t>
            </a:r>
            <a:r>
              <a:rPr lang="en-US" altLang="zh-CN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+</a:t>
            </a:r>
            <a:r>
              <a:rPr lang="zh-CN" altLang="en-US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行业复苏</a:t>
            </a:r>
            <a:r>
              <a:rPr lang="en-US" altLang="zh-CN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+</a:t>
            </a:r>
            <a:r>
              <a:rPr lang="zh-CN" altLang="en-US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困境反转</a:t>
            </a:r>
            <a:r>
              <a:rPr lang="en-US" altLang="zh-CN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+</a:t>
            </a:r>
            <a:r>
              <a:rPr lang="zh-CN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政策预期</a:t>
            </a:r>
            <a:r>
              <a:rPr lang="en-US" altLang="zh-CN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+</a:t>
            </a:r>
            <a:r>
              <a:rPr lang="zh-CN" altLang="en-US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资金认可</a:t>
            </a:r>
            <a:r>
              <a:rPr lang="zh-CN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）</a:t>
            </a:r>
            <a:endParaRPr lang="zh-CN" altLang="en-US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05" y="1304925"/>
            <a:ext cx="5308600" cy="19075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14452"/>
          <a:stretch>
            <a:fillRect/>
          </a:stretch>
        </p:blipFill>
        <p:spPr>
          <a:xfrm>
            <a:off x="509905" y="3376930"/>
            <a:ext cx="5385435" cy="2413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7422"/>
          <a:stretch>
            <a:fillRect/>
          </a:stretch>
        </p:blipFill>
        <p:spPr>
          <a:xfrm>
            <a:off x="5987415" y="1524635"/>
            <a:ext cx="5787390" cy="401129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5602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风口选股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5760"/>
          <a:stretch>
            <a:fillRect/>
          </a:stretch>
        </p:blipFill>
        <p:spPr>
          <a:xfrm>
            <a:off x="471805" y="786130"/>
            <a:ext cx="6207125" cy="50260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991235"/>
            <a:ext cx="3937635" cy="2666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130" y="2807970"/>
            <a:ext cx="4889500" cy="324929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026025" y="100965"/>
            <a:ext cx="3062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行业回顾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91160" y="901065"/>
            <a:ext cx="11252200" cy="52622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1958-2003 </a:t>
            </a:r>
            <a:r>
              <a:rPr lang="zh-CN" altLang="en-US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年 技术探索与产业化发展初期：</a:t>
            </a: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我国光伏技术落后于海外，在</a:t>
            </a:r>
            <a:r>
              <a:rPr lang="zh-CN" altLang="en-US" sz="1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政策扶持下成功培育我国第一批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光伏企业，组件产能提高到 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100MW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 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1600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1600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2004-2010 </a:t>
            </a:r>
            <a:r>
              <a:rPr lang="zh-CN" altLang="en-US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年 跨越式发展时期：</a:t>
            </a:r>
            <a:endParaRPr lang="zh-CN" altLang="en-US" sz="1600" b="1">
              <a:solidFill>
                <a:srgbClr val="00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国内产能迅速扩张，2007-2011 年中国太阳能电池出货量累计增长近 20 倍，从1088MW 增长到 21GW。2008 年金融危机使海外需求大幅下滑，国内光伏行业出现阶段性供需失衡，国家通过金太阳工程、特许权招标等政策</a:t>
            </a:r>
            <a:r>
              <a:rPr lang="zh-CN" altLang="en-US" sz="1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打开国内光伏市场</a:t>
            </a: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、2011-2015 年 国家大力发展新能源对冲“双反”影响：</a:t>
            </a:r>
            <a:endParaRPr lang="zh-CN" altLang="en-US" sz="1600" b="1">
              <a:solidFill>
                <a:srgbClr val="00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海外市场光伏装机需求收缩，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欧美开展“双反”调查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，我国光伏行业再次面临阶段性供需失衡，大批竞争力较弱破产。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2012 年我国出台《太阳能发电发展十二五规划》等，</a:t>
            </a:r>
            <a:r>
              <a:rPr lang="zh-CN" altLang="en-US" sz="1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大力发展国内市场，并培育了分布式和户用市场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1600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sz="1600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2016-2019 年 技术领先，向平价上网转型</a:t>
            </a:r>
            <a:r>
              <a:rPr lang="zh-CN" altLang="en-US" sz="1600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：</a:t>
            </a:r>
            <a:endParaRPr lang="zh-CN" altLang="en-US" sz="1600">
              <a:solidFill>
                <a:srgbClr val="00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2018 年“531”新政出台，叠加中美贸易摩擦，</a:t>
            </a:r>
            <a:r>
              <a:rPr lang="zh-CN" altLang="en-US" sz="1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全产业链普遍降价30%</a:t>
            </a:r>
            <a:endParaRPr lang="zh-CN" altLang="en-US" sz="1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以上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，光伏产业再次面临需求的挑战。受益技术进步，光伏电池转换效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率提升，</a:t>
            </a:r>
            <a:r>
              <a:rPr lang="zh-CN" altLang="en-US" sz="1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需求端从政策驱动向市场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驱动转变。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lang="zh-CN" altLang="en-US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、2020-2022 年 拥抱碳中和机遇，引领国内国际双循环：</a:t>
            </a:r>
            <a:endParaRPr lang="zh-CN" altLang="en-US" sz="1600" b="1">
              <a:solidFill>
                <a:srgbClr val="00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碳中和背景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+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光伏发电经济性突出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+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俄乌冲突凸显能源安全重要性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+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国内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外装机迅速增长。高增速高盈利吸引光伏企业</a:t>
            </a:r>
            <a:r>
              <a:rPr lang="zh-CN" altLang="en-US" sz="1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大规模扩产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。受硅料产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能瓶颈影响，产业链价格维持上行趋势。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6</a:t>
            </a:r>
            <a:r>
              <a:rPr lang="zh-CN" altLang="en-US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1600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023 年至今 制造端快速扩张带来供需失衡</a:t>
            </a:r>
            <a:endParaRPr lang="zh-CN" altLang="en-US" sz="1600" b="1">
              <a:solidFill>
                <a:srgbClr val="00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国内企业加大产能扩张力度，同时其他行业玩家也纷纷入局，而大规模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新能源电力装机并网带给电网的消纳压力也日益严重，</a:t>
            </a:r>
            <a:r>
              <a:rPr lang="zh-CN" altLang="en-US" sz="1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光伏产业再次面</a:t>
            </a:r>
            <a:endParaRPr lang="zh-CN" altLang="en-US" sz="1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临短期供求失衡的局面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。国家通过推动电力现货交易市场制度、拉大负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荷侧的峰谷电价差等措施促进新能源消纳。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124"/>
          <a:stretch>
            <a:fillRect/>
          </a:stretch>
        </p:blipFill>
        <p:spPr>
          <a:xfrm>
            <a:off x="6989445" y="2997200"/>
            <a:ext cx="4932045" cy="305181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026025" y="100965"/>
            <a:ext cx="3062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行业回顾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47200" y="1967865"/>
            <a:ext cx="2395220" cy="92202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2023 </a:t>
            </a:r>
            <a:r>
              <a:rPr lang="zh-CN" altLang="en-US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四季度</a:t>
            </a:r>
            <a:endParaRPr lang="zh-CN" altLang="en-US" b="1">
              <a:solidFill>
                <a:srgbClr val="00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以来光伏市场</a:t>
            </a:r>
            <a:endParaRPr lang="zh-CN" altLang="en-US" b="1">
              <a:solidFill>
                <a:srgbClr val="00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b="1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开启价格战</a:t>
            </a:r>
            <a:endParaRPr lang="zh-CN" altLang="en-US" b="1">
              <a:solidFill>
                <a:srgbClr val="00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9290" y="4187190"/>
            <a:ext cx="4356735" cy="18154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p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2023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年以来随着产能的快速释放，市场出现阶段性供大于求的局面，导致整个产 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业链价格快速下滑。近一年来 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P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型方面多晶硅料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/182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硅片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/182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电池片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双玻组件 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价格下滑 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45%/56%/56%/43%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N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型方面，多晶硅料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/182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硅片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/TOPCon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电池片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双玻 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TOPCon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组件价格下滑 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43%/61%/63%/45%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746125"/>
            <a:ext cx="8764270" cy="33648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570" y="3599815"/>
            <a:ext cx="6699250" cy="27031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961255" y="88900"/>
            <a:ext cx="4555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光伏当前问题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565" r="2158"/>
          <a:stretch>
            <a:fillRect/>
          </a:stretch>
        </p:blipFill>
        <p:spPr>
          <a:xfrm>
            <a:off x="5984240" y="944245"/>
            <a:ext cx="5943600" cy="422338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122"/>
          <a:stretch>
            <a:fillRect/>
          </a:stretch>
        </p:blipFill>
        <p:spPr>
          <a:xfrm>
            <a:off x="302260" y="1553845"/>
            <a:ext cx="5593080" cy="419481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961255" y="88900"/>
            <a:ext cx="4555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光伏当前问题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086485"/>
            <a:ext cx="5192395" cy="3679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55" y="2668270"/>
            <a:ext cx="6930390" cy="3298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26316,20405934,20405922,20405918,20405950],&quot;65&quot;:[20205081],&quot;70&quot;:[3315773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2440</Words>
  <Application>WPS 演示</Application>
  <PresentationFormat>宽屏</PresentationFormat>
  <Paragraphs>127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Roboto</vt:lpstr>
      <vt:lpstr>汉仪旗黑-55简</vt:lpstr>
      <vt:lpstr>微软雅黑</vt:lpstr>
      <vt:lpstr>思源黑体 CN Medium</vt:lpstr>
      <vt:lpstr>黑体</vt:lpstr>
      <vt:lpstr>思源黑体 CN Light</vt:lpstr>
      <vt:lpstr>阿里巴巴普惠体 Light</vt:lpstr>
      <vt:lpstr>华文细黑</vt:lpstr>
      <vt:lpstr>Arial Unicode MS</vt:lpstr>
      <vt:lpstr>Calibri</vt:lpstr>
      <vt:lpstr>Arial</vt:lpstr>
      <vt:lpstr>楷体</vt:lpstr>
      <vt:lpstr>新宋体</vt:lpstr>
      <vt:lpstr>方正姚体</vt:lpstr>
      <vt:lpstr>华文行楷</vt:lpstr>
      <vt:lpstr>华文宋体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687</cp:revision>
  <dcterms:created xsi:type="dcterms:W3CDTF">2019-06-19T02:08:00Z</dcterms:created>
  <dcterms:modified xsi:type="dcterms:W3CDTF">2024-07-25T06:50:30Z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67F8E99CA25843CDBAFD0150A9FB820A</vt:lpwstr>
  </property>
</Properties>
</file>