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41" r:id="rId7"/>
    <p:sldId id="1157" r:id="rId8"/>
    <p:sldId id="1156" r:id="rId9"/>
    <p:sldId id="1154" r:id="rId10"/>
    <p:sldId id="1146" r:id="rId11"/>
    <p:sldId id="1134" r:id="rId12"/>
    <p:sldId id="1143" r:id="rId13"/>
    <p:sldId id="1155" r:id="rId14"/>
    <p:sldId id="372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7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69"/>
        <p:guide pos="37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3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21.png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22.png"/><Relationship Id="rId1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3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14.png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2" Type="http://schemas.openxmlformats.org/officeDocument/2006/relationships/image" Target="../media/image15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18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802765"/>
            <a:ext cx="8777605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风口解读之光互联</a:t>
            </a:r>
            <a:endParaRPr lang="zh-CN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1915" y="3814445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2026 .6.03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风口热点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5" y="891540"/>
            <a:ext cx="6969125" cy="476758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805" y="3483610"/>
            <a:ext cx="4460240" cy="2657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85" y="891540"/>
            <a:ext cx="3958590" cy="23456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34970" y="250190"/>
            <a:ext cx="7588885" cy="415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、突破传统传输极限！光纤领域取得重要技术突破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6810" y="873760"/>
            <a:ext cx="101733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全球首条三波段多芯光缆商用落地。智算中心互联、大容量海缆、全国一体化算力网络等，正式迎来成熟可行的新型方案。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6810" y="1518920"/>
            <a:ext cx="5980430" cy="279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据中国移动、亨通光电官微消息，近日，全球首条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S+C+L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三波段（短波段+常规通信波段+长波段）超低损多芯光缆线路在山东青岛正式建成开通。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资料显示，三波段指通信光信号的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波段（短波段）+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波段（常规通信波段）+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波段（长波段），是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算力、全光网络、5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G-A/6G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的核心升级方向。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这条新型光缆线路突破传统光纤的传输容量极限，标志着我国空分复用光纤与多波段融合技术迈入商用化新阶段，为智能时代算力互联、超大带宽传输提供了全新技术方案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480" y="1459230"/>
            <a:ext cx="3923665" cy="4670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940" y="4292600"/>
            <a:ext cx="3472180" cy="18370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49600" y="240030"/>
            <a:ext cx="521335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2、6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月多消息共振刺激光互联走强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9405" y="953135"/>
            <a:ext cx="63233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6月光通信领域重磅事件集中释放，直接打开市场预期空间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24940"/>
            <a:ext cx="6553200" cy="44049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96895" y="306705"/>
            <a:ext cx="723900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400" b="1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、历史规律显示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6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月电子和光电子板块胜率高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80" y="897890"/>
            <a:ext cx="10084435" cy="4698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57960" y="0"/>
            <a:ext cx="9910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en-US" altLang="zh-CN" sz="2800" b="1" i="0" kern="1200" cap="none" spc="0" normalizeH="0" baseline="0">
                <a:solidFill>
                  <a:schemeClr val="bg1"/>
                </a:solidFill>
              </a:rPr>
              <a:t>         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光学厂商相继从消费电子切入光通信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3010" y="975995"/>
            <a:ext cx="97466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消费电子厂商核心技术可迁移，建立新成长曲线</a:t>
            </a:r>
            <a:r>
              <a:rPr lang="zh-CN" altLang="en-US" sz="1600"/>
              <a:t>。光学厂商长期从事消费电子、车载等“亿级”出货量市场，在超精密冷加工、模压、镀膜、纳米压印、光刻刻蚀等技术上积累深厚，且具备高良率高可靠性量产能力。多家厂商已向光通信微透镜/阵列、</a:t>
            </a:r>
            <a:r>
              <a:rPr lang="en-US" altLang="zh-CN" sz="1600"/>
              <a:t>V</a:t>
            </a:r>
            <a:r>
              <a:rPr lang="zh-CN" altLang="en-US" sz="1600"/>
              <a:t>型槽/</a:t>
            </a:r>
            <a:r>
              <a:rPr lang="en-US" altLang="zh-CN" sz="1600"/>
              <a:t>FAU</a:t>
            </a:r>
            <a:r>
              <a:rPr lang="zh-CN" altLang="en-US" sz="1600"/>
              <a:t>乃至光模块等产品延伸，积极把握可插拔增量需求，并前瞻布局</a:t>
            </a:r>
            <a:r>
              <a:rPr lang="en-US" altLang="zh-CN" sz="1600"/>
              <a:t>CPO、OCS</a:t>
            </a:r>
            <a:r>
              <a:rPr lang="zh-CN" altLang="en-US" sz="1600"/>
              <a:t>等领域，有望为公司带来强劲增长动力。</a:t>
            </a:r>
            <a:endParaRPr lang="zh-CN" altLang="en-US" sz="1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685" y="2117725"/>
            <a:ext cx="9679940" cy="39738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96895" y="306705"/>
            <a:ext cx="723900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400" b="1">
                <a:solidFill>
                  <a:schemeClr val="bg1"/>
                </a:solidFill>
                <a:sym typeface="+mn-ea"/>
              </a:rPr>
              <a:t>                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光互联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8210" y="1020445"/>
            <a:ext cx="102012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以光纤为传输媒介、以</a:t>
            </a:r>
            <a:r>
              <a:rPr lang="en-US" altLang="zh-CN" b="1">
                <a:solidFill>
                  <a:srgbClr val="FF0000"/>
                </a:solidFill>
              </a:rPr>
              <a:t>WDM</a:t>
            </a:r>
            <a:r>
              <a:rPr lang="zh-CN" altLang="en-US" b="1">
                <a:solidFill>
                  <a:srgbClr val="FF0000"/>
                </a:solidFill>
              </a:rPr>
              <a:t>为传输技术、以</a:t>
            </a:r>
            <a:r>
              <a:rPr lang="en-US" altLang="zh-CN" b="1">
                <a:solidFill>
                  <a:srgbClr val="FF0000"/>
                </a:solidFill>
              </a:rPr>
              <a:t>IP</a:t>
            </a:r>
            <a:r>
              <a:rPr lang="zh-CN" altLang="en-US" b="1">
                <a:solidFill>
                  <a:srgbClr val="FF0000"/>
                </a:solidFill>
              </a:rPr>
              <a:t>为网络通信协议，并在此基础上承载各种业务。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" y="1560195"/>
            <a:ext cx="7000875" cy="17240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35685" y="3787775"/>
            <a:ext cx="829754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ym typeface="+mn-ea"/>
              </a:rPr>
              <a:t>光互联是指采用</a:t>
            </a:r>
            <a:r>
              <a:rPr lang="en-US" altLang="zh-CN" sz="1600">
                <a:sym typeface="+mn-ea"/>
              </a:rPr>
              <a:t>IP over WDM</a:t>
            </a:r>
            <a:r>
              <a:rPr lang="zh-CN" altLang="en-US" sz="1600">
                <a:sym typeface="+mn-ea"/>
              </a:rPr>
              <a:t>技术的互联网，其中路由器直接与</a:t>
            </a:r>
            <a:r>
              <a:rPr lang="en-US" altLang="zh-CN" sz="1600">
                <a:sym typeface="+mn-ea"/>
              </a:rPr>
              <a:t>WDM</a:t>
            </a:r>
            <a:r>
              <a:rPr lang="zh-CN" altLang="en-US" sz="1600">
                <a:sym typeface="+mn-ea"/>
              </a:rPr>
              <a:t>系统的特定波长相连，使</a:t>
            </a:r>
            <a:r>
              <a:rPr lang="en-US" altLang="zh-CN" sz="1600">
                <a:sym typeface="+mn-ea"/>
              </a:rPr>
              <a:t>IP</a:t>
            </a:r>
            <a:r>
              <a:rPr lang="zh-CN" altLang="en-US" sz="1600">
                <a:sym typeface="+mn-ea"/>
              </a:rPr>
              <a:t>网络与光网络处于同一控制平面，共同参与路由选择，实现统一的流量工程和网络资源的最优利用。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在</a:t>
            </a:r>
            <a:r>
              <a:rPr lang="en-US" altLang="zh-CN" sz="1600">
                <a:sym typeface="+mn-ea"/>
              </a:rPr>
              <a:t>AI</a:t>
            </a:r>
            <a:r>
              <a:rPr lang="zh-CN" altLang="en-US" sz="1600">
                <a:sym typeface="+mn-ea"/>
              </a:rPr>
              <a:t>时代，光互联技术成为算力的高速公路，是</a:t>
            </a:r>
            <a:r>
              <a:rPr lang="en-US" altLang="zh-CN" sz="1600">
                <a:sym typeface="+mn-ea"/>
              </a:rPr>
              <a:t>AI</a:t>
            </a:r>
            <a:r>
              <a:rPr lang="zh-CN" altLang="en-US" sz="1600">
                <a:sym typeface="+mn-ea"/>
              </a:rPr>
              <a:t>从对话走向复杂任务的底层基建。它通过光模块将电信号转换为光信号进行传输，利用光纤的全反射原理实现高速、低损耗的信息传输。随着</a:t>
            </a:r>
            <a:r>
              <a:rPr lang="en-US" altLang="zh-CN" sz="1600">
                <a:sym typeface="+mn-ea"/>
              </a:rPr>
              <a:t>AI</a:t>
            </a:r>
            <a:r>
              <a:rPr lang="zh-CN" altLang="en-US" sz="1600">
                <a:sym typeface="+mn-ea"/>
              </a:rPr>
              <a:t>数据中心对算力需求的增长，光互联技术在柜内互联、柜间互联及数据中心互联（</a:t>
            </a:r>
            <a:r>
              <a:rPr lang="en-US" altLang="zh-CN" sz="1600">
                <a:sym typeface="+mn-ea"/>
              </a:rPr>
              <a:t>DCI）</a:t>
            </a:r>
            <a:r>
              <a:rPr lang="zh-CN" altLang="en-US" sz="1600">
                <a:sym typeface="+mn-ea"/>
              </a:rPr>
              <a:t>等场景中应用广泛，且中国光模块厂商在全球市场占据重要份额</a:t>
            </a:r>
            <a:endParaRPr lang="zh-CN" altLang="en-US" sz="1600">
              <a:sym typeface="+mn-ea"/>
            </a:endParaRP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701280" y="1388745"/>
            <a:ext cx="3767455" cy="30181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89985" y="0"/>
            <a:ext cx="3513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en-US" altLang="zh-CN" sz="2800" b="1" i="0" kern="1200" cap="none" spc="0" normalizeH="0" baseline="0">
                <a:solidFill>
                  <a:schemeClr val="bg1"/>
                </a:solidFill>
              </a:rPr>
              <a:t>         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概念股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54455" y="971550"/>
            <a:ext cx="3617595" cy="50526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17465" y="1388110"/>
            <a:ext cx="6096000" cy="377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90000"/>
              </a:lnSpc>
            </a:pPr>
            <a:r>
              <a:rPr lang="zh-CN" altLang="en-US" b="1">
                <a:solidFill>
                  <a:srgbClr val="FF0000"/>
                </a:solidFill>
                <a:sym typeface="+mn-ea"/>
              </a:rPr>
              <a:t>光模块需求高增，无源器件重要性凸显。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90000"/>
              </a:lnSpc>
            </a:pP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>
                <a:sym typeface="+mn-ea"/>
              </a:rPr>
              <a:t>根据</a:t>
            </a:r>
            <a:r>
              <a:rPr lang="en-US" altLang="zh-CN">
                <a:sym typeface="+mn-ea"/>
              </a:rPr>
              <a:t>LightCounting</a:t>
            </a:r>
            <a:r>
              <a:rPr lang="zh-CN" altLang="en-US">
                <a:sym typeface="+mn-ea"/>
              </a:rPr>
              <a:t>预测，100</a:t>
            </a:r>
            <a:r>
              <a:rPr lang="en-US" altLang="zh-CN">
                <a:sym typeface="+mn-ea"/>
              </a:rPr>
              <a:t>G</a:t>
            </a:r>
            <a:r>
              <a:rPr lang="zh-CN" altLang="en-US">
                <a:sym typeface="+mn-ea"/>
              </a:rPr>
              <a:t>及以上可插拔光模块市场规模将从2025 年近200 亿美元增至2030 年超500 亿美元，2030 年</a:t>
            </a:r>
            <a:r>
              <a:rPr lang="en-US" altLang="zh-CN">
                <a:sym typeface="+mn-ea"/>
              </a:rPr>
              <a:t>CPO</a:t>
            </a:r>
            <a:r>
              <a:rPr lang="zh-CN" altLang="en-US">
                <a:sym typeface="+mn-ea"/>
              </a:rPr>
              <a:t>市场规模有望达100 亿美元。透镜、棱镜、波分复用器件、隔离器、</a:t>
            </a:r>
            <a:r>
              <a:rPr lang="en-US" altLang="zh-CN">
                <a:sym typeface="+mn-ea"/>
              </a:rPr>
              <a:t>FAU</a:t>
            </a:r>
            <a:r>
              <a:rPr lang="zh-CN" altLang="en-US">
                <a:sym typeface="+mn-ea"/>
              </a:rPr>
              <a:t>等无源器件承担光信号传输与精准耦合功能，占光模块</a:t>
            </a:r>
            <a:r>
              <a:rPr lang="en-US" altLang="zh-CN">
                <a:sym typeface="+mn-ea"/>
              </a:rPr>
              <a:t>BOM</a:t>
            </a:r>
            <a:r>
              <a:rPr lang="zh-CN" altLang="en-US">
                <a:sym typeface="+mn-ea"/>
              </a:rPr>
              <a:t>约11%</a:t>
            </a:r>
            <a:endParaRPr lang="zh-CN" altLang="en-US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0" y="1112520"/>
            <a:ext cx="6379210" cy="47713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645" y="1442085"/>
            <a:ext cx="6174740" cy="41116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WPS 演示</Application>
  <PresentationFormat>宽屏</PresentationFormat>
  <Paragraphs>54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微软雅黑 Light</vt:lpstr>
      <vt:lpstr>KSOF618801C0</vt:lpstr>
      <vt:lpstr>Segoe Print</vt:lpstr>
      <vt:lpstr>Arial Unicode MS</vt:lpstr>
      <vt:lpstr>Calibri</vt:lpstr>
      <vt:lpstr>KSOFDDF55C4C</vt:lpstr>
      <vt:lpstr>Roboto</vt:lpstr>
      <vt:lpstr>思源黑体 CN Light</vt:lpstr>
      <vt:lpstr>思源黑体 CN Medium</vt:lpstr>
      <vt:lpstr>汉仪旗黑-55简</vt:lpstr>
      <vt:lpstr>阿里巴巴普惠体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1161</cp:revision>
  <dcterms:created xsi:type="dcterms:W3CDTF">2019-06-19T02:08:00Z</dcterms:created>
  <dcterms:modified xsi:type="dcterms:W3CDTF">2026-06-03T06:53:02Z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67F8E99CA25843CDBAFD0150A9FB820A</vt:lpwstr>
  </property>
</Properties>
</file>