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877" r:id="rId6"/>
    <p:sldId id="1399" r:id="rId7"/>
    <p:sldId id="1400" r:id="rId8"/>
    <p:sldId id="1371" r:id="rId9"/>
    <p:sldId id="1401" r:id="rId10"/>
    <p:sldId id="1395" r:id="rId11"/>
    <p:sldId id="1406" r:id="rId12"/>
    <p:sldId id="1383" r:id="rId13"/>
    <p:sldId id="1407" r:id="rId14"/>
    <p:sldId id="1396" r:id="rId15"/>
    <p:sldId id="1404" r:id="rId16"/>
    <p:sldId id="1392" r:id="rId17"/>
    <p:sldId id="1403" r:id="rId18"/>
    <p:sldId id="1397" r:id="rId19"/>
    <p:sldId id="1398" r:id="rId20"/>
    <p:sldId id="1402" r:id="rId21"/>
    <p:sldId id="372" r:id="rId22"/>
    <p:sldId id="1393" r:id="rId23"/>
    <p:sldId id="1394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4" userDrawn="1">
          <p15:clr>
            <a:srgbClr val="A4A3A4"/>
          </p15:clr>
        </p15:guide>
        <p15:guide id="2" pos="37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FFF6CD"/>
    <a:srgbClr val="FFFDF5"/>
    <a:srgbClr val="FFDFDF"/>
    <a:srgbClr val="D16664"/>
    <a:srgbClr val="FFFC91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54"/>
        <p:guide pos="37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47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补充讲讲上能电气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4305300"/>
            <a:ext cx="12192000" cy="256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-14312"/>
            <a:ext cx="12192000" cy="43196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风险提示：观点基于软件数据与理论模型分析，仅供参考，不构成买卖建议，股市有风险，投资需谨慎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16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7.png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2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20.png"/><Relationship Id="rId1" Type="http://schemas.openxmlformats.org/officeDocument/2006/relationships/tags" Target="../tags/tag13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1.png"/><Relationship Id="rId1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35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37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3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29.png"/><Relationship Id="rId1" Type="http://schemas.openxmlformats.org/officeDocument/2006/relationships/tags" Target="../tags/tag141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30.png"/><Relationship Id="rId1" Type="http://schemas.openxmlformats.org/officeDocument/2006/relationships/tags" Target="../tags/tag1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6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45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8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2" Type="http://schemas.openxmlformats.org/officeDocument/2006/relationships/image" Target="../media/image9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10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3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14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15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8"/>
            <a:ext cx="3349721" cy="374408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dirty="0">
                  <a:solidFill>
                    <a:schemeClr val="bg1"/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  <a:sym typeface="+mn-ea"/>
                </a:rPr>
                <a:t>A1120619060027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634490" y="159321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中线风口之创新药</a:t>
            </a:r>
            <a:endParaRPr lang="zh-CN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投教课</a:t>
            </a:r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2025 .05.22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99690" y="0"/>
            <a:ext cx="8764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  <a:sym typeface="+mn-ea"/>
              </a:rPr>
              <a:t>  3.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  <a:sym typeface="+mn-ea"/>
              </a:rPr>
              <a:t>中国原研创新药数量已超越美国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4255" y="958215"/>
            <a:ext cx="1034034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产业端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：根据医药魔方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NextPharma</a:t>
            </a:r>
            <a:r>
              <a:rPr lang="en-US" altLang="en-US" sz="1600">
                <a:latin typeface="微软雅黑" panose="020B0503020204020204" charset="-122"/>
                <a:ea typeface="微软雅黑" panose="020B0503020204020204" charset="-122"/>
              </a:rPr>
              <a:t>®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数据库，根据历年进入临床的创新药累计，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2015~2024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年期间中国企业原研创新药数量超过美国，排名第一（根据历年进入临床的创新药统计）。中国原研的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FIC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药品数量也显著增长，目前在全球占比为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24%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，仅次于美国（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43%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115" y="1906270"/>
            <a:ext cx="9425305" cy="38430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89935" y="-635"/>
            <a:ext cx="52228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  <a:sym typeface="+mn-ea"/>
              </a:rPr>
              <a:t>   </a:t>
            </a:r>
            <a:r>
              <a:rPr kumimoji="0" lang="en-US" sz="3600" b="1" i="0" kern="1200" cap="none" spc="0" normalizeH="0" baseline="0">
                <a:solidFill>
                  <a:schemeClr val="bg1"/>
                </a:solidFill>
                <a:sym typeface="+mn-ea"/>
              </a:rPr>
              <a:t>4.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市场规模和增长动力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2996" t="13237" r="2052" b="3584"/>
          <a:stretch>
            <a:fillRect/>
          </a:stretch>
        </p:blipFill>
        <p:spPr>
          <a:xfrm>
            <a:off x="1699260" y="1243330"/>
            <a:ext cx="8111490" cy="36988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3190" y="73025"/>
            <a:ext cx="7130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2800" b="1" i="0" kern="1200" cap="none" spc="0" normalizeH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kumimoji="0" lang="en-US" sz="2800" b="1" i="0" kern="1200" cap="none" spc="0" normalizeH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5.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龙头业绩靓眼，行业加速进入盈利周期</a:t>
            </a:r>
            <a:endParaRPr kumimoji="0" lang="zh-CN" altLang="en-US" sz="28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6595" y="937260"/>
            <a:ext cx="10668000" cy="10763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业绩端：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龙头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Biopharma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业绩靓眼，创新药行业盈利预期提升，或加速进入盈利周期。据长江证券研报不完全统计，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A/H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创新药相关公司在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2024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年合计净利润为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116.7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亿元，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2023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年同期仅为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6.7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亿元，行业盈利能力明显提升，其中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Biopharma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龙头代表企业信达生物、百济神州均有望在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年实现盈利，其他如荣昌生物、科伦博泰、诺诚健华等代表型企业亏损趋势也明显缩窄。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5" y="2092960"/>
            <a:ext cx="5301615" cy="36899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060" y="2248535"/>
            <a:ext cx="5431155" cy="35344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68625" y="99060"/>
            <a:ext cx="7041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补充：特朗普行政令预计对药企影响有限</a:t>
            </a:r>
            <a:endParaRPr kumimoji="0" lang="zh-CN" altLang="en-US" sz="28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58545" y="948690"/>
            <a:ext cx="1007491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特朗普签署行政令，要求实施“最惠国”定价，预计对药企影响有限。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12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日，美国总统特朗普签署了有关降低美国处方药价格的行政令，称该政策预计能使药价下降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30%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至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80%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定价要与其他发达国家对标，要求药企向美国提供“最惠国价格”。药企曾预料特朗普政府会对药价采取行动并感到担忧，但此行政令力度低于预期。行政令公布后，美股大型制药企业的股价迅速拉升，礼来、辉瑞等股价转涨。特朗普行政令是否能最终落地仍需观察，预计对药企影响有限。</a:t>
            </a:r>
            <a:endParaRPr lang="zh-CN" altLang="en-US" sz="16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495" y="2401570"/>
            <a:ext cx="7851140" cy="3479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68625" y="99060"/>
            <a:ext cx="7041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2800" b="1" i="0" kern="1200" cap="none" spc="0" normalizeH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</a:t>
            </a:r>
            <a:r>
              <a:rPr kumimoji="0" lang="zh-CN" sz="2800" b="1" i="0" kern="1200" cap="none" spc="0" normalizeH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创新药相关概念股</a:t>
            </a:r>
            <a:endParaRPr kumimoji="0" lang="zh-CN" sz="28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图片 10"/>
          <p:cNvPicPr/>
          <p:nvPr/>
        </p:nvPicPr>
        <p:blipFill>
          <a:blip r:embed="rId2"/>
          <a:srcRect b="15585"/>
          <a:stretch>
            <a:fillRect/>
          </a:stretch>
        </p:blipFill>
        <p:spPr>
          <a:xfrm>
            <a:off x="2874645" y="955675"/>
            <a:ext cx="6090285" cy="49460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46120" y="99060"/>
            <a:ext cx="563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中线控盘选股</a:t>
            </a:r>
            <a:endParaRPr kumimoji="0" lang="zh-CN" altLang="en-US" sz="28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943" t="2260" r="1722" b="5072"/>
          <a:stretch>
            <a:fillRect/>
          </a:stretch>
        </p:blipFill>
        <p:spPr>
          <a:xfrm>
            <a:off x="605155" y="1031240"/>
            <a:ext cx="7128510" cy="501396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18240"/>
          <a:stretch>
            <a:fillRect/>
          </a:stretch>
        </p:blipFill>
        <p:spPr>
          <a:xfrm>
            <a:off x="5865495" y="1789430"/>
            <a:ext cx="5575935" cy="391477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46120" y="99060"/>
            <a:ext cx="563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短线强势股选股要点</a:t>
            </a:r>
            <a:endParaRPr kumimoji="0" lang="zh-CN" altLang="en-US" sz="28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7141" t="5146" b="3018"/>
          <a:stretch>
            <a:fillRect/>
          </a:stretch>
        </p:blipFill>
        <p:spPr>
          <a:xfrm>
            <a:off x="1498600" y="1219200"/>
            <a:ext cx="3980180" cy="24930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35" y="4032250"/>
            <a:ext cx="10115550" cy="160401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6449378" y="948055"/>
            <a:ext cx="4257675" cy="2895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46120" y="99060"/>
            <a:ext cx="563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短线强势股选股要点</a:t>
            </a:r>
            <a:endParaRPr kumimoji="0" lang="zh-CN" altLang="en-US" sz="28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1611" t="3898" r="2072" b="2753"/>
          <a:stretch>
            <a:fillRect/>
          </a:stretch>
        </p:blipFill>
        <p:spPr>
          <a:xfrm>
            <a:off x="734060" y="1298575"/>
            <a:ext cx="6642100" cy="383222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801610" y="1209040"/>
            <a:ext cx="39217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辅助线上、阶段新高</a:t>
            </a:r>
            <a:endParaRPr lang="zh-CN" altLang="en-US"/>
          </a:p>
          <a:p>
            <a:r>
              <a:rPr lang="zh-CN" altLang="en-US"/>
              <a:t>历史中低位、筹码集中、量增价平</a:t>
            </a:r>
            <a:endParaRPr lang="zh-CN" altLang="en-US"/>
          </a:p>
        </p:txBody>
      </p:sp>
      <p:pic>
        <p:nvPicPr>
          <p:cNvPr id="8" name="图片 7"/>
          <p:cNvPicPr/>
          <p:nvPr/>
        </p:nvPicPr>
        <p:blipFill>
          <a:blip r:embed="rId3"/>
          <a:srcRect l="9690" t="2842" r="1774" b="3733"/>
          <a:stretch>
            <a:fillRect/>
          </a:stretch>
        </p:blipFill>
        <p:spPr>
          <a:xfrm>
            <a:off x="5887085" y="2352040"/>
            <a:ext cx="5411470" cy="355346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月涨价活动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820420"/>
            <a:ext cx="9277350" cy="52177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市场风口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645922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71018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533209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01954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48220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91363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55599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711644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978910" y="0"/>
            <a:ext cx="4765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市场当下风口是什么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69565" y="5334000"/>
            <a:ext cx="541909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 b="1">
                <a:solidFill>
                  <a:srgbClr val="FF0000"/>
                </a:solidFill>
                <a:sym typeface="+mn-ea"/>
              </a:rPr>
              <a:t>感受：</a:t>
            </a:r>
            <a:r>
              <a:rPr lang="zh-CN" altLang="en-US" sz="1400">
                <a:solidFill>
                  <a:schemeClr val="tx1"/>
                </a:solidFill>
                <a:sym typeface="+mn-ea"/>
              </a:rPr>
              <a:t>退潮期，市场什么都涨，都又什么都没有涨。</a:t>
            </a:r>
            <a:endParaRPr lang="zh-CN" altLang="en-US" sz="1400"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b="1">
                <a:solidFill>
                  <a:srgbClr val="FF0000"/>
                </a:solidFill>
                <a:sym typeface="+mn-ea"/>
              </a:rPr>
              <a:t>建议：</a:t>
            </a:r>
            <a:r>
              <a:rPr lang="zh-CN" altLang="en-US" sz="1400">
                <a:sym typeface="+mn-ea"/>
              </a:rPr>
              <a:t>控制仓位，重视个股选股逻辑且关注波段节奏，保持耐心。</a:t>
            </a:r>
            <a:endParaRPr lang="zh-CN" altLang="en-US" sz="14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705" y="918845"/>
            <a:ext cx="8415655" cy="44151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978910" y="0"/>
            <a:ext cx="4765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风口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615" y="1568450"/>
            <a:ext cx="6724650" cy="24193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086610" y="4756150"/>
            <a:ext cx="7898765" cy="3365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1915"/>
              </a:lnSpc>
            </a:pP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国产创新药再次站在了全球业界和市场的聚光灯下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，又被市场称为创新药的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ds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时刻</a:t>
            </a:r>
            <a:endParaRPr lang="zh-CN" altLang="en-US" sz="16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978910" y="0"/>
            <a:ext cx="4765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市场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风口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t="3658"/>
          <a:stretch>
            <a:fillRect/>
          </a:stretch>
        </p:blipFill>
        <p:spPr>
          <a:xfrm>
            <a:off x="1233805" y="1405890"/>
            <a:ext cx="9467850" cy="40468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26080" y="918210"/>
            <a:ext cx="7490460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0000"/>
                </a:solidFill>
                <a:sym typeface="+mn-ea"/>
              </a:rPr>
              <a:t>政策、产业和业绩三因素共振，</a:t>
            </a:r>
            <a:r>
              <a:rPr lang="zh-CN" altLang="en-US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国产替代与消费医疗复苏主线</a:t>
            </a:r>
            <a:endParaRPr lang="zh-CN" altLang="en-US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43300" y="0"/>
            <a:ext cx="6149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sym typeface="+mn-ea"/>
              </a:rPr>
              <a:t>         1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、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近日消息刺激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14207" t="3335"/>
          <a:stretch>
            <a:fillRect/>
          </a:stretch>
        </p:blipFill>
        <p:spPr>
          <a:xfrm>
            <a:off x="873760" y="2172335"/>
            <a:ext cx="5078730" cy="34607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73760" y="934085"/>
            <a:ext cx="100361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日，三生制药</a:t>
            </a:r>
            <a:r>
              <a:rPr lang="en-US" altLang="zh-CN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(01530)</a:t>
            </a:r>
            <a:r>
              <a:rPr lang="zh-CN" altLang="en-US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发布公告，宣布其与跨国药企辉瑞就</a:t>
            </a:r>
            <a:r>
              <a:rPr lang="en-US" altLang="zh-CN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PD-1/VEGF</a:t>
            </a:r>
            <a:r>
              <a:rPr lang="zh-CN" altLang="en-US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双特异性抗体</a:t>
            </a:r>
            <a:r>
              <a:rPr lang="en-US" altLang="zh-CN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SSGJ-707</a:t>
            </a:r>
            <a:r>
              <a:rPr lang="zh-CN" altLang="en-US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达成总额超</a:t>
            </a:r>
            <a:r>
              <a:rPr lang="en-US" altLang="zh-CN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60</a:t>
            </a:r>
            <a:r>
              <a:rPr lang="zh-CN" altLang="en-US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亿美元的许可协议，并以</a:t>
            </a:r>
            <a:r>
              <a:rPr lang="en-US" altLang="zh-CN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12.5</a:t>
            </a:r>
            <a:r>
              <a:rPr lang="zh-CN" altLang="en-US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亿美元首付款创下国产双抗药物</a:t>
            </a:r>
            <a:r>
              <a:rPr lang="en-US" altLang="zh-CN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License-out</a:t>
            </a:r>
            <a:r>
              <a:rPr lang="zh-CN" altLang="en-US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首付款纪录。当日，三生制药股价最高飙涨近</a:t>
            </a:r>
            <a:r>
              <a:rPr lang="en-US" altLang="zh-CN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40%</a:t>
            </a:r>
            <a:r>
              <a:rPr lang="zh-CN" altLang="en-US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，市值一度突破</a:t>
            </a:r>
            <a:r>
              <a:rPr lang="en-US" altLang="zh-CN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500</a:t>
            </a:r>
            <a:r>
              <a:rPr lang="zh-CN" altLang="en-US" sz="16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亿元人民币，国产创新药再次站在了全球业界和市场的聚光灯下</a:t>
            </a:r>
            <a:endParaRPr lang="zh-CN" altLang="en-US" sz="160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20460" y="1984057"/>
            <a:ext cx="5080000" cy="583565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恒瑞医药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股发售价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44.05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港元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股，将于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23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日正式挂牌。自恒瑞医药通过港交所聆讯以来，市场反应积极。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/>
          <p:nvPr/>
        </p:nvPicPr>
        <p:blipFill>
          <a:blip r:embed="rId3"/>
          <a:srcRect l="2665" t="3615" r="1523" b="3646"/>
          <a:stretch>
            <a:fillRect/>
          </a:stretch>
        </p:blipFill>
        <p:spPr>
          <a:xfrm>
            <a:off x="6353175" y="2689860"/>
            <a:ext cx="4685665" cy="30314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99690" y="0"/>
            <a:ext cx="8764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  <a:sym typeface="+mn-ea"/>
              </a:rPr>
              <a:t>                 2.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  <a:sym typeface="+mn-ea"/>
              </a:rPr>
              <a:t>政策释放红利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4255" y="1076325"/>
            <a:ext cx="1034034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政策端：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政策释放红利。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创新药已经步入新一轮的政策支持发展新周期。医药行业属于强监管行业，呈现一定的“政策周期性”，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2024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年以来创新药全产业链支持政策逐步落地，比如引入保险增量资金、集采纠偏、丙类目录等一系列组合拳，医药行业尤其创新药已经步入新一轮的政策支持发展新周期。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t="14388"/>
          <a:stretch>
            <a:fillRect/>
          </a:stretch>
        </p:blipFill>
        <p:spPr>
          <a:xfrm>
            <a:off x="1514475" y="2606040"/>
            <a:ext cx="9163050" cy="15982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99690" y="0"/>
            <a:ext cx="8764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  <a:sym typeface="+mn-ea"/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  <a:sym typeface="+mn-ea"/>
              </a:rPr>
              <a:t>政策释放红利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852" t="3244" r="2139" b="3724"/>
          <a:stretch>
            <a:fillRect/>
          </a:stretch>
        </p:blipFill>
        <p:spPr>
          <a:xfrm>
            <a:off x="254000" y="980440"/>
            <a:ext cx="11684000" cy="5342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99690" y="0"/>
            <a:ext cx="8764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  <a:sym typeface="+mn-ea"/>
              </a:rPr>
              <a:t>               3.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  <a:sym typeface="+mn-ea"/>
              </a:rPr>
              <a:t>产业发展迅猛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4255" y="1076325"/>
            <a:ext cx="1034034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产业端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：中国创新享誉全球，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BD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（商务拓展）量质齐升。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AACR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大会（美国癌症研究协会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癌症研究领域的全球性盛会）上有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126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家企业亮相，带来近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300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项研究成果，参会中国企业数量和展示成果数量均达到历史新高，表明国际学术盛会对国产创新药潜力的认可。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85" y="2110105"/>
            <a:ext cx="9800590" cy="35693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10&quot;:[3637446],&quot;29&quot;:[20405972,20405933,20426316,20405934,20405922,20405918,20405950],&quot;65&quot;:[20205081],&quot;70&quot;:[3315773,3314060,3321602,3314064,3315859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1525</Words>
  <Application>WPS 演示</Application>
  <PresentationFormat>宽屏</PresentationFormat>
  <Paragraphs>74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Roboto</vt:lpstr>
      <vt:lpstr>汉仪旗黑-55简</vt:lpstr>
      <vt:lpstr>微软雅黑</vt:lpstr>
      <vt:lpstr>思源黑体 CN Medium</vt:lpstr>
      <vt:lpstr>黑体</vt:lpstr>
      <vt:lpstr>思源黑体 CN Light</vt:lpstr>
      <vt:lpstr>阿里巴巴普惠体 Light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1285</cp:revision>
  <dcterms:created xsi:type="dcterms:W3CDTF">2019-06-19T02:08:00Z</dcterms:created>
  <dcterms:modified xsi:type="dcterms:W3CDTF">2025-05-22T06:50:54Z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67F8E99CA25843CDBAFD0150A9FB820A</vt:lpwstr>
  </property>
</Properties>
</file>