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47" r:id="rId7"/>
    <p:sldId id="1123" r:id="rId8"/>
    <p:sldId id="1150" r:id="rId9"/>
    <p:sldId id="1151" r:id="rId10"/>
    <p:sldId id="1154" r:id="rId11"/>
    <p:sldId id="1143" r:id="rId12"/>
    <p:sldId id="372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4" userDrawn="1">
          <p15:clr>
            <a:srgbClr val="A4A3A4"/>
          </p15:clr>
        </p15:guide>
        <p15:guide id="2" pos="37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44"/>
        <p:guide pos="37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27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1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12.png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18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19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802765"/>
            <a:ext cx="8777605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</a:t>
            </a:r>
            <a:r>
              <a:rPr lang="zh-CN" altLang="en-US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创新药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1915" y="3814445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2026 .7.15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风口热点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541145"/>
            <a:ext cx="6452870" cy="45034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145" y="974090"/>
            <a:ext cx="4801870" cy="5070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67280" y="974090"/>
            <a:ext cx="34194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/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抛压不会很大，回档是机会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7805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1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中报业绩有支撑</a:t>
            </a:r>
            <a:endParaRPr kumimoji="0" lang="zh-CN" altLang="en-US" sz="20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3915" y="993775"/>
            <a:ext cx="47904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创新药中报业绩整体超预期，盈利确定性显现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310" y="1612265"/>
            <a:ext cx="374967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截至7月15日，已有1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3家创新药上市公司披露2026年半年度业绩预告，其中11家预喜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，海思科、海正药业等企业上半年净利润预计翻倍。龙头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CXO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企业昭衍新药预计上半年归母净利润6亿元-9亿元，同比增幅高达884.9%-1377.4%，显著超出市场预期。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板块一季度业绩已奠定高增长基础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：2026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创新药概念板块合计实现归母净利润259.95亿元，同比增长20.45%；科创板28家创新药公司合计营收同比增长超30%，行业整体跨过盈利拐点，百济神州、荣昌生物、前沿生物等多家企业实现同比扭亏。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095" y="1479550"/>
            <a:ext cx="6940550" cy="4173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8100" y="130810"/>
            <a:ext cx="7132955" cy="491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、上半年创新药出海交易总额再创历史新高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9165" y="1721485"/>
            <a:ext cx="306895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7月13日，央视新闻消息，国家药监局披露的最新数据显示，</a:t>
            </a:r>
            <a:r>
              <a:rPr lang="zh-CN" altLang="en-US">
                <a:solidFill>
                  <a:srgbClr val="FF0000"/>
                </a:solidFill>
              </a:rPr>
              <a:t>今年1至6月，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我国创新药对外授权共达成81笔合作，交易总额约1100亿美元，已达2025年全年总额的80%，再创历史新高</a:t>
            </a:r>
            <a:r>
              <a:rPr lang="zh-CN" altLang="en-US">
                <a:sym typeface="+mn-ea"/>
              </a:rPr>
              <a:t>。合作覆盖肿瘤、代谢、免疫等10个主流治疗领域，海外受让企业分布在20个国家和地区，中国创新药研发质量已获得国际一线药企广泛认可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525" y="942340"/>
            <a:ext cx="6761480" cy="51936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0855" y="170180"/>
            <a:ext cx="6130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3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、市场风格再平衡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关注月末政治局会议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8710" y="1031875"/>
            <a:ext cx="99745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7月的</a:t>
            </a:r>
            <a:r>
              <a:rPr lang="en-US" altLang="zh-CN" sz="1600"/>
              <a:t>A</a:t>
            </a:r>
            <a:r>
              <a:rPr lang="zh-CN" altLang="en-US" sz="1600"/>
              <a:t>股市场，正在上演一场剧烈的资金"再平衡"。此前强势的</a:t>
            </a:r>
            <a:r>
              <a:rPr lang="en-US" altLang="zh-CN" sz="1600"/>
              <a:t>AI</a:t>
            </a:r>
            <a:r>
              <a:rPr lang="zh-CN" altLang="en-US" sz="1600"/>
              <a:t>科技板块持续震荡承压，一些资金顺势调仓切换，使得蛰伏已久的创新药板块走出独立上涨行情，成为当下市场核心热点。</a:t>
            </a:r>
            <a:endParaRPr lang="zh-CN" altLang="en-US" sz="1600"/>
          </a:p>
        </p:txBody>
      </p:sp>
      <p:sp>
        <p:nvSpPr>
          <p:cNvPr id="7" name="文本框 6"/>
          <p:cNvSpPr txBox="1"/>
          <p:nvPr/>
        </p:nvSpPr>
        <p:spPr>
          <a:xfrm>
            <a:off x="1182370" y="2016760"/>
            <a:ext cx="348170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solidFill>
                  <a:srgbClr val="222222"/>
                </a:solidFill>
                <a:latin typeface="PingFang SC"/>
                <a:ea typeface="PingFang SC"/>
              </a:rPr>
              <a:t>头部公募举牌，百亿资金借</a:t>
            </a:r>
            <a:r>
              <a:rPr lang="en-US" altLang="zh-CN" sz="1600" b="1" i="0">
                <a:solidFill>
                  <a:srgbClr val="222222"/>
                </a:solidFill>
                <a:latin typeface="PingFang SC"/>
                <a:ea typeface="PingFang SC"/>
              </a:rPr>
              <a:t>ETF</a:t>
            </a:r>
            <a:r>
              <a:rPr lang="zh-CN" altLang="en-US" sz="1600" b="1" i="0">
                <a:solidFill>
                  <a:srgbClr val="222222"/>
                </a:solidFill>
                <a:latin typeface="PingFang SC"/>
                <a:ea typeface="PingFang SC"/>
              </a:rPr>
              <a:t>入场</a:t>
            </a:r>
            <a:endParaRPr lang="zh-CN" altLang="en-US" sz="1600" b="1" i="0">
              <a:solidFill>
                <a:srgbClr val="222222"/>
              </a:solidFill>
              <a:latin typeface="PingFang SC"/>
              <a:ea typeface="PingFang SC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0" y="2453005"/>
            <a:ext cx="7609840" cy="33928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749665" y="3013710"/>
            <a:ext cx="2696845" cy="175323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b="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</a:rPr>
              <a:t>每年</a:t>
            </a:r>
            <a:r>
              <a:rPr lang="en-US" altLang="zh-CN" b="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b="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</a:rPr>
              <a:t>月政治局会议通常在下旬举行，作为承上启下的下半年政策基调“风向标”，可以静待重磅会议释放的关于资本市场的信息</a:t>
            </a:r>
            <a:endParaRPr lang="zh-CN" altLang="en-US" b="0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864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4、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政策红利密集落地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34225" y="2483485"/>
            <a:ext cx="417512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近日，国家卫健委等部门正式发布《国家基本药物目录(2026年版)》，2026版基药目录首次纳入16款创新药，新版目录将于今年9月1日起正式实施，市场最为关注的是，本次目录将4款国产一类创新药纳入，创新药进基药实现“零的突破”。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60" y="1891665"/>
            <a:ext cx="2247265" cy="3919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2925" y="892810"/>
            <a:ext cx="111061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2026年创新药政策红利从产业定位、审评审批、支付体系、市场准入、出海支持等维度密集释放，形成“研发-审批-商业化-全球化”全链条支持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5" y="1640205"/>
            <a:ext cx="4158615" cy="4571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96385" y="240030"/>
            <a:ext cx="399923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922020"/>
            <a:ext cx="9258300" cy="3168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945" y="1381125"/>
            <a:ext cx="4474845" cy="44551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" y="1718310"/>
            <a:ext cx="4777740" cy="42030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WPS 演示</Application>
  <PresentationFormat>宽屏</PresentationFormat>
  <Paragraphs>48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KSOF618801C0</vt:lpstr>
      <vt:lpstr>Segoe Print</vt:lpstr>
      <vt:lpstr>Arial Unicode MS</vt:lpstr>
      <vt:lpstr>Calibri</vt:lpstr>
      <vt:lpstr>PingFang SC</vt:lpstr>
      <vt:lpstr>PingFang SC</vt:lpstr>
      <vt:lpstr>Roboto</vt:lpstr>
      <vt:lpstr>思源黑体 CN Light</vt:lpstr>
      <vt:lpstr>思源黑体 CN Medium</vt:lpstr>
      <vt:lpstr>汉仪旗黑-55简</vt:lpstr>
      <vt:lpstr>阿里巴巴普惠体 Light</vt:lpstr>
      <vt:lpstr>楷体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1192</cp:revision>
  <dcterms:created xsi:type="dcterms:W3CDTF">2019-06-19T02:08:00Z</dcterms:created>
  <dcterms:modified xsi:type="dcterms:W3CDTF">2026-07-15T06:46:49Z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67F8E99CA25843CDBAFD0150A9FB820A</vt:lpwstr>
  </property>
</Properties>
</file>