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370" r:id="rId4"/>
    <p:sldId id="1054" r:id="rId6"/>
    <p:sldId id="1140" r:id="rId7"/>
    <p:sldId id="1113" r:id="rId8"/>
    <p:sldId id="1134" r:id="rId9"/>
    <p:sldId id="1123" r:id="rId10"/>
    <p:sldId id="1136" r:id="rId11"/>
    <p:sldId id="1137" r:id="rId12"/>
    <p:sldId id="1138" r:id="rId13"/>
    <p:sldId id="1139" r:id="rId14"/>
    <p:sldId id="1130" r:id="rId15"/>
    <p:sldId id="372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7" userDrawn="1">
          <p15:clr>
            <a:srgbClr val="A4A3A4"/>
          </p15:clr>
        </p15:guide>
        <p15:guide id="2" pos="37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7" name="熊仪_aYju7RJj" initials="熊" lastIdx="0" clrIdx="0"/>
  <p:cmAuthor id="8" name="yifei" initials="y" lastIdx="1" clrIdx="7"/>
  <p:cmAuthor id="2" name="kingsoft" initials="k" lastIdx="1" clrIdx="1"/>
  <p:cmAuthor id="9" name="ADMIN" initials="A" lastIdx="1" clrIdx="8"/>
  <p:cmAuthor id="3" name="zhouzean" initials="z" lastIdx="1" clrIdx="2"/>
  <p:cmAuthor id="4" name="李鹏飞_6bQfzI3a" initials="李" lastIdx="0" clrIdx="0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  <p:cmAuthor id="11" name="哒哒 熊猫" initials="哒哒" lastIdx="0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324F3"/>
    <a:srgbClr val="FFF6CD"/>
    <a:srgbClr val="FFFDF5"/>
    <a:srgbClr val="FFDFDF"/>
    <a:srgbClr val="D16664"/>
    <a:srgbClr val="FFFC91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17"/>
        <p:guide pos="372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33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补充讲讲上能电气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7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18" Type="http://schemas.openxmlformats.org/officeDocument/2006/relationships/tags" Target="../tags/tag99.xml"/><Relationship Id="rId17" Type="http://schemas.openxmlformats.org/officeDocument/2006/relationships/image" Target="../media/image6.png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image" Target="../media/image7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8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tags" Target="../tags/tag127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0.xml"/><Relationship Id="rId2" Type="http://schemas.openxmlformats.org/officeDocument/2006/relationships/image" Target="../media/image24.png"/><Relationship Id="rId1" Type="http://schemas.openxmlformats.org/officeDocument/2006/relationships/tags" Target="../tags/tag129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2.xml"/><Relationship Id="rId2" Type="http://schemas.openxmlformats.org/officeDocument/2006/relationships/image" Target="../media/image25.png"/><Relationship Id="rId1" Type="http://schemas.openxmlformats.org/officeDocument/2006/relationships/tags" Target="../tags/tag131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2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1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6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11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0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19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2.xml"/><Relationship Id="rId2" Type="http://schemas.openxmlformats.org/officeDocument/2006/relationships/image" Target="../media/image15.png"/><Relationship Id="rId1" Type="http://schemas.openxmlformats.org/officeDocument/2006/relationships/tags" Target="../tags/tag121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4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12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2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1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52025" y="194945"/>
            <a:ext cx="1774825" cy="38481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150870" y="51301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157220" y="51301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112770" y="51371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152900" y="511873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5587365" y="5137158"/>
            <a:ext cx="3349721" cy="374408"/>
            <a:chOff x="7093" y="6616"/>
            <a:chExt cx="5888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888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3511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dirty="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思源黑体 CN Light" panose="020B0300000000000000" charset="-122"/>
                  <a:sym typeface="+mn-ea"/>
                </a:rPr>
                <a:t>A1120619060027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12" name="文本框 11"/>
          <p:cNvSpPr txBox="1"/>
          <p:nvPr userDrawn="1">
            <p:custDataLst>
              <p:tags r:id="rId10"/>
            </p:custDataLst>
          </p:nvPr>
        </p:nvSpPr>
        <p:spPr>
          <a:xfrm>
            <a:off x="1634490" y="1802765"/>
            <a:ext cx="8777605" cy="911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3600" b="1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风口解读之创新药</a:t>
            </a:r>
            <a:endParaRPr lang="zh-CN" sz="3600" b="1" dirty="0">
              <a:gradFill>
                <a:gsLst>
                  <a:gs pos="0">
                    <a:srgbClr val="FFFAE9"/>
                  </a:gs>
                  <a:gs pos="100000">
                    <a:srgbClr val="FBDF62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1"/>
            </p:custDataLst>
          </p:nvPr>
        </p:nvSpPr>
        <p:spPr>
          <a:xfrm>
            <a:off x="408305" y="283210"/>
            <a:ext cx="3613150" cy="419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</a:rPr>
              <a:t>投教课</a:t>
            </a:r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——</a:t>
            </a:r>
            <a:endParaRPr lang="en-US" altLang="zh-CN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61915" y="3814445"/>
            <a:ext cx="21850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2026 .4.15</a:t>
            </a:r>
            <a:endParaRPr lang="zh-CN" altLang="en-US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356100" y="240030"/>
            <a:ext cx="4789170" cy="293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just">
              <a:lnSpc>
                <a:spcPts val="1575"/>
              </a:lnSpc>
            </a:pP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</a:t>
            </a:r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风口选股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en-US" alt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275" y="2416810"/>
            <a:ext cx="7829550" cy="3362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320" y="998855"/>
            <a:ext cx="3733800" cy="13335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87730" y="81280"/>
            <a:ext cx="95497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             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《好股研选》</a:t>
            </a:r>
            <a:endParaRPr kumimoji="0" lang="zh-CN" sz="36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风口热点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80965" y="801370"/>
            <a:ext cx="21831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b="1">
                <a:solidFill>
                  <a:srgbClr val="FF0000"/>
                </a:solidFill>
                <a:sym typeface="+mn-ea"/>
              </a:rPr>
              <a:t>市场防御风格再起</a:t>
            </a:r>
            <a:endParaRPr lang="zh-CN" b="1">
              <a:solidFill>
                <a:srgbClr val="FF0000"/>
              </a:solidFill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45503"/>
          <a:stretch>
            <a:fillRect/>
          </a:stretch>
        </p:blipFill>
        <p:spPr>
          <a:xfrm>
            <a:off x="523875" y="1325880"/>
            <a:ext cx="1962150" cy="42005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32246"/>
          <a:stretch>
            <a:fillRect/>
          </a:stretch>
        </p:blipFill>
        <p:spPr>
          <a:xfrm>
            <a:off x="2629535" y="1244600"/>
            <a:ext cx="4653915" cy="436943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8610" y="1834515"/>
            <a:ext cx="5024755" cy="41986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356100" y="240030"/>
            <a:ext cx="4789170" cy="293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just">
              <a:lnSpc>
                <a:spcPts val="1575"/>
              </a:lnSpc>
            </a:pP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逻辑汇总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2325" y="986790"/>
            <a:ext cx="1075436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1</a:t>
            </a:r>
            <a:r>
              <a:rPr lang="zh-CN" altLang="en-US"/>
              <a:t>、顶层设计层面，</a:t>
            </a:r>
            <a:r>
              <a:rPr lang="en-US" altLang="zh-CN"/>
              <a:t>2026 </a:t>
            </a:r>
            <a:r>
              <a:rPr lang="zh-CN" altLang="en-US"/>
              <a:t>年政府工作報告首次将生物医药列为</a:t>
            </a:r>
            <a:r>
              <a:rPr lang="en-US" altLang="zh-CN"/>
              <a:t>“</a:t>
            </a:r>
            <a:r>
              <a:rPr lang="zh-CN" altLang="en-US"/>
              <a:t>新兴</a:t>
            </a:r>
            <a:r>
              <a:rPr lang="zh-CN" altLang="en-US"/>
              <a:t>支柱产业</a:t>
            </a:r>
            <a:r>
              <a:rPr lang="en-US" altLang="zh-CN"/>
              <a:t>”</a:t>
            </a:r>
            <a:r>
              <a:rPr lang="zh-CN" altLang="en-US"/>
              <a:t>，产业战略定位实现历史新跃升；</a:t>
            </a:r>
            <a:endParaRPr lang="zh-CN" altLang="en-US"/>
          </a:p>
          <a:p>
            <a:endParaRPr lang="en-US" altLang="zh-CN"/>
          </a:p>
          <a:p>
            <a:r>
              <a:rPr lang="en-US" altLang="zh-CN"/>
              <a:t>2</a:t>
            </a:r>
            <a:r>
              <a:rPr lang="zh-CN" altLang="en-US"/>
              <a:t>、业务端，国家药监局启动为期三年的的医疗器械临床新成果转户</a:t>
            </a:r>
            <a:r>
              <a:rPr lang="en-US" altLang="zh-CN"/>
              <a:t>“</a:t>
            </a:r>
            <a:r>
              <a:rPr lang="zh-CN" altLang="en-US"/>
              <a:t>春雨行动</a:t>
            </a:r>
            <a:r>
              <a:rPr lang="en-US" altLang="zh-CN"/>
              <a:t>”</a:t>
            </a:r>
            <a:r>
              <a:rPr lang="zh-CN" altLang="en-US"/>
              <a:t>，畅通临床创新成果转化全链条，为医药创新生态持续赋能；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、支付端，</a:t>
            </a:r>
            <a:r>
              <a:rPr lang="en-US" altLang="zh-CN"/>
              <a:t>2026</a:t>
            </a:r>
            <a:r>
              <a:rPr lang="zh-CN" altLang="en-US"/>
              <a:t>年新版国家医保目录完成重磅扩容，新增</a:t>
            </a:r>
            <a:r>
              <a:rPr lang="en-US" altLang="zh-CN"/>
              <a:t>114 </a:t>
            </a:r>
            <a:r>
              <a:rPr lang="zh-CN" altLang="en-US"/>
              <a:t>种药品，</a:t>
            </a:r>
            <a:r>
              <a:rPr lang="en-US" altLang="zh-CN"/>
              <a:t>1 </a:t>
            </a:r>
            <a:r>
              <a:rPr lang="zh-CN" altLang="en-US"/>
              <a:t>类新药入选数量与占比均创历史新高，为创新药商业化放量筑牢了支付根基。</a:t>
            </a:r>
            <a:endParaRPr lang="zh-CN" altLang="en-US"/>
          </a:p>
          <a:p>
            <a:endParaRPr lang="en-US" altLang="zh-CN"/>
          </a:p>
          <a:p>
            <a:r>
              <a:rPr lang="en-US" altLang="zh-CN"/>
              <a:t>4</a:t>
            </a:r>
            <a:r>
              <a:rPr lang="zh-CN" altLang="en-US"/>
              <a:t>、出海端，政策利好持续落地形成強支撐，叠加全球创新药</a:t>
            </a:r>
            <a:r>
              <a:rPr lang="en-US" altLang="zh-CN"/>
              <a:t>BD </a:t>
            </a:r>
            <a:r>
              <a:rPr lang="zh-CN" altLang="en-US"/>
              <a:t>合作热度居高不下，双重催化有望加速创新药企的价值重估。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5</a:t>
            </a:r>
            <a:r>
              <a:rPr lang="zh-CN" altLang="en-US"/>
              <a:t>、业绩</a:t>
            </a:r>
            <a:r>
              <a:rPr lang="en-US" altLang="zh-CN"/>
              <a:t>/</a:t>
            </a:r>
            <a:r>
              <a:rPr lang="zh-CN" altLang="en-US"/>
              <a:t>估值端：跌了几年，今年一季度开始温和上修。另外目前披露的创新药上市公司业绩基本良好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6</a:t>
            </a:r>
            <a:r>
              <a:rPr lang="zh-CN" altLang="en-US"/>
              <a:t>、消息刺激层面：</a:t>
            </a:r>
            <a:r>
              <a:rPr lang="zh-CN" altLang="en-US">
                <a:sym typeface="+mn-ea"/>
              </a:rPr>
              <a:t>美国癌症研究协会</a:t>
            </a:r>
            <a:r>
              <a:rPr lang="en-US" altLang="zh-CN">
                <a:sym typeface="+mn-ea"/>
              </a:rPr>
              <a:t>(AACR)</a:t>
            </a:r>
            <a:r>
              <a:rPr lang="zh-CN" altLang="en-US">
                <a:sym typeface="+mn-ea"/>
              </a:rPr>
              <a:t>年会将于</a:t>
            </a:r>
            <a:r>
              <a:rPr lang="en-US" altLang="zh-CN">
                <a:sym typeface="+mn-ea"/>
              </a:rPr>
              <a:t>2026</a:t>
            </a:r>
            <a:r>
              <a:rPr lang="zh-CN" altLang="en-US">
                <a:sym typeface="+mn-ea"/>
              </a:rPr>
              <a:t>年</a:t>
            </a: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月</a:t>
            </a:r>
            <a:r>
              <a:rPr lang="en-US" altLang="zh-CN">
                <a:sym typeface="+mn-ea"/>
              </a:rPr>
              <a:t>17-22</a:t>
            </a:r>
            <a:r>
              <a:rPr lang="zh-CN" altLang="en-US">
                <a:sym typeface="+mn-ea"/>
              </a:rPr>
              <a:t>日在美国圣地亚哥召开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316480" y="104140"/>
            <a:ext cx="70167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algn="ctr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</a:t>
            </a:r>
            <a:r>
              <a:rPr kumimoji="0" lang="en-US" sz="24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kumimoji="0" lang="zh-CN" altLang="en-US" sz="28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、创新药政策利好消息频繁</a:t>
            </a:r>
            <a:endParaRPr kumimoji="0" lang="zh-CN" sz="28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855" y="1965325"/>
            <a:ext cx="5347335" cy="37204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48970" y="950595"/>
            <a:ext cx="1064133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4月15日，国务院办公厅近日印发了《关于健全药品价格形成机制的若干意见》，今天上午，国务院新闻办公室举行政策例行吹风会。</a:t>
            </a:r>
            <a:endParaRPr lang="zh-CN" altLang="en-US" sz="140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3900" y="1257300"/>
            <a:ext cx="10144125" cy="32194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>
              <a:lnSpc>
                <a:spcPts val="1800"/>
              </a:lnSpc>
            </a:pPr>
            <a:r>
              <a:rPr lang="zh-CN" altLang="en-US" sz="14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从“医保谈判降价”到“自主定价保护”：药品价格形成机制直接回应最大痛点，创新药迎来价值回归</a:t>
            </a:r>
            <a:endParaRPr lang="zh-CN" altLang="en-US" sz="14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130" y="1727835"/>
            <a:ext cx="5064125" cy="419544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57960" y="0"/>
            <a:ext cx="99104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</a:t>
            </a:r>
            <a:r>
              <a:rPr kumimoji="0" lang="zh-CN" altLang="en-US" sz="2800" b="1" i="0" kern="1200" cap="none" spc="0" normalizeH="0" baseline="0">
                <a:solidFill>
                  <a:schemeClr val="bg1"/>
                </a:solidFill>
              </a:rPr>
              <a:t> </a:t>
            </a:r>
            <a:r>
              <a:rPr kumimoji="0" lang="en-US" altLang="zh-CN" sz="2800" b="1" i="0" kern="1200" cap="none" spc="0" normalizeH="0" baseline="0">
                <a:solidFill>
                  <a:schemeClr val="bg1"/>
                </a:solidFill>
              </a:rPr>
              <a:t>           2</a:t>
            </a:r>
            <a:r>
              <a:rPr kumimoji="0" lang="zh-CN" altLang="en-US" sz="2800" b="1" i="0" kern="1200" cap="none" spc="0" normalizeH="0" baseline="0">
                <a:solidFill>
                  <a:schemeClr val="bg1"/>
                </a:solidFill>
              </a:rPr>
              <a:t>、</a:t>
            </a:r>
            <a:r>
              <a:rPr kumimoji="0" lang="zh-CN" altLang="en-US" sz="2800" b="1" i="0" kern="1200" cap="none" spc="0" normalizeH="0" baseline="0">
                <a:solidFill>
                  <a:schemeClr val="bg1"/>
                </a:solidFill>
                <a:sym typeface="+mn-ea"/>
              </a:rPr>
              <a:t>国内创新政策频出</a:t>
            </a:r>
            <a:r>
              <a:rPr kumimoji="0" lang="en-US" altLang="zh-CN" sz="2800" b="1" i="0" kern="1200" cap="none" spc="0" normalizeH="0" baseline="0">
                <a:solidFill>
                  <a:schemeClr val="bg1"/>
                </a:solidFill>
                <a:sym typeface="+mn-ea"/>
              </a:rPr>
              <a:t> </a:t>
            </a:r>
            <a:r>
              <a:rPr kumimoji="0" lang="zh-CN" altLang="en-US" sz="2800" b="1" i="0" kern="1200" cap="none" spc="0" normalizeH="0" baseline="0">
                <a:solidFill>
                  <a:schemeClr val="bg1"/>
                </a:solidFill>
                <a:sym typeface="+mn-ea"/>
              </a:rPr>
              <a:t>继续看好创新药</a:t>
            </a:r>
            <a:endParaRPr kumimoji="0" lang="zh-CN" altLang="en-US" sz="2800" b="1" i="0" kern="1200" cap="none" spc="0" normalizeH="0" baseline="0">
              <a:solidFill>
                <a:schemeClr val="bg1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54405" y="1952625"/>
            <a:ext cx="1031113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湖南率先发布机器人辅助手术相关收费，有望推动手术机器人国内商业化进程。继国家医保局于</a:t>
            </a:r>
            <a:r>
              <a:rPr lang="en-US" altLang="zh-CN"/>
              <a:t>2026 </a:t>
            </a:r>
            <a:r>
              <a:rPr lang="zh-CN" altLang="en-US"/>
              <a:t>年</a:t>
            </a:r>
            <a:r>
              <a:rPr lang="en-US" altLang="zh-CN"/>
              <a:t>1 </a:t>
            </a:r>
            <a:r>
              <a:rPr lang="zh-CN" altLang="en-US"/>
              <a:t>月</a:t>
            </a:r>
            <a:r>
              <a:rPr lang="en-US" altLang="zh-CN"/>
              <a:t>20 </a:t>
            </a:r>
            <a:r>
              <a:rPr lang="zh-CN" altLang="en-US"/>
              <a:t>日印发《手术和治疗辅助操作类医疗服务价格项目立项指南（试行）》后，湖南省医保局于</a:t>
            </a:r>
            <a:r>
              <a:rPr lang="en-US" altLang="zh-CN"/>
              <a:t>2026 </a:t>
            </a:r>
            <a:r>
              <a:rPr lang="zh-CN" altLang="en-US"/>
              <a:t>年</a:t>
            </a:r>
            <a:r>
              <a:rPr lang="en-US" altLang="zh-CN"/>
              <a:t>4 </a:t>
            </a:r>
            <a:r>
              <a:rPr lang="zh-CN" altLang="en-US"/>
              <a:t>月</a:t>
            </a:r>
            <a:r>
              <a:rPr lang="en-US" altLang="zh-CN"/>
              <a:t>7 </a:t>
            </a:r>
            <a:r>
              <a:rPr lang="zh-CN" altLang="en-US"/>
              <a:t>日发布《关于辅助操作类医疗服务价格项目的公示》。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954405" y="1028065"/>
            <a:ext cx="10414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2026</a:t>
            </a:r>
            <a:r>
              <a:rPr lang="zh-CN" altLang="en-US"/>
              <a:t>年</a:t>
            </a:r>
            <a:r>
              <a:rPr lang="en-US" altLang="zh-CN"/>
              <a:t>4 </a:t>
            </a:r>
            <a:r>
              <a:rPr lang="zh-CN" altLang="en-US"/>
              <a:t>月</a:t>
            </a:r>
            <a:r>
              <a:rPr lang="en-US" altLang="zh-CN"/>
              <a:t>7 </a:t>
            </a:r>
            <a:r>
              <a:rPr lang="zh-CN" altLang="en-US"/>
              <a:t>日，北京市医疗保障局等十部门再次联合推出《北京市支持创新医药高质量发展若干措施（</a:t>
            </a:r>
            <a:r>
              <a:rPr lang="en-US" altLang="zh-CN"/>
              <a:t>2026 </a:t>
            </a:r>
            <a:r>
              <a:rPr lang="zh-CN" altLang="en-US"/>
              <a:t>年）》。</a:t>
            </a:r>
            <a:r>
              <a:rPr lang="zh-CN" altLang="en-US">
                <a:sym typeface="+mn-ea"/>
              </a:rPr>
              <a:t>有望进一步加速产业创新，并形成示范带动效应。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36625" y="3429000"/>
            <a:ext cx="104133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2026 </a:t>
            </a:r>
            <a:r>
              <a:rPr lang="zh-CN" altLang="en-US"/>
              <a:t>年</a:t>
            </a:r>
            <a:r>
              <a:rPr lang="en-US" altLang="zh-CN"/>
              <a:t>4 </a:t>
            </a:r>
            <a:r>
              <a:rPr lang="zh-CN" altLang="en-US"/>
              <a:t>月</a:t>
            </a:r>
            <a:r>
              <a:rPr lang="en-US" altLang="zh-CN"/>
              <a:t>10 </a:t>
            </a:r>
            <a:r>
              <a:rPr lang="zh-CN" altLang="en-US"/>
              <a:t>日新闻，国家市场监管总局（国家标准委）批准发布一批重要国家标准；其中，在新兴领域方面，发布了脑机接口国家标准，有望推动产业高质量发展与相关前沿技术的应用转化。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347595" y="293370"/>
            <a:ext cx="8315325" cy="293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just">
              <a:lnSpc>
                <a:spcPts val="1575"/>
              </a:lnSpc>
            </a:pP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3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医药板块估值合理偏低，今年温和修复</a:t>
            </a:r>
            <a:endParaRPr 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0" y="1226820"/>
            <a:ext cx="7419975" cy="42710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811905" y="85852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截至</a:t>
            </a:r>
            <a:r>
              <a:rPr lang="en-US" altLang="zh-CN"/>
              <a:t>2026</a:t>
            </a:r>
            <a:r>
              <a:rPr lang="zh-CN" altLang="en-US"/>
              <a:t>年</a:t>
            </a:r>
            <a:r>
              <a:rPr lang="en-US" altLang="zh-CN"/>
              <a:t>4</a:t>
            </a:r>
            <a:r>
              <a:rPr lang="zh-CN" altLang="en-US"/>
              <a:t>月</a:t>
            </a:r>
            <a:r>
              <a:rPr lang="en-US" altLang="zh-CN"/>
              <a:t>10</a:t>
            </a:r>
            <a:r>
              <a:rPr lang="zh-CN" altLang="en-US"/>
              <a:t>日，医药板块估值为</a:t>
            </a:r>
            <a:r>
              <a:rPr lang="en-US" altLang="zh-CN"/>
              <a:t>30.54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168650"/>
            <a:ext cx="5172075" cy="311848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356100" y="240030"/>
            <a:ext cx="4789170" cy="293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just">
              <a:lnSpc>
                <a:spcPts val="1575"/>
              </a:lnSpc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出海加速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事件催化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6465" y="1408430"/>
            <a:ext cx="62280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今年前三个月，我国创新药对外授权交易总额超过</a:t>
            </a:r>
            <a:r>
              <a:rPr lang="en-US" altLang="zh-CN"/>
              <a:t>600</a:t>
            </a:r>
            <a:r>
              <a:rPr lang="zh-CN" altLang="en-US"/>
              <a:t>亿美元，接近</a:t>
            </a:r>
            <a:r>
              <a:rPr lang="en-US" altLang="zh-CN"/>
              <a:t>2025</a:t>
            </a:r>
            <a:r>
              <a:rPr lang="zh-CN" altLang="en-US"/>
              <a:t>年全年</a:t>
            </a:r>
            <a:r>
              <a:rPr lang="en-US" altLang="zh-CN"/>
              <a:t>1357</a:t>
            </a:r>
            <a:r>
              <a:rPr lang="zh-CN" altLang="en-US"/>
              <a:t>亿美元总额的一半。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650" y="1114425"/>
            <a:ext cx="2612390" cy="46291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26465" y="2992120"/>
            <a:ext cx="6228715" cy="1691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600" b="1">
                <a:solidFill>
                  <a:srgbClr val="FF0000"/>
                </a:solidFill>
                <a:sym typeface="+mn-ea"/>
              </a:rPr>
              <a:t>顶级肿瘤学会议举办在即</a:t>
            </a:r>
            <a:r>
              <a:rPr lang="en-US" altLang="zh-CN" sz="1600" b="1">
                <a:solidFill>
                  <a:srgbClr val="FF0000"/>
                </a:solidFill>
                <a:sym typeface="+mn-ea"/>
              </a:rPr>
              <a:t> 250</a:t>
            </a:r>
            <a:r>
              <a:rPr lang="zh-CN" altLang="en-US" sz="1600" b="1">
                <a:solidFill>
                  <a:srgbClr val="FF0000"/>
                </a:solidFill>
                <a:sym typeface="+mn-ea"/>
              </a:rPr>
              <a:t>余款国产创新药蓄势待发</a:t>
            </a:r>
            <a:r>
              <a:rPr lang="zh-CN" altLang="en-US" sz="1600">
                <a:sym typeface="+mn-ea"/>
              </a:rPr>
              <a:t>。消息面上，美国癌症研究协会</a:t>
            </a:r>
            <a:r>
              <a:rPr lang="en-US" altLang="zh-CN" sz="1600">
                <a:sym typeface="+mn-ea"/>
              </a:rPr>
              <a:t>(AACR)</a:t>
            </a:r>
            <a:r>
              <a:rPr lang="zh-CN" altLang="en-US" sz="1600">
                <a:sym typeface="+mn-ea"/>
              </a:rPr>
              <a:t>年会将于</a:t>
            </a:r>
            <a:r>
              <a:rPr lang="en-US" altLang="zh-CN" sz="1600">
                <a:sym typeface="+mn-ea"/>
              </a:rPr>
              <a:t>2026</a:t>
            </a:r>
            <a:r>
              <a:rPr lang="zh-CN" altLang="en-US" sz="1600">
                <a:sym typeface="+mn-ea"/>
              </a:rPr>
              <a:t>年</a:t>
            </a:r>
            <a:r>
              <a:rPr lang="en-US" altLang="zh-CN" sz="1600">
                <a:sym typeface="+mn-ea"/>
              </a:rPr>
              <a:t>4</a:t>
            </a:r>
            <a:r>
              <a:rPr lang="zh-CN" altLang="en-US" sz="1600">
                <a:sym typeface="+mn-ea"/>
              </a:rPr>
              <a:t>月</a:t>
            </a:r>
            <a:r>
              <a:rPr lang="en-US" altLang="zh-CN" sz="1600">
                <a:sym typeface="+mn-ea"/>
              </a:rPr>
              <a:t>17-22</a:t>
            </a:r>
            <a:r>
              <a:rPr lang="zh-CN" altLang="en-US" sz="1600">
                <a:sym typeface="+mn-ea"/>
              </a:rPr>
              <a:t>日在美国圣地亚哥召开。而这场被业内视为全球抗癌药研发</a:t>
            </a:r>
            <a:r>
              <a:rPr lang="en-US" altLang="zh-CN" sz="1600">
                <a:sym typeface="+mn-ea"/>
              </a:rPr>
              <a:t>“</a:t>
            </a:r>
            <a:r>
              <a:rPr lang="zh-CN" altLang="en-US" sz="1600">
                <a:sym typeface="+mn-ea"/>
              </a:rPr>
              <a:t>风向标</a:t>
            </a:r>
            <a:r>
              <a:rPr lang="en-US" altLang="zh-CN" sz="1600">
                <a:sym typeface="+mn-ea"/>
              </a:rPr>
              <a:t>”</a:t>
            </a:r>
            <a:r>
              <a:rPr lang="zh-CN" altLang="en-US" sz="1600">
                <a:sym typeface="+mn-ea"/>
              </a:rPr>
              <a:t>级别的会议看点颇多。中国创新药企参与度进一步提升，今年共有超过</a:t>
            </a:r>
            <a:r>
              <a:rPr lang="en-US" altLang="zh-CN" sz="1600">
                <a:sym typeface="+mn-ea"/>
              </a:rPr>
              <a:t>100</a:t>
            </a:r>
            <a:r>
              <a:rPr lang="zh-CN" altLang="en-US" sz="1600">
                <a:sym typeface="+mn-ea"/>
              </a:rPr>
              <a:t>家中国药企亮相</a:t>
            </a:r>
            <a:r>
              <a:rPr lang="en-US" altLang="zh-CN" sz="1600">
                <a:sym typeface="+mn-ea"/>
              </a:rPr>
              <a:t>AACR</a:t>
            </a:r>
            <a:r>
              <a:rPr lang="zh-CN" altLang="en-US" sz="1600">
                <a:sym typeface="+mn-ea"/>
              </a:rPr>
              <a:t>，带来近</a:t>
            </a:r>
            <a:r>
              <a:rPr lang="en-US" altLang="zh-CN" sz="1600">
                <a:sym typeface="+mn-ea"/>
              </a:rPr>
              <a:t>400</a:t>
            </a:r>
            <a:r>
              <a:rPr lang="zh-CN" altLang="en-US" sz="1600">
                <a:sym typeface="+mn-ea"/>
              </a:rPr>
              <a:t>项研究成果</a:t>
            </a:r>
            <a:endParaRPr lang="zh-CN" altLang="en-US" sz="1600"/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356100" y="240030"/>
            <a:ext cx="4789170" cy="293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just">
              <a:lnSpc>
                <a:spcPts val="1575"/>
              </a:lnSpc>
            </a:pP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</a:t>
            </a:r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风口选股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en-US" alt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25267" t="7556" r="2998" b="2672"/>
          <a:stretch>
            <a:fillRect/>
          </a:stretch>
        </p:blipFill>
        <p:spPr>
          <a:xfrm>
            <a:off x="2780665" y="1066165"/>
            <a:ext cx="8225155" cy="45262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20481" t="26521" r="19644" b="7157"/>
          <a:stretch>
            <a:fillRect/>
          </a:stretch>
        </p:blipFill>
        <p:spPr>
          <a:xfrm>
            <a:off x="758190" y="2127250"/>
            <a:ext cx="5111750" cy="30689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279515" y="56686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4.1</a:t>
            </a:r>
            <a:r>
              <a:rPr lang="zh-CN" altLang="en-US"/>
              <a:t>日选股：金凯生科、荣昌生物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356100" y="240030"/>
            <a:ext cx="4789170" cy="293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just">
              <a:lnSpc>
                <a:spcPts val="1575"/>
              </a:lnSpc>
            </a:pP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</a:t>
            </a:r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风口选股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en-US" alt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5265"/>
          <a:stretch>
            <a:fillRect/>
          </a:stretch>
        </p:blipFill>
        <p:spPr>
          <a:xfrm>
            <a:off x="818515" y="986155"/>
            <a:ext cx="5357495" cy="27565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005" y="899795"/>
            <a:ext cx="5156835" cy="34690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15" y="3742690"/>
            <a:ext cx="4829810" cy="22961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3025" y="3847465"/>
            <a:ext cx="4610735" cy="233235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606,&quot;width&quot;:2795}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3.xml><?xml version="1.0" encoding="utf-8"?>
<p:tagLst xmlns:p="http://schemas.openxmlformats.org/presentationml/2006/main">
  <p:tag name="KSO_WPP_MARK_KEY" val="34a5c737-2527-451b-a6cc-313a70f4ce21"/>
  <p:tag name="COMMONDATA" val="eyJoZGlkIjoiMjUxNmU2Yzc2MjNiNjJjZGFlY2Q1MzYxMGIzYTQ4YWEifQ=="/>
  <p:tag name="resource_record_key" val="{&quot;29&quot;:[20405972,20405933,20426316,20405934,20405922,20405918,20405950],&quot;65&quot;:[20205081],&quot;70&quot;:[3315773,3314060,3321602,3312359]}"/>
  <p:tag name="commondata" val="eyJoZGlkIjoiMTE5OTlmMmY3Mzc0MTBlODE0YTNlMWY0MTJhZTZiYTY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1248</Words>
  <Application>WPS 演示</Application>
  <PresentationFormat>宽屏</PresentationFormat>
  <Paragraphs>66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36" baseType="lpstr">
      <vt:lpstr>Arial</vt:lpstr>
      <vt:lpstr>宋体</vt:lpstr>
      <vt:lpstr>Wingdings</vt:lpstr>
      <vt:lpstr>Wingdings</vt:lpstr>
      <vt:lpstr>Roboto</vt:lpstr>
      <vt:lpstr>汉仪旗黑-55简</vt:lpstr>
      <vt:lpstr>思源黑体 CN Medium</vt:lpstr>
      <vt:lpstr>黑体</vt:lpstr>
      <vt:lpstr>思源黑体 CN Light</vt:lpstr>
      <vt:lpstr>阿里巴巴普惠体 Light</vt:lpstr>
      <vt:lpstr>微软雅黑</vt:lpstr>
      <vt:lpstr>monospace</vt:lpstr>
      <vt:lpstr>Arial Unicode MS</vt:lpstr>
      <vt:lpstr>Calibri</vt:lpstr>
      <vt:lpstr>Segoe Print</vt:lpstr>
      <vt:lpstr>Roboto</vt:lpstr>
      <vt:lpstr>monospace</vt:lpstr>
      <vt:lpstr>思源黑体 CN Light</vt:lpstr>
      <vt:lpstr>思源黑体 CN Medium</vt:lpstr>
      <vt:lpstr>汉仪旗黑-55简</vt:lpstr>
      <vt:lpstr>阿里巴巴普惠体 Light</vt:lpstr>
      <vt:lpstr>微软雅黑 Light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小芸</cp:lastModifiedBy>
  <cp:revision>1104</cp:revision>
  <dcterms:created xsi:type="dcterms:W3CDTF">2019-06-19T02:08:00Z</dcterms:created>
  <dcterms:modified xsi:type="dcterms:W3CDTF">2026-04-15T06:46:53Z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67F8E99CA25843CDBAFD0150A9FB820A</vt:lpwstr>
  </property>
</Properties>
</file>