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1054" r:id="rId6"/>
    <p:sldId id="1113" r:id="rId7"/>
    <p:sldId id="1123" r:id="rId8"/>
    <p:sldId id="1134" r:id="rId9"/>
    <p:sldId id="1136" r:id="rId10"/>
    <p:sldId id="1141" r:id="rId11"/>
    <p:sldId id="1144" r:id="rId12"/>
    <p:sldId id="1139" r:id="rId13"/>
    <p:sldId id="1143" r:id="rId14"/>
    <p:sldId id="372"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7" userDrawn="1">
          <p15:clr>
            <a:srgbClr val="A4A3A4"/>
          </p15:clr>
        </p15:guide>
        <p15:guide id="2" pos="37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 id="11" name="哒哒 熊猫" initials="哒哒"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17"/>
        <p:guide pos="37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3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olidFill>
                  <a:srgbClr val="DE0422"/>
                </a:solidFill>
                <a:latin typeface="PingFang SC"/>
                <a:ea typeface="PingFang SC"/>
                <a:sym typeface="+mn-ea"/>
              </a:rPr>
              <a:t>消息面上，</a:t>
            </a:r>
            <a:r>
              <a:rPr lang="en-US" altLang="zh-CN">
                <a:solidFill>
                  <a:srgbClr val="DE0422"/>
                </a:solidFill>
                <a:latin typeface="PingFang SC"/>
                <a:ea typeface="PingFang SC"/>
                <a:sym typeface="+mn-ea"/>
              </a:rPr>
              <a:t>AI</a:t>
            </a:r>
            <a:r>
              <a:rPr lang="zh-CN" altLang="en-US">
                <a:solidFill>
                  <a:srgbClr val="DE0422"/>
                </a:solidFill>
                <a:latin typeface="PingFang SC"/>
                <a:ea typeface="PingFang SC"/>
                <a:sym typeface="+mn-ea"/>
              </a:rPr>
              <a:t>服务器、先进封装及</a:t>
            </a:r>
            <a:r>
              <a:rPr lang="en-US" altLang="zh-CN">
                <a:solidFill>
                  <a:srgbClr val="DE0422"/>
                </a:solidFill>
                <a:latin typeface="PingFang SC"/>
                <a:ea typeface="PingFang SC"/>
                <a:sym typeface="+mn-ea"/>
              </a:rPr>
              <a:t>HBM</a:t>
            </a:r>
            <a:r>
              <a:rPr lang="zh-CN" altLang="en-US">
                <a:solidFill>
                  <a:srgbClr val="DE0422"/>
                </a:solidFill>
                <a:latin typeface="PingFang SC"/>
                <a:ea typeface="PingFang SC"/>
                <a:sym typeface="+mn-ea"/>
              </a:rPr>
              <a:t>技术迭代带动硅片与电子特气用量激增，叠加中东能源危机推高化工原料成本，半导体材料全品类进入量价齐升阶段。</a:t>
            </a:r>
            <a:endParaRPr lang="zh-CN" altLang="en-US" b="0" i="0">
              <a:solidFill>
                <a:srgbClr val="DE0422"/>
              </a:solidFill>
              <a:latin typeface="PingFang SC"/>
              <a:ea typeface="PingFang SC"/>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17.png"/><Relationship Id="rId1" Type="http://schemas.openxmlformats.org/officeDocument/2006/relationships/tags" Target="../tags/tag12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18.png"/><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1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image" Target="../media/image12.png"/><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802765"/>
            <a:ext cx="8777605" cy="911860"/>
          </a:xfrm>
          <a:prstGeom prst="rect">
            <a:avLst/>
          </a:prstGeom>
          <a:noFill/>
        </p:spPr>
        <p:txBody>
          <a:bodyPr wrap="square" rtlCol="0">
            <a:noAutofit/>
          </a:bodyPr>
          <a:p>
            <a:pPr algn="ctr">
              <a:lnSpc>
                <a:spcPct val="120000"/>
              </a:lnSpc>
            </a:pPr>
            <a:r>
              <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风口解读之半导体材料</a:t>
            </a:r>
            <a:endPar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161915" y="3814445"/>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2026 .5.13</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sz="3600" b="1" i="0" kern="1200" cap="none" spc="0" normalizeH="0" baseline="0">
                <a:solidFill>
                  <a:schemeClr val="bg1"/>
                </a:solidFill>
              </a:rPr>
              <a:t>《好股研选》</a:t>
            </a:r>
            <a:endParaRPr kumimoji="0" lang="zh-CN"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142875" y="81280"/>
            <a:ext cx="11946255" cy="67202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风口热点</a:t>
            </a:r>
            <a:endParaRPr kumimoji="0" lang="zh-CN" altLang="en-US" sz="3200" b="1" i="0" kern="1200" cap="none" spc="0" normalizeH="0" baseline="0">
              <a:solidFill>
                <a:schemeClr val="bg1"/>
              </a:solidFill>
            </a:endParaRPr>
          </a:p>
        </p:txBody>
      </p:sp>
      <p:pic>
        <p:nvPicPr>
          <p:cNvPr id="6" name="图片 5"/>
          <p:cNvPicPr>
            <a:picLocks noChangeAspect="1"/>
          </p:cNvPicPr>
          <p:nvPr/>
        </p:nvPicPr>
        <p:blipFill>
          <a:blip r:embed="rId2"/>
          <a:stretch>
            <a:fillRect/>
          </a:stretch>
        </p:blipFill>
        <p:spPr>
          <a:xfrm>
            <a:off x="4546600" y="3120390"/>
            <a:ext cx="6608445" cy="2805430"/>
          </a:xfrm>
          <a:prstGeom prst="rect">
            <a:avLst/>
          </a:prstGeom>
          <a:ln>
            <a:solidFill>
              <a:schemeClr val="tx1">
                <a:lumMod val="65000"/>
                <a:lumOff val="35000"/>
              </a:schemeClr>
            </a:solidFill>
          </a:ln>
        </p:spPr>
      </p:pic>
      <p:pic>
        <p:nvPicPr>
          <p:cNvPr id="8" name="图片 7"/>
          <p:cNvPicPr>
            <a:picLocks noChangeAspect="1"/>
          </p:cNvPicPr>
          <p:nvPr/>
        </p:nvPicPr>
        <p:blipFill>
          <a:blip r:embed="rId3"/>
          <a:stretch>
            <a:fillRect/>
          </a:stretch>
        </p:blipFill>
        <p:spPr>
          <a:xfrm>
            <a:off x="1007110" y="955040"/>
            <a:ext cx="6155690" cy="3623310"/>
          </a:xfrm>
          <a:prstGeom prst="rect">
            <a:avLst/>
          </a:prstGeom>
          <a:ln>
            <a:solidFill>
              <a:schemeClr val="tx1">
                <a:lumMod val="50000"/>
                <a:lumOff val="50000"/>
              </a:schemeClr>
            </a:solidFill>
          </a:ln>
        </p:spPr>
      </p:pic>
      <p:sp>
        <p:nvSpPr>
          <p:cNvPr id="9" name="文本框 8"/>
          <p:cNvSpPr txBox="1"/>
          <p:nvPr/>
        </p:nvSpPr>
        <p:spPr>
          <a:xfrm>
            <a:off x="7272655" y="1560195"/>
            <a:ext cx="4093210" cy="645160"/>
          </a:xfrm>
          <a:prstGeom prst="rect">
            <a:avLst/>
          </a:prstGeom>
          <a:noFill/>
        </p:spPr>
        <p:txBody>
          <a:bodyPr wrap="square" rtlCol="0">
            <a:spAutoFit/>
          </a:bodyPr>
          <a:p>
            <a:r>
              <a:rPr lang="zh-CN" altLang="en-US"/>
              <a:t>半导体板块内部轮动</a:t>
            </a:r>
            <a:endParaRPr lang="zh-CN" altLang="en-US"/>
          </a:p>
          <a:p>
            <a:r>
              <a:rPr lang="zh-CN" altLang="en-US"/>
              <a:t>半导体芯片</a:t>
            </a:r>
            <a:r>
              <a:rPr lang="en-US" altLang="zh-CN"/>
              <a:t>→</a:t>
            </a:r>
            <a:r>
              <a:rPr lang="zh-CN" altLang="en-US"/>
              <a:t>半导体设备</a:t>
            </a:r>
            <a:r>
              <a:rPr lang="en-US" altLang="zh-CN"/>
              <a:t>→</a:t>
            </a:r>
            <a:r>
              <a:rPr lang="zh-CN" altLang="en-US" b="1">
                <a:solidFill>
                  <a:srgbClr val="FF0000"/>
                </a:solidFill>
              </a:rPr>
              <a:t>半导体材料</a:t>
            </a:r>
            <a:endParaRPr lang="zh-CN" altLang="en-US" b="1">
              <a:solidFill>
                <a:srgbClr val="FF0000"/>
              </a:solidFill>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16480" y="104140"/>
            <a:ext cx="7660005" cy="460375"/>
          </a:xfrm>
          <a:prstGeom prst="rect">
            <a:avLst/>
          </a:prstGeom>
          <a:noFill/>
        </p:spPr>
        <p:txBody>
          <a:bodyPr wrap="square" rtlCol="0">
            <a:spAutoFit/>
          </a:bodyPr>
          <a:p>
            <a:pPr marR="0" algn="ctr" defTabSz="914400" fontAlgn="auto">
              <a:lnSpc>
                <a:spcPct val="100000"/>
              </a:lnSpc>
              <a:spcBef>
                <a:spcPts val="0"/>
              </a:spcBef>
              <a:buClrTx/>
              <a:buSzTx/>
              <a:buFontTx/>
              <a:buNone/>
            </a:pPr>
            <a:r>
              <a:rPr kumimoji="0" lang="en-US" sz="2000" b="1" i="0" kern="1200" cap="none" spc="0" normalizeH="0" baseline="0">
                <a:solidFill>
                  <a:schemeClr val="bg1"/>
                </a:solidFill>
              </a:rPr>
              <a:t>  </a:t>
            </a:r>
            <a:r>
              <a:rPr kumimoji="0" lang="en-US" sz="2400" b="1" i="0" kern="1200" cap="none" spc="0" normalizeH="0" baseline="0">
                <a:solidFill>
                  <a:schemeClr val="bg1"/>
                </a:solidFill>
                <a:latin typeface="微软雅黑" panose="020B0503020204020204" charset="-122"/>
                <a:ea typeface="微软雅黑" panose="020B0503020204020204" charset="-122"/>
              </a:rPr>
              <a:t>1</a:t>
            </a:r>
            <a:r>
              <a:rPr kumimoji="0" lang="zh-CN" altLang="en-US" sz="2400" b="1" i="0" kern="1200" cap="none" spc="0" normalizeH="0" baseline="0">
                <a:solidFill>
                  <a:schemeClr val="bg1"/>
                </a:solidFill>
                <a:latin typeface="微软雅黑" panose="020B0503020204020204" charset="-122"/>
                <a:ea typeface="微软雅黑" panose="020B0503020204020204" charset="-122"/>
              </a:rPr>
              <a:t>、科技主线下</a:t>
            </a:r>
            <a:r>
              <a:rPr kumimoji="0" lang="en-US" altLang="zh-CN" sz="2400" b="1" i="0" kern="1200" cap="none" spc="0" normalizeH="0" baseline="0">
                <a:solidFill>
                  <a:schemeClr val="bg1"/>
                </a:solidFill>
                <a:latin typeface="微软雅黑" panose="020B0503020204020204" charset="-122"/>
                <a:ea typeface="微软雅黑" panose="020B0503020204020204" charset="-122"/>
              </a:rPr>
              <a:t> </a:t>
            </a:r>
            <a:r>
              <a:rPr kumimoji="0" lang="zh-CN" altLang="en-US" sz="2400" b="1" i="0" kern="1200" cap="none" spc="0" normalizeH="0" baseline="0">
                <a:solidFill>
                  <a:schemeClr val="bg1"/>
                </a:solidFill>
                <a:latin typeface="微软雅黑" panose="020B0503020204020204" charset="-122"/>
                <a:ea typeface="微软雅黑" panose="020B0503020204020204" charset="-122"/>
              </a:rPr>
              <a:t>政策强调产业链自主可控</a:t>
            </a:r>
            <a:endParaRPr kumimoji="0" lang="zh-CN" altLang="en-US" sz="2400" b="1" i="0" kern="1200" cap="none" spc="0" normalizeH="0" baseline="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673735" y="1195070"/>
            <a:ext cx="6843395" cy="829945"/>
          </a:xfrm>
          <a:prstGeom prst="rect">
            <a:avLst/>
          </a:prstGeom>
          <a:noFill/>
        </p:spPr>
        <p:txBody>
          <a:bodyPr wrap="square" rtlCol="0" anchor="t">
            <a:spAutoFit/>
          </a:bodyPr>
          <a:p>
            <a:r>
              <a:rPr lang="zh-CN" altLang="en-US" sz="1600">
                <a:solidFill>
                  <a:schemeClr val="tx1"/>
                </a:solidFill>
              </a:rPr>
              <a:t>我国半导体材料整体在中低端领域已形成一定产能规模并取得阶段性成果，但是</a:t>
            </a:r>
            <a:r>
              <a:rPr lang="zh-CN" altLang="en-US" sz="1600">
                <a:solidFill>
                  <a:schemeClr val="tx1"/>
                </a:solidFill>
                <a:highlight>
                  <a:srgbClr val="FFFF00"/>
                </a:highlight>
              </a:rPr>
              <a:t>在高端领域仍存在较高进口依赖，核心“卡脖子”环节尚未全面突破，破局需以技术攻坚与生态构建双轮驱动</a:t>
            </a:r>
            <a:endParaRPr lang="zh-CN" altLang="en-US" sz="1600">
              <a:solidFill>
                <a:schemeClr val="tx1"/>
              </a:solidFill>
              <a:highlight>
                <a:srgbClr val="FFFF00"/>
              </a:highlight>
            </a:endParaRPr>
          </a:p>
        </p:txBody>
      </p:sp>
      <p:pic>
        <p:nvPicPr>
          <p:cNvPr id="5" name="图片 4"/>
          <p:cNvPicPr>
            <a:picLocks noChangeAspect="1"/>
          </p:cNvPicPr>
          <p:nvPr/>
        </p:nvPicPr>
        <p:blipFill>
          <a:blip r:embed="rId2"/>
          <a:stretch>
            <a:fillRect/>
          </a:stretch>
        </p:blipFill>
        <p:spPr>
          <a:xfrm>
            <a:off x="673735" y="3138170"/>
            <a:ext cx="6146165" cy="2524760"/>
          </a:xfrm>
          <a:prstGeom prst="rect">
            <a:avLst/>
          </a:prstGeom>
        </p:spPr>
      </p:pic>
      <p:pic>
        <p:nvPicPr>
          <p:cNvPr id="8" name="图片 7"/>
          <p:cNvPicPr>
            <a:picLocks noChangeAspect="1"/>
          </p:cNvPicPr>
          <p:nvPr/>
        </p:nvPicPr>
        <p:blipFill>
          <a:blip r:embed="rId3"/>
          <a:stretch>
            <a:fillRect/>
          </a:stretch>
        </p:blipFill>
        <p:spPr>
          <a:xfrm>
            <a:off x="7200900" y="1966595"/>
            <a:ext cx="4255770" cy="392620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726055" y="130810"/>
            <a:ext cx="8315325" cy="491490"/>
          </a:xfrm>
          <a:prstGeom prst="rect">
            <a:avLst/>
          </a:prstGeom>
          <a:noFill/>
        </p:spPr>
        <p:txBody>
          <a:bodyPr wrap="square" rtlCol="0">
            <a:noAutofit/>
          </a:bodyPr>
          <a:p>
            <a:pPr marL="0" indent="0"/>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3</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、半导体材料获政策支持</a:t>
            </a:r>
            <a:endParaRPr lang="zh-CN" sz="2400">
              <a:solidFill>
                <a:schemeClr val="bg1"/>
              </a:solidFill>
              <a:latin typeface="微软雅黑" panose="020B0503020204020204" charset="-122"/>
              <a:ea typeface="宋体" panose="02010600030101010101" pitchFamily="2" charset="-122"/>
              <a:cs typeface="微软雅黑" panose="020B0503020204020204" charset="-122"/>
              <a:sym typeface="+mn-ea"/>
            </a:endParaRPr>
          </a:p>
        </p:txBody>
      </p:sp>
      <p:sp>
        <p:nvSpPr>
          <p:cNvPr id="7" name="文本框 6"/>
          <p:cNvSpPr txBox="1"/>
          <p:nvPr/>
        </p:nvSpPr>
        <p:spPr>
          <a:xfrm>
            <a:off x="718185" y="1045845"/>
            <a:ext cx="10953750" cy="2272665"/>
          </a:xfrm>
          <a:prstGeom prst="rect">
            <a:avLst/>
          </a:prstGeom>
        </p:spPr>
        <p:txBody>
          <a:bodyPr wrap="square">
            <a:spAutoFit/>
          </a:bodyPr>
          <a:p>
            <a:pPr marL="0" indent="0">
              <a:lnSpc>
                <a:spcPts val="2430"/>
              </a:lnSpc>
            </a:pPr>
            <a:r>
              <a:rPr lang="zh-CN" altLang="en-US" sz="1600">
                <a:highlight>
                  <a:srgbClr val="FFFF00"/>
                </a:highlight>
                <a:sym typeface="+mn-ea"/>
              </a:rPr>
              <a:t>中日关系持续紧张背景下，半导体材料国产化重要性和紧迫性进一步凸显</a:t>
            </a:r>
            <a:r>
              <a:rPr lang="zh-CN" altLang="en-US" sz="1600">
                <a:sym typeface="+mn-ea"/>
              </a:rPr>
              <a:t>。商务部陆续出台对日管制措施。1 月6 日商务部发布2026 年第1 号公告，依据《出口管制法》等规定，明确禁止所有两用物项对日本军事用户、军事用途以及任何有助提升日本军事实力的最终用户/用途出口，并强调任何第三方违规转移、提供中国原产两用物项同样将被依法追责</a:t>
            </a:r>
            <a:endParaRPr lang="zh-CN" altLang="en-US" sz="1600"/>
          </a:p>
          <a:p>
            <a:pPr marL="0" indent="0">
              <a:lnSpc>
                <a:spcPts val="2430"/>
              </a:lnSpc>
            </a:pPr>
            <a:endParaRPr lang="zh-CN" altLang="en-US" sz="1600">
              <a:sym typeface="+mn-ea"/>
            </a:endParaRPr>
          </a:p>
          <a:p>
            <a:pPr marL="0" indent="0">
              <a:lnSpc>
                <a:spcPts val="2430"/>
              </a:lnSpc>
            </a:pPr>
            <a:endParaRPr lang="zh-CN" altLang="en-US" sz="1600">
              <a:sym typeface="+mn-ea"/>
            </a:endParaRPr>
          </a:p>
          <a:p>
            <a:pPr marL="0" indent="0">
              <a:lnSpc>
                <a:spcPts val="2430"/>
              </a:lnSpc>
            </a:pPr>
            <a:r>
              <a:rPr lang="zh-CN" altLang="en-US" sz="1600">
                <a:highlight>
                  <a:srgbClr val="FFFF00"/>
                </a:highlight>
                <a:sym typeface="+mn-ea"/>
              </a:rPr>
              <a:t>国务院颁布产业链供应链安全相关规定，半导体材料有望获得进一步政策支撑</a:t>
            </a:r>
            <a:r>
              <a:rPr lang="zh-CN" altLang="en-US" sz="1600" b="0" i="0"/>
              <a:t>。2026 年4 月7 日，国务院总理李强签署第834 号国务院令，正式公布《国务院关于产业链供应链安全的规定》，自公布之日起施行。</a:t>
            </a:r>
            <a:endParaRPr lang="zh-CN" altLang="en-US" sz="1600" b="0" i="0"/>
          </a:p>
        </p:txBody>
      </p:sp>
      <p:sp>
        <p:nvSpPr>
          <p:cNvPr id="8" name="文本框 7"/>
          <p:cNvSpPr txBox="1"/>
          <p:nvPr/>
        </p:nvSpPr>
        <p:spPr>
          <a:xfrm>
            <a:off x="718185" y="3742055"/>
            <a:ext cx="10400030" cy="1322070"/>
          </a:xfrm>
          <a:prstGeom prst="rect">
            <a:avLst/>
          </a:prstGeom>
          <a:noFill/>
        </p:spPr>
        <p:txBody>
          <a:bodyPr wrap="square" rtlCol="0" anchor="t">
            <a:spAutoFit/>
          </a:bodyPr>
          <a:p>
            <a:pPr>
              <a:lnSpc>
                <a:spcPct val="100000"/>
              </a:lnSpc>
            </a:pPr>
            <a:r>
              <a:rPr lang="zh-CN" altLang="en-US" sz="1600"/>
              <a:t>该规定的出台与2026 年政府工作报告的政策导向高度一致。在2026 年工作任务部分，政府工作报告提出要实施产业创新工程，打造集成电路、航空航天、生物医药、低空经济等新兴支柱产业；要发挥新型举国体制优势，全链条推进关键核心技术攻关。同时，根据《规定》的专家解读，该规定的核心目标之一即破解我国在集成电路、工业母机等关键领域存在的核心技术受制于人的问题。半导体材料作为集成电路产业链的上游关键环节，将直接受益于上述政策和制度体系的系统性保障，国产替代进程有望获得更加有力的支持和资源引导。</a:t>
            </a:r>
            <a:endParaRPr lang="zh-CN" altLang="en-US" sz="16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457960" y="0"/>
            <a:ext cx="991044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2800" b="1" i="0" kern="1200" cap="none" spc="0" normalizeH="0" baseline="0">
                <a:solidFill>
                  <a:schemeClr val="bg1"/>
                </a:solidFill>
              </a:rPr>
              <a:t> </a:t>
            </a:r>
            <a:r>
              <a:rPr kumimoji="0" lang="en-US" altLang="zh-CN" sz="2800" b="1" i="0" kern="1200" cap="none" spc="0" normalizeH="0" baseline="0">
                <a:solidFill>
                  <a:schemeClr val="bg1"/>
                </a:solidFill>
              </a:rPr>
              <a:t>         </a:t>
            </a:r>
            <a:r>
              <a:rPr kumimoji="0" lang="en-US" altLang="zh-CN" sz="2400" b="1" i="0" kern="1200" cap="none" spc="0" normalizeH="0" baseline="0">
                <a:solidFill>
                  <a:schemeClr val="bg1"/>
                </a:solidFill>
              </a:rPr>
              <a:t>        </a:t>
            </a:r>
            <a:r>
              <a:rPr kumimoji="0" lang="en-US" altLang="zh-CN" sz="2400" b="1" i="0" kern="1200" cap="none" spc="0" normalizeH="0" baseline="0">
                <a:solidFill>
                  <a:schemeClr val="bg1"/>
                </a:solidFill>
                <a:latin typeface="微软雅黑 Light" panose="020B0502040204020203" charset="-122"/>
                <a:ea typeface="微软雅黑 Light" panose="020B0502040204020203" charset="-122"/>
                <a:cs typeface="微软雅黑 Light" panose="020B0502040204020203" charset="-122"/>
              </a:rPr>
              <a:t> </a:t>
            </a:r>
            <a:r>
              <a:rPr kumimoji="0" lang="zh-CN" altLang="en-US" sz="24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3、</a:t>
            </a:r>
            <a:r>
              <a:rPr kumimoji="0" lang="zh-CN" altLang="en-US" sz="24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rPr>
              <a:t>景气上行叠加工艺通胀 国产替代开启成长新篇</a:t>
            </a:r>
            <a:endParaRPr kumimoji="0" lang="zh-CN" altLang="en-US" sz="24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60095" y="994410"/>
            <a:ext cx="10417810" cy="922020"/>
          </a:xfrm>
          <a:prstGeom prst="rect">
            <a:avLst/>
          </a:prstGeom>
          <a:noFill/>
        </p:spPr>
        <p:txBody>
          <a:bodyPr wrap="square" rtlCol="0" anchor="t">
            <a:spAutoFit/>
          </a:bodyPr>
          <a:p>
            <a:r>
              <a:rPr lang="en-US" altLang="zh-CN"/>
              <a:t>AI </a:t>
            </a:r>
            <a:r>
              <a:rPr lang="zh-CN" altLang="en-US"/>
              <a:t>算力、数据中心和智能终端持续放量，正在推动全球半导体景气进入上行阶段，并直接带动晶圆厂资本开支水平与稼动率维持高位。在这一背景下，半导体材料因具备消耗和复购属性而成为产能落地后的终局受益品种。</a:t>
            </a:r>
            <a:endParaRPr lang="zh-CN" altLang="en-US"/>
          </a:p>
        </p:txBody>
      </p:sp>
      <p:sp>
        <p:nvSpPr>
          <p:cNvPr id="6" name="文本框 5"/>
          <p:cNvSpPr txBox="1"/>
          <p:nvPr/>
        </p:nvSpPr>
        <p:spPr>
          <a:xfrm>
            <a:off x="824865" y="2635885"/>
            <a:ext cx="7183120" cy="2461260"/>
          </a:xfrm>
          <a:prstGeom prst="rect">
            <a:avLst/>
          </a:prstGeom>
          <a:noFill/>
        </p:spPr>
        <p:txBody>
          <a:bodyPr wrap="square" rtlCol="0" anchor="t">
            <a:spAutoFit/>
          </a:bodyPr>
          <a:p>
            <a:r>
              <a:rPr lang="zh-CN" altLang="en-US" sz="1400"/>
              <a:t>目前，我国半导体材料整体国产化率仅为15%，高端领域仍高度依赖进口。其中，</a:t>
            </a:r>
            <a:endParaRPr lang="zh-CN" altLang="en-US" sz="1400"/>
          </a:p>
          <a:p>
            <a:endParaRPr lang="zh-CN" altLang="en-US" sz="1400"/>
          </a:p>
          <a:p>
            <a:r>
              <a:rPr lang="zh-CN" altLang="en-US" sz="1400"/>
              <a:t>①光刻胶的国产化落地最为迫切，日本</a:t>
            </a:r>
            <a:r>
              <a:rPr lang="en-US" altLang="zh-CN" sz="1400"/>
              <a:t>JSR、TOK </a:t>
            </a:r>
            <a:r>
              <a:rPr lang="zh-CN" altLang="en-US" sz="1400"/>
              <a:t>等五家企业垄断全球约95%份额，我国当前</a:t>
            </a:r>
            <a:r>
              <a:rPr lang="en-US" altLang="zh-CN" sz="1400"/>
              <a:t>KrF </a:t>
            </a:r>
            <a:r>
              <a:rPr lang="zh-CN" altLang="en-US" sz="1400"/>
              <a:t>光刻胶国产化率仅约3%，</a:t>
            </a:r>
            <a:r>
              <a:rPr lang="en-US" altLang="zh-CN" sz="1400"/>
              <a:t>ArF </a:t>
            </a:r>
            <a:r>
              <a:rPr lang="zh-CN" altLang="en-US" sz="1400"/>
              <a:t>不足1%，</a:t>
            </a:r>
            <a:r>
              <a:rPr lang="en-US" altLang="zh-CN" sz="1400"/>
              <a:t>EUV </a:t>
            </a:r>
            <a:r>
              <a:rPr lang="zh-CN" altLang="en-US" sz="1400"/>
              <a:t>几乎为零，若高端光刻胶纳入出口管制，供应链中断风险将急剧放大，国内光刻胶产业链迎来明确的替代窗口。</a:t>
            </a:r>
            <a:endParaRPr lang="zh-CN" altLang="en-US" sz="1400"/>
          </a:p>
          <a:p>
            <a:endParaRPr lang="zh-CN" altLang="en-US" sz="1400"/>
          </a:p>
          <a:p>
            <a:r>
              <a:rPr lang="zh-CN" altLang="en-US" sz="1400"/>
              <a:t>②湿电子化学品方向，高端刻蚀液市场仍高度集中于海外厂商，叠加上游含氟电子特气供给受限和出口管控趋严，国内具备高纯刻蚀液量产能力的企业有望迎来导入提速。</a:t>
            </a:r>
            <a:endParaRPr lang="zh-CN" altLang="en-US" sz="1400"/>
          </a:p>
          <a:p>
            <a:endParaRPr lang="zh-CN" altLang="en-US" sz="1400"/>
          </a:p>
          <a:p>
            <a:r>
              <a:rPr lang="zh-CN" altLang="en-US" sz="1400"/>
              <a:t>③</a:t>
            </a:r>
            <a:r>
              <a:rPr lang="en-US" altLang="zh-CN" sz="1400"/>
              <a:t>CMP </a:t>
            </a:r>
            <a:r>
              <a:rPr lang="zh-CN" altLang="en-US" sz="1400"/>
              <a:t>材料和靶材方面，政策支持、下游扩产和供应链安全重估，正在提高</a:t>
            </a:r>
            <a:r>
              <a:rPr lang="en-US" altLang="zh-CN" sz="1400"/>
              <a:t>fab </a:t>
            </a:r>
            <a:r>
              <a:rPr lang="zh-CN" altLang="en-US" sz="1400"/>
              <a:t>对本土材料的导入意愿</a:t>
            </a:r>
            <a:endParaRPr lang="zh-CN" altLang="en-US" sz="140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22575" y="240030"/>
            <a:ext cx="7615555" cy="293370"/>
          </a:xfrm>
          <a:prstGeom prst="rect">
            <a:avLst/>
          </a:prstGeom>
          <a:noFill/>
        </p:spPr>
        <p:txBody>
          <a:bodyPr wrap="square" rtlCol="0">
            <a:spAutoFit/>
          </a:bodyPr>
          <a:p>
            <a:pPr marL="0" indent="0" algn="just">
              <a:lnSpc>
                <a:spcPts val="1575"/>
              </a:lnSpc>
            </a:pPr>
            <a:r>
              <a:rPr lang="en-US" altLang="zh-CN" sz="2400" b="1">
                <a:solidFill>
                  <a:schemeClr val="bg1"/>
                </a:solidFill>
                <a:latin typeface="微软雅黑" panose="020B0503020204020204" charset="-122"/>
                <a:ea typeface="微软雅黑" panose="020B0503020204020204" charset="-122"/>
                <a:cs typeface="微软雅黑" panose="020B0503020204020204" charset="-122"/>
                <a:sym typeface="+mn-ea"/>
              </a:rPr>
              <a:t>4</a:t>
            </a:r>
            <a:r>
              <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rPr>
              <a:t>、台积电资本开支大幅增加 半导体材料景气持续上行</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099820" y="1314450"/>
            <a:ext cx="4742180" cy="4078605"/>
          </a:xfrm>
          <a:prstGeom prst="rect">
            <a:avLst/>
          </a:prstGeom>
          <a:noFill/>
        </p:spPr>
        <p:txBody>
          <a:bodyPr wrap="square" rtlCol="0" anchor="t">
            <a:spAutoFit/>
          </a:bodyPr>
          <a:p>
            <a:pPr>
              <a:lnSpc>
                <a:spcPct val="180000"/>
              </a:lnSpc>
            </a:pPr>
            <a:r>
              <a:rPr lang="zh-CN" altLang="en-US" sz="1600"/>
              <a:t>台积电未来三年资本开支大幅增加。台积电1 月15 日发布的季度业绩显示，得益于人工智能硬件需求的持续强劲，公司利润增长显著超越市场预期。2025 年全年，台积电的资本支出总计为409 亿美元，预计2026 年资本支出为520 亿美元至560 亿美元。台积电称，未来三年资本支出将大幅增加。作为全球晶圆代工巨头，其获利能力的超预期增长，反映了先进制程节点在高利润率产品中的渗透率持续提升，半导体景气持续上行</a:t>
            </a:r>
            <a:endParaRPr lang="zh-CN" altLang="en-US" sz="1600"/>
          </a:p>
        </p:txBody>
      </p:sp>
      <p:pic>
        <p:nvPicPr>
          <p:cNvPr id="14" name="图片 13"/>
          <p:cNvPicPr>
            <a:picLocks noChangeAspect="1"/>
          </p:cNvPicPr>
          <p:nvPr/>
        </p:nvPicPr>
        <p:blipFill>
          <a:blip r:embed="rId2"/>
          <a:stretch>
            <a:fillRect/>
          </a:stretch>
        </p:blipFill>
        <p:spPr>
          <a:xfrm>
            <a:off x="6339840" y="902335"/>
            <a:ext cx="4894580" cy="490220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bg1"/>
                </a:solidFill>
                <a:latin typeface="微软雅黑" panose="020B0503020204020204" charset="-122"/>
                <a:ea typeface="微软雅黑" panose="020B0503020204020204" charset="-122"/>
                <a:cs typeface="微软雅黑" panose="020B0503020204020204" charset="-122"/>
                <a:sym typeface="+mn-ea"/>
              </a:rPr>
              <a:t>产业链方向</a:t>
            </a:r>
            <a:endParaRPr 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002665" y="1089660"/>
            <a:ext cx="10471150" cy="1960880"/>
          </a:xfrm>
          <a:prstGeom prst="rect">
            <a:avLst/>
          </a:prstGeom>
        </p:spPr>
        <p:txBody>
          <a:bodyPr wrap="square">
            <a:spAutoFit/>
          </a:bodyPr>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1</a:t>
            </a:r>
            <a:r>
              <a:rPr lang="zh-CN" altLang="en-US" sz="1400" b="0" i="0">
                <a:solidFill>
                  <a:srgbClr val="333333"/>
                </a:solidFill>
                <a:latin typeface="微软雅黑" panose="020B0503020204020204" charset="-122"/>
                <a:ea typeface="微软雅黑" panose="020B0503020204020204" charset="-122"/>
              </a:rPr>
              <a:t>）半导体光刻胶：彤程新材、鼎龙股份、晶瑞电材、南大光电、东材科技</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2</a:t>
            </a:r>
            <a:r>
              <a:rPr lang="zh-CN" altLang="en-US" sz="1400" b="0" i="0">
                <a:solidFill>
                  <a:srgbClr val="333333"/>
                </a:solidFill>
                <a:latin typeface="微软雅黑" panose="020B0503020204020204" charset="-122"/>
                <a:ea typeface="微软雅黑" panose="020B0503020204020204" charset="-122"/>
              </a:rPr>
              <a:t>）面板光刻胶：彤程新材、雅克科技、飞凯材料、晶瑞电材、</a:t>
            </a:r>
            <a:r>
              <a:rPr lang="zh-CN" altLang="en-US" sz="1400">
                <a:solidFill>
                  <a:srgbClr val="333333"/>
                </a:solidFill>
                <a:latin typeface="微软雅黑" panose="020B0503020204020204" charset="-122"/>
                <a:ea typeface="微软雅黑" panose="020B0503020204020204" charset="-122"/>
                <a:sym typeface="+mn-ea"/>
              </a:rPr>
              <a:t>瑞联新材、莱特光电等</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3</a:t>
            </a:r>
            <a:r>
              <a:rPr lang="zh-CN" altLang="en-US" sz="1400" b="0" i="0">
                <a:solidFill>
                  <a:srgbClr val="333333"/>
                </a:solidFill>
                <a:latin typeface="微软雅黑" panose="020B0503020204020204" charset="-122"/>
                <a:ea typeface="微软雅黑" panose="020B0503020204020204" charset="-122"/>
              </a:rPr>
              <a:t>）湿电子化学品：兴福电子、晶瑞电材、中巨芯</a:t>
            </a:r>
            <a:r>
              <a:rPr lang="en-US" altLang="zh-CN" sz="1400" b="0" i="0">
                <a:solidFill>
                  <a:srgbClr val="333333"/>
                </a:solidFill>
                <a:latin typeface="微软雅黑" panose="020B0503020204020204" charset="-122"/>
                <a:ea typeface="微软雅黑" panose="020B0503020204020204" charset="-122"/>
              </a:rPr>
              <a:t>-U</a:t>
            </a:r>
            <a:r>
              <a:rPr lang="zh-CN" altLang="en-US" sz="1400" b="0" i="0">
                <a:solidFill>
                  <a:srgbClr val="333333"/>
                </a:solidFill>
                <a:latin typeface="微软雅黑" panose="020B0503020204020204" charset="-122"/>
                <a:ea typeface="微软雅黑" panose="020B0503020204020204" charset="-122"/>
              </a:rPr>
              <a:t>、江化微</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4</a:t>
            </a:r>
            <a:r>
              <a:rPr lang="zh-CN" altLang="en-US" sz="1400" b="0" i="0">
                <a:solidFill>
                  <a:srgbClr val="333333"/>
                </a:solidFill>
                <a:latin typeface="微软雅黑" panose="020B0503020204020204" charset="-122"/>
                <a:ea typeface="微软雅黑" panose="020B0503020204020204" charset="-122"/>
              </a:rPr>
              <a:t>）电子特气：华特气体、金宏气体、雅克科技、南大光电、和远气体、昊华科技、中船特气、凯美特气、广钢气体、侨源股份</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5</a:t>
            </a: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CMP</a:t>
            </a:r>
            <a:r>
              <a:rPr lang="zh-CN" altLang="en-US" sz="1400" b="0" i="0">
                <a:solidFill>
                  <a:srgbClr val="333333"/>
                </a:solidFill>
                <a:latin typeface="微软雅黑" panose="020B0503020204020204" charset="-122"/>
                <a:ea typeface="微软雅黑" panose="020B0503020204020204" charset="-122"/>
              </a:rPr>
              <a:t>：鼎龙股份、安集科技</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6</a:t>
            </a:r>
            <a:r>
              <a:rPr lang="zh-CN" altLang="en-US" sz="1400" b="0" i="0">
                <a:solidFill>
                  <a:srgbClr val="333333"/>
                </a:solidFill>
                <a:latin typeface="微软雅黑" panose="020B0503020204020204" charset="-122"/>
                <a:ea typeface="微软雅黑" panose="020B0503020204020204" charset="-122"/>
              </a:rPr>
              <a:t>）封装材料：</a:t>
            </a:r>
            <a:r>
              <a:rPr lang="zh-CN" altLang="en-US" sz="1400">
                <a:solidFill>
                  <a:srgbClr val="333333"/>
                </a:solidFill>
                <a:latin typeface="微软雅黑" panose="020B0503020204020204" charset="-122"/>
                <a:ea typeface="微软雅黑" panose="020B0503020204020204" charset="-122"/>
                <a:sym typeface="+mn-ea"/>
              </a:rPr>
              <a:t>圣泉集团、东材科技</a:t>
            </a:r>
            <a:endParaRPr lang="zh-CN" altLang="en-US" sz="1400" b="0" i="0">
              <a:solidFill>
                <a:srgbClr val="333333"/>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bg1"/>
                </a:solidFill>
                <a:latin typeface="微软雅黑" panose="020B0503020204020204" charset="-122"/>
                <a:ea typeface="微软雅黑" panose="020B0503020204020204" charset="-122"/>
                <a:cs typeface="微软雅黑" panose="020B0503020204020204" charset="-122"/>
                <a:sym typeface="+mn-ea"/>
              </a:rPr>
              <a:t>风口选股</a:t>
            </a:r>
            <a:endParaRPr 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937260" y="875030"/>
            <a:ext cx="5045710" cy="5311140"/>
          </a:xfrm>
          <a:prstGeom prst="rect">
            <a:avLst/>
          </a:prstGeom>
        </p:spPr>
      </p:pic>
      <p:pic>
        <p:nvPicPr>
          <p:cNvPr id="5" name="图片 4"/>
          <p:cNvPicPr>
            <a:picLocks noChangeAspect="1"/>
          </p:cNvPicPr>
          <p:nvPr/>
        </p:nvPicPr>
        <p:blipFill>
          <a:blip r:embed="rId3"/>
          <a:stretch>
            <a:fillRect/>
          </a:stretch>
        </p:blipFill>
        <p:spPr>
          <a:xfrm>
            <a:off x="6153150" y="1433195"/>
            <a:ext cx="5452110" cy="399161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0" y="240030"/>
            <a:ext cx="4789170" cy="293370"/>
          </a:xfrm>
          <a:prstGeom prst="rect">
            <a:avLst/>
          </a:prstGeom>
          <a:noFill/>
        </p:spPr>
        <p:txBody>
          <a:bodyPr wrap="square" rtlCol="0">
            <a:spAutoFit/>
          </a:bodyPr>
          <a:p>
            <a:pPr marL="0" indent="0" algn="just">
              <a:lnSpc>
                <a:spcPts val="1575"/>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风口选股</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411480" y="1293495"/>
            <a:ext cx="5505450" cy="3986530"/>
          </a:xfrm>
          <a:prstGeom prst="rect">
            <a:avLst/>
          </a:prstGeom>
        </p:spPr>
      </p:pic>
      <p:pic>
        <p:nvPicPr>
          <p:cNvPr id="5" name="图片 4"/>
          <p:cNvPicPr>
            <a:picLocks noChangeAspect="1"/>
          </p:cNvPicPr>
          <p:nvPr/>
        </p:nvPicPr>
        <p:blipFill>
          <a:blip r:embed="rId3"/>
          <a:srcRect l="17690"/>
          <a:stretch>
            <a:fillRect/>
          </a:stretch>
        </p:blipFill>
        <p:spPr>
          <a:xfrm>
            <a:off x="6261100" y="1644015"/>
            <a:ext cx="5386070" cy="328612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3312359]}"/>
  <p:tag name="commondata" val="eyJoZGlkIjoiMTE5OTlmMmY3Mzc0MTBlODE0YTNlMWY0MTJhZTZiYTY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1674</Words>
  <Application>WPS 演示</Application>
  <PresentationFormat>宽屏</PresentationFormat>
  <Paragraphs>63</Paragraphs>
  <Slides>11</Slides>
  <Notes>4</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11</vt:i4>
      </vt:variant>
    </vt:vector>
  </HeadingPairs>
  <TitlesOfParts>
    <vt:vector size="38"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微软雅黑</vt:lpstr>
      <vt:lpstr>微软雅黑 Light</vt:lpstr>
      <vt:lpstr>KSOFDDF55C4C</vt:lpstr>
      <vt:lpstr>Segoe Print</vt:lpstr>
      <vt:lpstr>KSOF618801C0</vt:lpstr>
      <vt:lpstr>Arial Unicode MS</vt:lpstr>
      <vt:lpstr>Calibri</vt:lpstr>
      <vt:lpstr>PingFang SC</vt:lpstr>
      <vt:lpstr>PingFang SC</vt:lpstr>
      <vt:lpstr>Roboto</vt:lpstr>
      <vt:lpstr>思源黑体 CN Light</vt:lpstr>
      <vt:lpstr>思源黑体 CN Medium</vt:lpstr>
      <vt:lpstr>汉仪旗黑-55简</vt:lpstr>
      <vt:lpstr>阿里巴巴普惠体 Light</vt:lpstr>
      <vt:lpstr>华文细黑</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小芸</cp:lastModifiedBy>
  <cp:revision>1145</cp:revision>
  <dcterms:created xsi:type="dcterms:W3CDTF">2019-06-19T02:08:00Z</dcterms:created>
  <dcterms:modified xsi:type="dcterms:W3CDTF">2026-05-13T06:52:03Z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67F8E99CA25843CDBAFD0150A9FB820A</vt:lpwstr>
  </property>
</Properties>
</file>