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5"/>
  </p:notesMasterIdLst>
  <p:sldIdLst>
    <p:sldId id="370" r:id="rId4"/>
    <p:sldId id="1054" r:id="rId6"/>
    <p:sldId id="1113" r:id="rId7"/>
    <p:sldId id="1123" r:id="rId8"/>
    <p:sldId id="1134" r:id="rId9"/>
    <p:sldId id="1144" r:id="rId10"/>
    <p:sldId id="1141" r:id="rId11"/>
    <p:sldId id="1139" r:id="rId12"/>
    <p:sldId id="1143" r:id="rId13"/>
    <p:sldId id="372" r:id="rId14"/>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17" userDrawn="1">
          <p15:clr>
            <a:srgbClr val="A4A3A4"/>
          </p15:clr>
        </p15:guide>
        <p15:guide id="2" pos="37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2" clrIdx="0"/>
  <p:cmAuthor id="7" name="熊仪_aYju7RJj" initials="熊" lastIdx="0" clrIdx="0"/>
  <p:cmAuthor id="8" name="yifei" initials="y" lastIdx="1" clrIdx="7"/>
  <p:cmAuthor id="2" name="kingsoft" initials="k" lastIdx="1" clrIdx="1"/>
  <p:cmAuthor id="9" name="ADMIN" initials="A" lastIdx="1" clrIdx="8"/>
  <p:cmAuthor id="3" name="zhouzean" initials="z" lastIdx="1" clrIdx="2"/>
  <p:cmAuthor id="4" name="李鹏飞_6bQfzI3a" initials="李" lastIdx="0" clrIdx="0"/>
  <p:cmAuthor id="5" name="李晓菲_MZFnUzi6" initials="李" lastIdx="0" clrIdx="0"/>
  <p:cmAuthor id="6" name="小珞_QjMfU7FR" initials="小" lastIdx="0" clrIdx="0"/>
  <p:cmAuthor id="2001" name="骆倩怡_Znauj26B" initials="authorId_382814100" lastIdx="0" clrIdx="0"/>
  <p:cmAuthor id="11" name="哒哒 熊猫" initials="哒哒" lastIdx="0" clrIdx="1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324F3"/>
    <a:srgbClr val="FFF6CD"/>
    <a:srgbClr val="FFFDF5"/>
    <a:srgbClr val="FFDFDF"/>
    <a:srgbClr val="D16664"/>
    <a:srgbClr val="FFFC91"/>
    <a:srgbClr val="DCDCDC"/>
    <a:srgbClr val="F0F0F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017"/>
        <p:guide pos="375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gs" Target="tags/tag129.xml"/><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补充讲讲上能电气</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一季度刚刚过半，一份份盖着鲜红公章的《调价通知函》如同雪片般飞入各大晶圆厂和封测厂的采购部。超50家半导体材料企业密集宣布涨价，其中涨幅最猛的并非光刻机或先进制程芯片，而是一种鲜为人知却至关重要的材料——半导体溅射靶材。</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tags" Target="../tags/tag1.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3" name="图片 2" descr="ppt"/>
          <p:cNvPicPr>
            <a:picLocks noChangeAspect="1"/>
          </p:cNvPicPr>
          <p:nvPr userDrawn="1"/>
        </p:nvPicPr>
        <p:blipFill>
          <a:blip r:embed="rId2"/>
          <a:stretch>
            <a:fillRect/>
          </a:stretch>
        </p:blipFill>
        <p:spPr>
          <a:xfrm>
            <a:off x="0" y="0"/>
            <a:ext cx="12192000" cy="6858000"/>
          </a:xfrm>
          <a:prstGeom prst="rect">
            <a:avLst/>
          </a:prstGeom>
        </p:spPr>
      </p:pic>
      <p:pic>
        <p:nvPicPr>
          <p:cNvPr id="4" name="图片 3" descr="组 21"/>
          <p:cNvPicPr>
            <a:picLocks noChangeAspect="1"/>
          </p:cNvPicPr>
          <p:nvPr userDrawn="1"/>
        </p:nvPicPr>
        <p:blipFill>
          <a:blip r:embed="rId3"/>
          <a:stretch>
            <a:fillRect/>
          </a:stretch>
        </p:blipFill>
        <p:spPr>
          <a:xfrm>
            <a:off x="10363200" y="335280"/>
            <a:ext cx="1492885" cy="620268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en-US" altLang="zh-CN" sz="6000" dirty="0">
                    <a:solidFill>
                      <a:srgbClr val="FFFFFF"/>
                    </a:solidFill>
                    <a:effectLst>
                      <a:outerShdw blurRad="76200" dist="38100" dir="2700000" algn="tl" rotWithShape="0">
                        <a:srgbClr val="C38627">
                          <a:alpha val="100000"/>
                        </a:srgbClr>
                      </a:outerShdw>
                    </a:effectLst>
                    <a:latin typeface="+mn-ea"/>
                    <a:ea typeface="+mn-ea"/>
                    <a:sym typeface="+mn-ea"/>
                  </a:rPr>
                  <a:t>02</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endParaRPr lang="zh-CN" altLang="en-US" dirty="0"/>
          </a:p>
        </p:txBody>
      </p:sp>
      <p:sp>
        <p:nvSpPr>
          <p:cNvPr id="32" name="弧形 31"/>
          <p:cNvSpPr/>
          <p:nvPr userDrawn="1"/>
        </p:nvSpPr>
        <p:spPr>
          <a:xfrm>
            <a:off x="528140"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5" name="弧形 14"/>
            <p:cNvSpPr/>
            <p:nvPr userDrawn="1"/>
          </p:nvSpPr>
          <p:spPr>
            <a:xfrm>
              <a:off x="1393825"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rPr>
                  <a:t>01</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tags" Target="../tags/tag37.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9" Type="http://schemas.openxmlformats.org/officeDocument/2006/relationships/theme" Target="../theme/theme2.xml"/><Relationship Id="rId18" Type="http://schemas.openxmlformats.org/officeDocument/2006/relationships/tags" Target="../tags/tag99.xml"/><Relationship Id="rId17" Type="http://schemas.openxmlformats.org/officeDocument/2006/relationships/image" Target="../media/image6.png"/><Relationship Id="rId16" Type="http://schemas.openxmlformats.org/officeDocument/2006/relationships/tags" Target="../tags/tag98.xml"/><Relationship Id="rId15" Type="http://schemas.openxmlformats.org/officeDocument/2006/relationships/tags" Target="../tags/tag97.xml"/><Relationship Id="rId14" Type="http://schemas.openxmlformats.org/officeDocument/2006/relationships/tags" Target="../tags/tag96.xml"/><Relationship Id="rId13" Type="http://schemas.openxmlformats.org/officeDocument/2006/relationships/tags" Target="../tags/tag95.xml"/><Relationship Id="rId12" Type="http://schemas.openxmlformats.org/officeDocument/2006/relationships/tags" Target="../tags/tag94.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pic>
        <p:nvPicPr>
          <p:cNvPr id="7" name="图片 6" descr="组 2"/>
          <p:cNvPicPr>
            <a:picLocks noChangeAspect="1"/>
          </p:cNvPicPr>
          <p:nvPr userDrawn="1"/>
        </p:nvPicPr>
        <p:blipFill>
          <a:blip r:embed="rId17"/>
          <a:stretch>
            <a:fillRect/>
          </a:stretch>
        </p:blipFill>
        <p:spPr>
          <a:xfrm>
            <a:off x="0" y="0"/>
            <a:ext cx="12192000" cy="6858000"/>
          </a:xfrm>
          <a:prstGeom prst="rect">
            <a:avLst/>
          </a:prstGeom>
        </p:spPr>
      </p:pic>
    </p:spTree>
    <p:custDataLst>
      <p:tags r:id="rId18"/>
    </p:custData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image" Target="../media/image7.png"/><Relationship Id="rId14" Type="http://schemas.openxmlformats.org/officeDocument/2006/relationships/notesSlide" Target="../notesSlides/notesSlide1.xml"/><Relationship Id="rId13" Type="http://schemas.openxmlformats.org/officeDocument/2006/relationships/slideLayout" Target="../slideLayouts/slideLayout3.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tags" Target="../tags/tag100.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28.xml"/><Relationship Id="rId2" Type="http://schemas.openxmlformats.org/officeDocument/2006/relationships/image" Target="../media/image21.png"/><Relationship Id="rId1" Type="http://schemas.openxmlformats.org/officeDocument/2006/relationships/tags" Target="../tags/tag127.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2.xml"/><Relationship Id="rId5" Type="http://schemas.openxmlformats.org/officeDocument/2006/relationships/tags" Target="../tags/tag112.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tags" Target="../tags/tag111.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tags" Target="../tags/tag114.xml"/><Relationship Id="rId2" Type="http://schemas.openxmlformats.org/officeDocument/2006/relationships/image" Target="../media/image11.jpeg"/><Relationship Id="rId1" Type="http://schemas.openxmlformats.org/officeDocument/2006/relationships/tags" Target="../tags/tag113.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116.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tags" Target="../tags/tag115.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tags" Target="../tags/tag118.xml"/><Relationship Id="rId2" Type="http://schemas.openxmlformats.org/officeDocument/2006/relationships/image" Target="../media/image14.png"/><Relationship Id="rId1" Type="http://schemas.openxmlformats.org/officeDocument/2006/relationships/tags" Target="../tags/tag117.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tags" Target="../tags/tag120.xml"/><Relationship Id="rId2" Type="http://schemas.openxmlformats.org/officeDocument/2006/relationships/image" Target="../media/image15.png"/><Relationship Id="rId1" Type="http://schemas.openxmlformats.org/officeDocument/2006/relationships/tags" Target="../tags/tag119.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tags" Target="../tags/tag122.xml"/><Relationship Id="rId2" Type="http://schemas.openxmlformats.org/officeDocument/2006/relationships/image" Target="../media/image16.png"/><Relationship Id="rId1" Type="http://schemas.openxmlformats.org/officeDocument/2006/relationships/tags" Target="../tags/tag121.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2.xml"/><Relationship Id="rId5" Type="http://schemas.openxmlformats.org/officeDocument/2006/relationships/tags" Target="../tags/tag124.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tags" Target="../tags/tag123.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tags" Target="../tags/tag126.xml"/><Relationship Id="rId2" Type="http://schemas.openxmlformats.org/officeDocument/2006/relationships/image" Target="../media/image20.png"/><Relationship Id="rId1" Type="http://schemas.openxmlformats.org/officeDocument/2006/relationships/tags" Target="../tags/tag1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custDataLst>
              <p:tags r:id="rId1"/>
            </p:custDataLst>
          </p:nvPr>
        </p:nvPicPr>
        <p:blipFill>
          <a:blip r:embed="rId2"/>
          <a:stretch>
            <a:fillRect/>
          </a:stretch>
        </p:blipFill>
        <p:spPr>
          <a:xfrm>
            <a:off x="9852025" y="194945"/>
            <a:ext cx="1774825" cy="384810"/>
          </a:xfrm>
          <a:prstGeom prst="rect">
            <a:avLst/>
          </a:prstGeom>
        </p:spPr>
      </p:pic>
      <p:sp>
        <p:nvSpPr>
          <p:cNvPr id="9" name="矩形 8"/>
          <p:cNvSpPr/>
          <p:nvPr/>
        </p:nvSpPr>
        <p:spPr>
          <a:xfrm>
            <a:off x="3150870" y="5130165"/>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custDataLst>
              <p:tags r:id="rId3"/>
            </p:custDataLst>
          </p:nvPr>
        </p:nvSpPr>
        <p:spPr>
          <a:xfrm>
            <a:off x="3157220" y="5130165"/>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custDataLst>
              <p:tags r:id="rId4"/>
            </p:custDataLst>
          </p:nvPr>
        </p:nvSpPr>
        <p:spPr>
          <a:xfrm>
            <a:off x="3112770" y="5137150"/>
            <a:ext cx="1143000" cy="368300"/>
          </a:xfrm>
          <a:prstGeom prst="rect">
            <a:avLst/>
          </a:prstGeom>
          <a:noFill/>
        </p:spPr>
        <p:txBody>
          <a:bodyPr wrap="square" rtlCol="0">
            <a:spAutoFit/>
          </a:bodyPr>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a:t>
            </a:r>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152900" y="5118735"/>
            <a:ext cx="1162050" cy="368300"/>
          </a:xfrm>
          <a:prstGeom prst="rect">
            <a:avLst/>
          </a:prstGeom>
          <a:noFill/>
        </p:spPr>
        <p:txBody>
          <a:bodyPr wrap="square" rtlCol="0">
            <a:spAutoFit/>
          </a:bodyPr>
          <a:p>
            <a:r>
              <a:rPr lang="zh-CN" altLang="en-US">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梁洁云</a:t>
            </a:r>
            <a:endParaRPr lang="zh-CN" altLang="en-US">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rot="0">
            <a:off x="5587365" y="5137158"/>
            <a:ext cx="3349721" cy="374408"/>
            <a:chOff x="7093" y="6616"/>
            <a:chExt cx="5888" cy="656"/>
          </a:xfrm>
        </p:grpSpPr>
        <p:sp>
          <p:nvSpPr>
            <p:cNvPr id="18" name="矩形 17"/>
            <p:cNvSpPr/>
            <p:nvPr>
              <p:custDataLst>
                <p:tags r:id="rId6"/>
              </p:custDataLst>
            </p:nvPr>
          </p:nvSpPr>
          <p:spPr>
            <a:xfrm>
              <a:off x="7093" y="6626"/>
              <a:ext cx="5888"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custDataLst>
                <p:tags r:id="rId8"/>
              </p:custDataLst>
            </p:nvPr>
          </p:nvSpPr>
          <p:spPr>
            <a:xfrm>
              <a:off x="7261" y="6627"/>
              <a:ext cx="2009" cy="645"/>
            </a:xfrm>
            <a:prstGeom prst="rect">
              <a:avLst/>
            </a:prstGeom>
            <a:noFill/>
          </p:spPr>
          <p:txBody>
            <a:bodyPr wrap="square" rtlCol="0">
              <a:spAutoFit/>
            </a:bodyPr>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16"/>
              <a:ext cx="3511" cy="645"/>
            </a:xfrm>
            <a:prstGeom prst="rect">
              <a:avLst/>
            </a:prstGeom>
            <a:noFill/>
          </p:spPr>
          <p:txBody>
            <a:bodyPr wrap="square" rtlCol="0">
              <a:spAutoFit/>
            </a:bodyPr>
            <a:p>
              <a:pPr algn="l"/>
              <a:r>
                <a:rPr lang="zh-CN" altLang="en-US"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mn-ea"/>
                </a:rPr>
                <a:t>A1120619060027</a:t>
              </a:r>
              <a:endParaRPr lang="en-US" altLang="zh-CN">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
        <p:nvSpPr>
          <p:cNvPr id="12" name="文本框 11"/>
          <p:cNvSpPr txBox="1"/>
          <p:nvPr userDrawn="1">
            <p:custDataLst>
              <p:tags r:id="rId10"/>
            </p:custDataLst>
          </p:nvPr>
        </p:nvSpPr>
        <p:spPr>
          <a:xfrm>
            <a:off x="1634490" y="1802765"/>
            <a:ext cx="8777605" cy="911860"/>
          </a:xfrm>
          <a:prstGeom prst="rect">
            <a:avLst/>
          </a:prstGeom>
          <a:noFill/>
        </p:spPr>
        <p:txBody>
          <a:bodyPr wrap="square" rtlCol="0">
            <a:noAutofit/>
          </a:bodyPr>
          <a:p>
            <a:pPr algn="ctr">
              <a:lnSpc>
                <a:spcPct val="120000"/>
              </a:lnSpc>
            </a:pPr>
            <a:r>
              <a:rPr lang="zh-CN" sz="3600" b="1" dirty="0">
                <a:gradFill>
                  <a:gsLst>
                    <a:gs pos="0">
                      <a:srgbClr val="FFFAE9"/>
                    </a:gs>
                    <a:gs pos="100000">
                      <a:srgbClr val="FBDF62"/>
                    </a:gs>
                  </a:gsLst>
                  <a:lin ang="5400000" scaled="0"/>
                </a:gradFill>
                <a:latin typeface="思源黑体 CN Medium" panose="020B0600000000000000" pitchFamily="34" charset="-122"/>
                <a:ea typeface="思源黑体 CN Medium" panose="020B0600000000000000" pitchFamily="34" charset="-122"/>
              </a:rPr>
              <a:t>风口解读之半导体材料</a:t>
            </a:r>
            <a:endParaRPr lang="zh-CN" sz="3600" b="1" dirty="0">
              <a:gradFill>
                <a:gsLst>
                  <a:gs pos="0">
                    <a:srgbClr val="FFFAE9"/>
                  </a:gs>
                  <a:gs pos="100000">
                    <a:srgbClr val="FBDF62"/>
                  </a:gs>
                </a:gsLst>
                <a:lin ang="5400000" scaled="0"/>
              </a:gradFill>
              <a:latin typeface="思源黑体 CN Medium" panose="020B0600000000000000" pitchFamily="34" charset="-122"/>
              <a:ea typeface="思源黑体 CN Medium" panose="020B0600000000000000" pitchFamily="34" charset="-122"/>
            </a:endParaRPr>
          </a:p>
        </p:txBody>
      </p:sp>
      <p:sp>
        <p:nvSpPr>
          <p:cNvPr id="4" name="文本框 3"/>
          <p:cNvSpPr txBox="1"/>
          <p:nvPr>
            <p:custDataLst>
              <p:tags r:id="rId11"/>
            </p:custDataLst>
          </p:nvPr>
        </p:nvSpPr>
        <p:spPr>
          <a:xfrm>
            <a:off x="408305" y="283210"/>
            <a:ext cx="3613150" cy="419735"/>
          </a:xfrm>
          <a:prstGeom prst="rect">
            <a:avLst/>
          </a:prstGeom>
          <a:noFill/>
        </p:spPr>
        <p:txBody>
          <a:bodyPr wrap="square" rtlCol="0">
            <a:noAutofit/>
          </a:bodyPr>
          <a:p>
            <a:r>
              <a:rPr lang="zh-CN" altLang="en-US" sz="2400" b="1" dirty="0">
                <a:solidFill>
                  <a:schemeClr val="bg1"/>
                </a:solidFill>
                <a:latin typeface="阿里巴巴普惠体 Light" panose="00020600040101010101" charset="-122"/>
                <a:ea typeface="阿里巴巴普惠体 Light" panose="00020600040101010101" charset="-122"/>
                <a:cs typeface="阿里巴巴普惠体 Light" panose="00020600040101010101" charset="-122"/>
              </a:rPr>
              <a:t>投教课</a:t>
            </a:r>
            <a:r>
              <a:rPr lang="en-US" altLang="zh-CN" sz="2400" b="1" dirty="0">
                <a:solidFill>
                  <a:schemeClr val="bg1"/>
                </a:solidFill>
                <a:latin typeface="阿里巴巴普惠体 Light" panose="00020600040101010101" charset="-122"/>
                <a:ea typeface="阿里巴巴普惠体 Light" panose="00020600040101010101" charset="-122"/>
                <a:cs typeface="阿里巴巴普惠体 Light" panose="00020600040101010101" charset="-122"/>
                <a:sym typeface="+mn-ea"/>
              </a:rPr>
              <a:t>——</a:t>
            </a:r>
            <a:endParaRPr lang="en-US" altLang="zh-CN" sz="2400" b="1" dirty="0">
              <a:solidFill>
                <a:schemeClr val="bg1"/>
              </a:solidFill>
              <a:latin typeface="阿里巴巴普惠体 Light" panose="00020600040101010101" charset="-122"/>
              <a:ea typeface="阿里巴巴普惠体 Light" panose="00020600040101010101" charset="-122"/>
              <a:cs typeface="阿里巴巴普惠体 Light" panose="00020600040101010101" charset="-122"/>
            </a:endParaRPr>
          </a:p>
        </p:txBody>
      </p:sp>
      <p:sp>
        <p:nvSpPr>
          <p:cNvPr id="2" name="文本框 1"/>
          <p:cNvSpPr txBox="1"/>
          <p:nvPr/>
        </p:nvSpPr>
        <p:spPr>
          <a:xfrm>
            <a:off x="5161915" y="3814445"/>
            <a:ext cx="2185035" cy="460375"/>
          </a:xfrm>
          <a:prstGeom prst="rect">
            <a:avLst/>
          </a:prstGeom>
          <a:noFill/>
        </p:spPr>
        <p:txBody>
          <a:bodyPr wrap="square" rtlCol="0" anchor="t">
            <a:spAutoFit/>
          </a:bodyPr>
          <a:p>
            <a:r>
              <a:rPr lang="en-US" altLang="zh-CN" sz="2400" b="1" dirty="0">
                <a:solidFill>
                  <a:schemeClr val="bg1"/>
                </a:solidFill>
                <a:latin typeface="阿里巴巴普惠体 Light" panose="00020600040101010101" charset="-122"/>
                <a:ea typeface="阿里巴巴普惠体 Light" panose="00020600040101010101" charset="-122"/>
                <a:cs typeface="阿里巴巴普惠体 Light" panose="00020600040101010101" charset="-122"/>
                <a:sym typeface="+mn-ea"/>
              </a:rPr>
              <a:t>2026 .6.10</a:t>
            </a:r>
            <a:endParaRPr lang="zh-CN" altLang="en-US" sz="2400" b="1" dirty="0">
              <a:solidFill>
                <a:schemeClr val="bg1"/>
              </a:solidFill>
              <a:latin typeface="阿里巴巴普惠体 Light" panose="00020600040101010101" charset="-122"/>
              <a:ea typeface="阿里巴巴普惠体 Light" panose="00020600040101010101" charset="-122"/>
              <a:cs typeface="阿里巴巴普惠体 Light" panose="00020600040101010101" charset="-122"/>
              <a:sym typeface="+mn-ea"/>
            </a:endParaRPr>
          </a:p>
        </p:txBody>
      </p:sp>
      <p:sp>
        <p:nvSpPr>
          <p:cNvPr id="3" name="文本框 2"/>
          <p:cNvSpPr txBox="1"/>
          <p:nvPr/>
        </p:nvSpPr>
        <p:spPr>
          <a:xfrm>
            <a:off x="3150870" y="2714625"/>
            <a:ext cx="6096000" cy="645160"/>
          </a:xfrm>
          <a:prstGeom prst="rect">
            <a:avLst/>
          </a:prstGeom>
          <a:noFill/>
        </p:spPr>
        <p:txBody>
          <a:bodyPr wrap="square" rtlCol="0" anchor="t">
            <a:spAutoFit/>
          </a:bodyPr>
          <a:p>
            <a:pPr algn="ctr"/>
            <a:r>
              <a:rPr lang="zh-CN" altLang="en-US">
                <a:solidFill>
                  <a:schemeClr val="bg1"/>
                </a:solidFill>
              </a:rPr>
              <a:t>半导体材料板块正在同时获得景气上行、先进工艺通胀、份额提升、国产替代四重驱动</a:t>
            </a:r>
            <a:endParaRPr lang="zh-CN" altLang="en-US">
              <a:solidFill>
                <a:schemeClr val="bg1"/>
              </a:solidFill>
            </a:endParaRPr>
          </a:p>
        </p:txBody>
      </p:sp>
    </p:spTree>
    <p:custDataLst>
      <p:tags r:id="rId1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051050" y="0"/>
            <a:ext cx="6942455"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sz="3600" b="1" i="0" kern="1200" cap="none" spc="0" normalizeH="0" baseline="0">
                <a:solidFill>
                  <a:schemeClr val="bg1"/>
                </a:solidFill>
              </a:rPr>
              <a:t>     </a:t>
            </a:r>
            <a:r>
              <a:rPr kumimoji="0" lang="en-US" sz="3200" b="1" i="0" kern="1200" cap="none" spc="0" normalizeH="0" baseline="0">
                <a:solidFill>
                  <a:schemeClr val="bg1"/>
                </a:solidFill>
              </a:rPr>
              <a:t>                      </a:t>
            </a:r>
            <a:r>
              <a:rPr kumimoji="0" lang="zh-CN" altLang="en-US" sz="3200" b="1" i="0" kern="1200" cap="none" spc="0" normalizeH="0" baseline="0">
                <a:solidFill>
                  <a:schemeClr val="bg1"/>
                </a:solidFill>
              </a:rPr>
              <a:t>风口热点</a:t>
            </a:r>
            <a:endParaRPr kumimoji="0" lang="zh-CN" altLang="en-US" sz="3200" b="1" i="0" kern="1200" cap="none" spc="0" normalizeH="0" baseline="0">
              <a:solidFill>
                <a:schemeClr val="bg1"/>
              </a:solidFill>
            </a:endParaRPr>
          </a:p>
        </p:txBody>
      </p:sp>
      <p:sp>
        <p:nvSpPr>
          <p:cNvPr id="9" name="文本框 8"/>
          <p:cNvSpPr txBox="1"/>
          <p:nvPr/>
        </p:nvSpPr>
        <p:spPr>
          <a:xfrm>
            <a:off x="7272655" y="1560195"/>
            <a:ext cx="4093210" cy="645160"/>
          </a:xfrm>
          <a:prstGeom prst="rect">
            <a:avLst/>
          </a:prstGeom>
          <a:noFill/>
        </p:spPr>
        <p:txBody>
          <a:bodyPr wrap="square" rtlCol="0">
            <a:spAutoFit/>
          </a:bodyPr>
          <a:p>
            <a:r>
              <a:rPr lang="zh-CN" altLang="en-US"/>
              <a:t>半导体板块内部轮动</a:t>
            </a:r>
            <a:endParaRPr lang="zh-CN" altLang="en-US"/>
          </a:p>
          <a:p>
            <a:r>
              <a:rPr lang="zh-CN" altLang="en-US"/>
              <a:t>半导体芯片</a:t>
            </a:r>
            <a:r>
              <a:rPr lang="en-US" altLang="zh-CN"/>
              <a:t>→</a:t>
            </a:r>
            <a:r>
              <a:rPr lang="zh-CN" altLang="en-US"/>
              <a:t>半导体设备</a:t>
            </a:r>
            <a:r>
              <a:rPr lang="en-US" altLang="zh-CN"/>
              <a:t>→</a:t>
            </a:r>
            <a:r>
              <a:rPr lang="zh-CN" altLang="en-US" b="1">
                <a:solidFill>
                  <a:srgbClr val="FF0000"/>
                </a:solidFill>
              </a:rPr>
              <a:t>半导体材料</a:t>
            </a:r>
            <a:endParaRPr lang="zh-CN" altLang="en-US" b="1">
              <a:solidFill>
                <a:srgbClr val="FF0000"/>
              </a:solidFill>
            </a:endParaRPr>
          </a:p>
        </p:txBody>
      </p:sp>
      <p:pic>
        <p:nvPicPr>
          <p:cNvPr id="2" name="图片 1"/>
          <p:cNvPicPr>
            <a:picLocks noChangeAspect="1"/>
          </p:cNvPicPr>
          <p:nvPr/>
        </p:nvPicPr>
        <p:blipFill>
          <a:blip r:embed="rId2"/>
          <a:srcRect b="31281"/>
          <a:stretch>
            <a:fillRect/>
          </a:stretch>
        </p:blipFill>
        <p:spPr>
          <a:xfrm>
            <a:off x="5094605" y="2465070"/>
            <a:ext cx="6371590" cy="3266440"/>
          </a:xfrm>
          <a:prstGeom prst="rect">
            <a:avLst/>
          </a:prstGeom>
          <a:ln>
            <a:solidFill>
              <a:schemeClr val="tx1">
                <a:lumMod val="50000"/>
                <a:lumOff val="50000"/>
              </a:schemeClr>
            </a:solidFill>
          </a:ln>
        </p:spPr>
      </p:pic>
      <p:pic>
        <p:nvPicPr>
          <p:cNvPr id="3" name="图片 2"/>
          <p:cNvPicPr>
            <a:picLocks noChangeAspect="1"/>
          </p:cNvPicPr>
          <p:nvPr/>
        </p:nvPicPr>
        <p:blipFill>
          <a:blip r:embed="rId3"/>
          <a:stretch>
            <a:fillRect/>
          </a:stretch>
        </p:blipFill>
        <p:spPr>
          <a:xfrm>
            <a:off x="1019810" y="965835"/>
            <a:ext cx="5476240" cy="2463165"/>
          </a:xfrm>
          <a:prstGeom prst="rect">
            <a:avLst/>
          </a:prstGeom>
          <a:ln>
            <a:solidFill>
              <a:schemeClr val="tx1">
                <a:lumMod val="50000"/>
                <a:lumOff val="50000"/>
              </a:schemeClr>
            </a:solidFill>
          </a:ln>
        </p:spPr>
      </p:pic>
      <p:pic>
        <p:nvPicPr>
          <p:cNvPr id="5" name="图片 4"/>
          <p:cNvPicPr>
            <a:picLocks noChangeAspect="1"/>
          </p:cNvPicPr>
          <p:nvPr/>
        </p:nvPicPr>
        <p:blipFill>
          <a:blip r:embed="rId4"/>
          <a:stretch>
            <a:fillRect/>
          </a:stretch>
        </p:blipFill>
        <p:spPr>
          <a:xfrm>
            <a:off x="1111250" y="3540760"/>
            <a:ext cx="4984750" cy="2304415"/>
          </a:xfrm>
          <a:prstGeom prst="rect">
            <a:avLst/>
          </a:prstGeom>
          <a:ln>
            <a:solidFill>
              <a:schemeClr val="tx1">
                <a:lumMod val="50000"/>
                <a:lumOff val="50000"/>
              </a:schemeClr>
            </a:solidFill>
          </a:ln>
        </p:spPr>
      </p:pic>
    </p:spTree>
    <p:custDataLst>
      <p:tags r:id="rId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316480" y="104140"/>
            <a:ext cx="7660005" cy="460375"/>
          </a:xfrm>
          <a:prstGeom prst="rect">
            <a:avLst/>
          </a:prstGeom>
          <a:noFill/>
        </p:spPr>
        <p:txBody>
          <a:bodyPr wrap="square" rtlCol="0">
            <a:spAutoFit/>
          </a:bodyPr>
          <a:p>
            <a:pPr marR="0" algn="ctr" defTabSz="914400" fontAlgn="auto">
              <a:lnSpc>
                <a:spcPct val="100000"/>
              </a:lnSpc>
              <a:spcBef>
                <a:spcPts val="0"/>
              </a:spcBef>
              <a:buClrTx/>
              <a:buSzTx/>
              <a:buFontTx/>
              <a:buNone/>
            </a:pPr>
            <a:r>
              <a:rPr kumimoji="0" lang="en-US" sz="2000" b="1" i="0" kern="1200" cap="none" spc="0" normalizeH="0" baseline="0">
                <a:solidFill>
                  <a:schemeClr val="bg1"/>
                </a:solidFill>
              </a:rPr>
              <a:t>  </a:t>
            </a:r>
            <a:r>
              <a:rPr kumimoji="0" lang="en-US" sz="2400" b="1" i="0" kern="1200" cap="none" spc="0" normalizeH="0" baseline="0">
                <a:solidFill>
                  <a:schemeClr val="bg1"/>
                </a:solidFill>
                <a:latin typeface="微软雅黑" panose="020B0503020204020204" charset="-122"/>
                <a:ea typeface="微软雅黑" panose="020B0503020204020204" charset="-122"/>
              </a:rPr>
              <a:t>1</a:t>
            </a:r>
            <a:r>
              <a:rPr kumimoji="0" lang="zh-CN" altLang="en-US" sz="2400" b="1" i="0" kern="1200" cap="none" spc="0" normalizeH="0" baseline="0">
                <a:solidFill>
                  <a:schemeClr val="bg1"/>
                </a:solidFill>
                <a:latin typeface="微软雅黑" panose="020B0503020204020204" charset="-122"/>
                <a:ea typeface="微软雅黑" panose="020B0503020204020204" charset="-122"/>
              </a:rPr>
              <a:t>、技术突破？</a:t>
            </a:r>
            <a:endParaRPr kumimoji="0" lang="zh-CN" sz="2400" b="1" i="0" kern="1200" cap="none" spc="0" normalizeH="0" baseline="0">
              <a:solidFill>
                <a:schemeClr val="bg1"/>
              </a:solidFill>
              <a:latin typeface="微软雅黑" panose="020B0503020204020204" charset="-122"/>
              <a:ea typeface="微软雅黑" panose="020B0503020204020204" charset="-122"/>
              <a:sym typeface="+mn-ea"/>
            </a:endParaRPr>
          </a:p>
        </p:txBody>
      </p:sp>
      <p:sp>
        <p:nvSpPr>
          <p:cNvPr id="3" name="文本框 2"/>
          <p:cNvSpPr txBox="1"/>
          <p:nvPr/>
        </p:nvSpPr>
        <p:spPr>
          <a:xfrm>
            <a:off x="654050" y="1425575"/>
            <a:ext cx="4705985" cy="829945"/>
          </a:xfrm>
          <a:prstGeom prst="rect">
            <a:avLst/>
          </a:prstGeom>
          <a:noFill/>
        </p:spPr>
        <p:txBody>
          <a:bodyPr wrap="square" rtlCol="0">
            <a:spAutoFit/>
          </a:bodyPr>
          <a:p>
            <a:r>
              <a:rPr lang="zh-CN" altLang="en-US" sz="1600">
                <a:sym typeface="+mn-ea"/>
              </a:rPr>
              <a:t>北京时间6月9日中午，美国顶尖芯片科学家公开表示，</a:t>
            </a:r>
            <a:r>
              <a:rPr lang="en-US" altLang="zh-CN" sz="1600">
                <a:sym typeface="+mn-ea"/>
              </a:rPr>
              <a:t>HW</a:t>
            </a:r>
            <a:r>
              <a:rPr lang="zh-CN" altLang="en-US" sz="1600">
                <a:sym typeface="+mn-ea"/>
              </a:rPr>
              <a:t>将迎来重大突破，有望在不依赖 </a:t>
            </a:r>
            <a:r>
              <a:rPr lang="en-US" altLang="zh-CN" sz="1600">
                <a:sym typeface="+mn-ea"/>
              </a:rPr>
              <a:t>ASML </a:t>
            </a:r>
            <a:r>
              <a:rPr lang="zh-CN" altLang="en-US" sz="1600">
                <a:sym typeface="+mn-ea"/>
              </a:rPr>
              <a:t>光刻机的前提下，实现 1.4</a:t>
            </a:r>
            <a:r>
              <a:rPr lang="en-US" altLang="zh-CN" sz="1600">
                <a:sym typeface="+mn-ea"/>
              </a:rPr>
              <a:t>nm </a:t>
            </a:r>
            <a:r>
              <a:rPr lang="zh-CN" altLang="en-US" sz="1600">
                <a:sym typeface="+mn-ea"/>
              </a:rPr>
              <a:t>级别的先进制程突破</a:t>
            </a:r>
            <a:endParaRPr lang="zh-CN" altLang="en-US" sz="1600"/>
          </a:p>
        </p:txBody>
      </p:sp>
      <p:pic>
        <p:nvPicPr>
          <p:cNvPr id="6" name="图片 5"/>
          <p:cNvPicPr/>
          <p:nvPr/>
        </p:nvPicPr>
        <p:blipFill>
          <a:blip r:embed="rId2"/>
          <a:stretch>
            <a:fillRect/>
          </a:stretch>
        </p:blipFill>
        <p:spPr>
          <a:xfrm>
            <a:off x="6628130" y="1205230"/>
            <a:ext cx="3900170" cy="4447540"/>
          </a:xfrm>
          <a:prstGeom prst="rect">
            <a:avLst/>
          </a:prstGeom>
        </p:spPr>
      </p:pic>
      <p:sp>
        <p:nvSpPr>
          <p:cNvPr id="7" name="文本框 6"/>
          <p:cNvSpPr txBox="1"/>
          <p:nvPr/>
        </p:nvSpPr>
        <p:spPr>
          <a:xfrm>
            <a:off x="654050" y="3030855"/>
            <a:ext cx="4336415" cy="1568450"/>
          </a:xfrm>
          <a:prstGeom prst="rect">
            <a:avLst/>
          </a:prstGeom>
          <a:noFill/>
        </p:spPr>
        <p:txBody>
          <a:bodyPr wrap="square" rtlCol="0" anchor="t">
            <a:spAutoFit/>
          </a:bodyPr>
          <a:p>
            <a:r>
              <a:rPr lang="zh-CN" altLang="en-US" sz="1600"/>
              <a:t>华为不是只做芯片设计，而是打通了从架构、</a:t>
            </a:r>
            <a:r>
              <a:rPr lang="en-US" altLang="zh-CN" sz="1600"/>
              <a:t>EDA </a:t>
            </a:r>
            <a:r>
              <a:rPr lang="zh-CN" altLang="en-US" sz="1600"/>
              <a:t>软件、</a:t>
            </a:r>
            <a:r>
              <a:rPr lang="en-US" altLang="zh-CN" sz="1600"/>
              <a:t>IP </a:t>
            </a:r>
            <a:r>
              <a:rPr lang="zh-CN" altLang="en-US" sz="1600"/>
              <a:t>核、封装到系统优化的全链条。别人只能在 “别人制定的规则里” 玩，华为直接自己制定了一套新的游戏规则。这种 “全栈掌控” 的能力，国内独一份，全球也没几家企业能做到。</a:t>
            </a:r>
            <a:endParaRPr lang="zh-CN" altLang="en-US" sz="1600"/>
          </a:p>
        </p:txBody>
      </p:sp>
      <p:sp>
        <p:nvSpPr>
          <p:cNvPr id="9" name="文本框 8"/>
          <p:cNvSpPr txBox="1"/>
          <p:nvPr/>
        </p:nvSpPr>
        <p:spPr>
          <a:xfrm>
            <a:off x="1438275" y="5013325"/>
            <a:ext cx="3137535" cy="368300"/>
          </a:xfrm>
          <a:prstGeom prst="rect">
            <a:avLst/>
          </a:prstGeom>
          <a:noFill/>
        </p:spPr>
        <p:txBody>
          <a:bodyPr wrap="square" rtlCol="0">
            <a:spAutoFit/>
          </a:bodyPr>
          <a:p>
            <a:r>
              <a:rPr lang="zh-CN" altLang="en-US"/>
              <a:t>不用管真假，迟早的问题！</a:t>
            </a:r>
            <a:endParaRPr lang="zh-CN" altLang="en-US"/>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726055" y="130810"/>
            <a:ext cx="8315325" cy="491490"/>
          </a:xfrm>
          <a:prstGeom prst="rect">
            <a:avLst/>
          </a:prstGeom>
          <a:noFill/>
        </p:spPr>
        <p:txBody>
          <a:bodyPr wrap="square" rtlCol="0">
            <a:noAutofit/>
          </a:bodyPr>
          <a:p>
            <a:pPr marL="0" indent="0"/>
            <a:r>
              <a:rPr lang="en-US" altLang="zh-CN" sz="2800">
                <a:solidFill>
                  <a:schemeClr val="bg1"/>
                </a:solidFill>
                <a:latin typeface="微软雅黑" panose="020B0503020204020204" charset="-122"/>
                <a:ea typeface="微软雅黑" panose="020B0503020204020204" charset="-122"/>
                <a:cs typeface="微软雅黑" panose="020B0503020204020204" charset="-122"/>
                <a:sym typeface="+mn-ea"/>
              </a:rPr>
              <a:t>            2</a:t>
            </a:r>
            <a:r>
              <a:rPr lang="zh-CN" altLang="en-US" sz="2400">
                <a:solidFill>
                  <a:schemeClr val="bg1"/>
                </a:solidFill>
                <a:latin typeface="微软雅黑" panose="020B0503020204020204" charset="-122"/>
                <a:ea typeface="微软雅黑" panose="020B0503020204020204" charset="-122"/>
                <a:cs typeface="微软雅黑" panose="020B0503020204020204" charset="-122"/>
                <a:sym typeface="+mn-ea"/>
              </a:rPr>
              <a:t>、半导体材料获政策支持</a:t>
            </a:r>
            <a:endParaRPr lang="zh-CN" sz="2400">
              <a:solidFill>
                <a:schemeClr val="bg1"/>
              </a:solidFill>
              <a:latin typeface="微软雅黑" panose="020B0503020204020204" charset="-122"/>
              <a:ea typeface="宋体" panose="02010600030101010101" pitchFamily="2" charset="-122"/>
              <a:cs typeface="微软雅黑" panose="020B0503020204020204" charset="-122"/>
              <a:sym typeface="+mn-ea"/>
            </a:endParaRPr>
          </a:p>
        </p:txBody>
      </p:sp>
      <p:sp>
        <p:nvSpPr>
          <p:cNvPr id="7" name="文本框 6"/>
          <p:cNvSpPr txBox="1"/>
          <p:nvPr/>
        </p:nvSpPr>
        <p:spPr>
          <a:xfrm>
            <a:off x="718185" y="1045845"/>
            <a:ext cx="3411855" cy="2272665"/>
          </a:xfrm>
          <a:prstGeom prst="rect">
            <a:avLst/>
          </a:prstGeom>
        </p:spPr>
        <p:txBody>
          <a:bodyPr wrap="square">
            <a:spAutoFit/>
          </a:bodyPr>
          <a:p>
            <a:pPr marL="0" indent="0">
              <a:lnSpc>
                <a:spcPts val="2430"/>
              </a:lnSpc>
            </a:pPr>
            <a:r>
              <a:rPr lang="zh-CN" altLang="en-US" sz="1600">
                <a:highlight>
                  <a:srgbClr val="FFFF00"/>
                </a:highlight>
                <a:sym typeface="+mn-ea"/>
              </a:rPr>
              <a:t>国务院颁布产业链供应链安全相关规定，半导体材料有望获得进一步政策支撑</a:t>
            </a:r>
            <a:r>
              <a:rPr lang="zh-CN" altLang="en-US" sz="1600" b="0" i="0"/>
              <a:t>。2026 年4 月7 日，国务院总理李强签署第834 号国务院令，正式公布《国务院关于产业链供应链安全的规定》，自公布之日起施行。</a:t>
            </a:r>
            <a:endParaRPr lang="zh-CN" altLang="en-US" sz="1600" b="0" i="0"/>
          </a:p>
        </p:txBody>
      </p:sp>
      <p:pic>
        <p:nvPicPr>
          <p:cNvPr id="2" name="图片 1"/>
          <p:cNvPicPr>
            <a:picLocks noChangeAspect="1"/>
          </p:cNvPicPr>
          <p:nvPr/>
        </p:nvPicPr>
        <p:blipFill>
          <a:blip r:embed="rId2"/>
          <a:stretch>
            <a:fillRect/>
          </a:stretch>
        </p:blipFill>
        <p:spPr>
          <a:xfrm>
            <a:off x="4562475" y="1383665"/>
            <a:ext cx="7361555" cy="4549140"/>
          </a:xfrm>
          <a:prstGeom prst="rect">
            <a:avLst/>
          </a:prstGeom>
        </p:spPr>
      </p:pic>
      <p:pic>
        <p:nvPicPr>
          <p:cNvPr id="5" name="图片 4"/>
          <p:cNvPicPr>
            <a:picLocks noChangeAspect="1"/>
          </p:cNvPicPr>
          <p:nvPr/>
        </p:nvPicPr>
        <p:blipFill>
          <a:blip r:embed="rId3"/>
          <a:stretch>
            <a:fillRect/>
          </a:stretch>
        </p:blipFill>
        <p:spPr>
          <a:xfrm>
            <a:off x="718185" y="3573145"/>
            <a:ext cx="3630930" cy="2235200"/>
          </a:xfrm>
          <a:prstGeom prst="rect">
            <a:avLst/>
          </a:prstGeom>
        </p:spPr>
      </p:pic>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1200785" y="0"/>
            <a:ext cx="9910445"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sz="3600" b="1" i="0" kern="1200" cap="none" spc="0" normalizeH="0" baseline="0">
                <a:solidFill>
                  <a:schemeClr val="bg1"/>
                </a:solidFill>
              </a:rPr>
              <a:t>  </a:t>
            </a:r>
            <a:r>
              <a:rPr kumimoji="0" lang="zh-CN" altLang="en-US" sz="2800" b="1" i="0" kern="1200" cap="none" spc="0" normalizeH="0" baseline="0">
                <a:solidFill>
                  <a:schemeClr val="bg1"/>
                </a:solidFill>
              </a:rPr>
              <a:t> </a:t>
            </a:r>
            <a:r>
              <a:rPr kumimoji="0" lang="en-US" altLang="zh-CN" sz="2800" b="1" i="0" kern="1200" cap="none" spc="0" normalizeH="0" baseline="0">
                <a:solidFill>
                  <a:schemeClr val="bg1"/>
                </a:solidFill>
              </a:rPr>
              <a:t>         </a:t>
            </a:r>
            <a:r>
              <a:rPr kumimoji="0" lang="en-US" altLang="zh-CN" sz="2400" b="1" i="0" kern="1200" cap="none" spc="0" normalizeH="0" baseline="0">
                <a:solidFill>
                  <a:schemeClr val="bg1"/>
                </a:solidFill>
              </a:rPr>
              <a:t>        </a:t>
            </a:r>
            <a:r>
              <a:rPr kumimoji="0" lang="en-US" altLang="zh-CN" sz="2400" b="1" i="0" kern="1200" cap="none" spc="0" normalizeH="0" baseline="0">
                <a:solidFill>
                  <a:schemeClr val="bg1"/>
                </a:solidFill>
                <a:latin typeface="微软雅黑 Light" panose="020B0502040204020203" charset="-122"/>
                <a:ea typeface="微软雅黑 Light" panose="020B0502040204020203" charset="-122"/>
                <a:cs typeface="微软雅黑 Light" panose="020B0502040204020203" charset="-122"/>
              </a:rPr>
              <a:t> </a:t>
            </a:r>
            <a:r>
              <a:rPr kumimoji="0" lang="zh-CN" altLang="en-US" sz="2400" b="1" i="0" kern="1200" cap="none" spc="0" normalizeH="0" baseline="0">
                <a:solidFill>
                  <a:schemeClr val="bg1"/>
                </a:solidFill>
                <a:latin typeface="微软雅黑" panose="020B0503020204020204" charset="-122"/>
                <a:ea typeface="微软雅黑" panose="020B0503020204020204" charset="-122"/>
                <a:cs typeface="微软雅黑" panose="020B0503020204020204" charset="-122"/>
              </a:rPr>
              <a:t>3、半导体材料国产替代正在从长期逻辑走向加速兑现</a:t>
            </a:r>
            <a:endParaRPr kumimoji="0" lang="zh-CN" altLang="en-US" sz="2400" b="1" i="0" kern="1200" cap="none" spc="0" normalizeH="0" baseline="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760095" y="994410"/>
            <a:ext cx="10417810" cy="922020"/>
          </a:xfrm>
          <a:prstGeom prst="rect">
            <a:avLst/>
          </a:prstGeom>
          <a:noFill/>
        </p:spPr>
        <p:txBody>
          <a:bodyPr wrap="square" rtlCol="0" anchor="t">
            <a:spAutoFit/>
          </a:bodyPr>
          <a:p>
            <a:r>
              <a:rPr lang="en-US" altLang="zh-CN"/>
              <a:t>AI </a:t>
            </a:r>
            <a:r>
              <a:rPr lang="zh-CN" altLang="en-US"/>
              <a:t>算力、数据中心和智能终端持续放量，正在推动全球半导体景气进入上行阶段，并直接带动晶圆厂资本开支水平与稼动率维持高位。在这一背景下，半导体材料因具备消耗和复购属性而成为产能落地后的终局受益品种。</a:t>
            </a:r>
            <a:endParaRPr lang="zh-CN" altLang="en-US"/>
          </a:p>
        </p:txBody>
      </p:sp>
      <p:sp>
        <p:nvSpPr>
          <p:cNvPr id="6" name="文本框 5"/>
          <p:cNvSpPr txBox="1"/>
          <p:nvPr/>
        </p:nvSpPr>
        <p:spPr>
          <a:xfrm>
            <a:off x="824865" y="2635885"/>
            <a:ext cx="6123940" cy="3107690"/>
          </a:xfrm>
          <a:prstGeom prst="rect">
            <a:avLst/>
          </a:prstGeom>
          <a:noFill/>
        </p:spPr>
        <p:txBody>
          <a:bodyPr wrap="square" rtlCol="0" anchor="t">
            <a:spAutoFit/>
          </a:bodyPr>
          <a:p>
            <a:r>
              <a:rPr lang="zh-CN" altLang="en-US" sz="1400"/>
              <a:t>目前，我国半导体材料整体国产化率仅为15%，高端领域仍高度依赖进口。其中，</a:t>
            </a:r>
            <a:endParaRPr lang="zh-CN" altLang="en-US" sz="1400"/>
          </a:p>
          <a:p>
            <a:endParaRPr lang="zh-CN" altLang="en-US" sz="1400"/>
          </a:p>
          <a:p>
            <a:r>
              <a:rPr lang="zh-CN" altLang="en-US" sz="1400"/>
              <a:t>①光刻胶的国产化落地最为迫切，日本</a:t>
            </a:r>
            <a:r>
              <a:rPr lang="en-US" altLang="zh-CN" sz="1400"/>
              <a:t>JSR、TOK </a:t>
            </a:r>
            <a:r>
              <a:rPr lang="zh-CN" altLang="en-US" sz="1400"/>
              <a:t>等五家企业垄断全球约95%份额，我国当前</a:t>
            </a:r>
            <a:r>
              <a:rPr lang="en-US" altLang="zh-CN" sz="1400"/>
              <a:t>KrF </a:t>
            </a:r>
            <a:r>
              <a:rPr lang="zh-CN" altLang="en-US" sz="1400"/>
              <a:t>光刻胶国产化率仅约3%，</a:t>
            </a:r>
            <a:r>
              <a:rPr lang="en-US" altLang="zh-CN" sz="1400"/>
              <a:t>ArF </a:t>
            </a:r>
            <a:r>
              <a:rPr lang="zh-CN" altLang="en-US" sz="1400"/>
              <a:t>不足1%，</a:t>
            </a:r>
            <a:r>
              <a:rPr lang="en-US" altLang="zh-CN" sz="1400"/>
              <a:t>EUV </a:t>
            </a:r>
            <a:r>
              <a:rPr lang="zh-CN" altLang="en-US" sz="1400"/>
              <a:t>几乎为零，若高端光刻胶纳入出口管制，供应链中断风险将急剧放大，国内光刻胶产业链迎来明确的替代窗口。</a:t>
            </a:r>
            <a:endParaRPr lang="zh-CN" altLang="en-US" sz="1400"/>
          </a:p>
          <a:p>
            <a:endParaRPr lang="zh-CN" altLang="en-US" sz="1400"/>
          </a:p>
          <a:p>
            <a:r>
              <a:rPr lang="zh-CN" altLang="en-US" sz="1400"/>
              <a:t>②湿电子化学品方向，高端刻蚀液市场仍高度集中于海外厂商，叠加上游含氟电子特气供给受限和出口管控趋严，国内具备高纯刻蚀液量产能力的企业有望迎来导入提速。</a:t>
            </a:r>
            <a:endParaRPr lang="zh-CN" altLang="en-US" sz="1400"/>
          </a:p>
          <a:p>
            <a:endParaRPr lang="zh-CN" altLang="en-US" sz="1400"/>
          </a:p>
          <a:p>
            <a:r>
              <a:rPr lang="zh-CN" altLang="en-US" sz="1400"/>
              <a:t>③</a:t>
            </a:r>
            <a:r>
              <a:rPr lang="en-US" altLang="zh-CN" sz="1400"/>
              <a:t>CMP </a:t>
            </a:r>
            <a:r>
              <a:rPr lang="zh-CN" altLang="en-US" sz="1400"/>
              <a:t>材料和靶材方面，政策支持、下游扩产和供应链安全重估，正在提高</a:t>
            </a:r>
            <a:r>
              <a:rPr lang="en-US" altLang="zh-CN" sz="1400"/>
              <a:t>fab </a:t>
            </a:r>
            <a:r>
              <a:rPr lang="zh-CN" altLang="en-US" sz="1400"/>
              <a:t>对本土材料的导入意愿</a:t>
            </a:r>
            <a:endParaRPr lang="zh-CN" altLang="en-US" sz="1400"/>
          </a:p>
        </p:txBody>
      </p:sp>
      <p:sp>
        <p:nvSpPr>
          <p:cNvPr id="2" name="文本框 1"/>
          <p:cNvSpPr txBox="1"/>
          <p:nvPr/>
        </p:nvSpPr>
        <p:spPr>
          <a:xfrm>
            <a:off x="7815580" y="2683510"/>
            <a:ext cx="3144520" cy="645160"/>
          </a:xfrm>
          <a:prstGeom prst="rect">
            <a:avLst/>
          </a:prstGeom>
        </p:spPr>
        <p:style>
          <a:lnRef idx="0">
            <a:srgbClr val="FFFFFF"/>
          </a:lnRef>
          <a:fillRef idx="3">
            <a:schemeClr val="accent6"/>
          </a:fillRef>
          <a:effectRef idx="0">
            <a:srgbClr val="FFFFFF"/>
          </a:effectRef>
          <a:fontRef idx="minor">
            <a:schemeClr val="lt1"/>
          </a:fontRef>
        </p:style>
        <p:txBody>
          <a:bodyPr wrap="square" rtlCol="0" anchor="t">
            <a:spAutoFit/>
          </a:bodyPr>
          <a:p>
            <a:r>
              <a:rPr lang="zh-CN" altLang="en-US"/>
              <a:t>80%的垄断：悬在头顶的“达摩克利斯之剑”</a:t>
            </a:r>
            <a:endParaRPr lang="zh-CN" altLang="en-US"/>
          </a:p>
        </p:txBody>
      </p:sp>
      <p:pic>
        <p:nvPicPr>
          <p:cNvPr id="5" name="图片 4"/>
          <p:cNvPicPr>
            <a:picLocks noChangeAspect="1"/>
          </p:cNvPicPr>
          <p:nvPr/>
        </p:nvPicPr>
        <p:blipFill>
          <a:blip r:embed="rId2"/>
          <a:stretch>
            <a:fillRect/>
          </a:stretch>
        </p:blipFill>
        <p:spPr>
          <a:xfrm>
            <a:off x="7510145" y="3585210"/>
            <a:ext cx="3971290" cy="1570355"/>
          </a:xfrm>
          <a:prstGeom prst="rect">
            <a:avLst/>
          </a:prstGeom>
        </p:spPr>
      </p:pic>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701415" y="240030"/>
            <a:ext cx="4789170" cy="293370"/>
          </a:xfrm>
          <a:prstGeom prst="rect">
            <a:avLst/>
          </a:prstGeom>
          <a:noFill/>
        </p:spPr>
        <p:txBody>
          <a:bodyPr wrap="square" rtlCol="0">
            <a:spAutoFit/>
          </a:bodyPr>
          <a:p>
            <a:pPr marL="0" indent="0" algn="just">
              <a:lnSpc>
                <a:spcPts val="1575"/>
              </a:lnSpc>
            </a:pPr>
            <a:r>
              <a:rPr lang="en-US" altLang="zh-CN" sz="2800" b="1">
                <a:solidFill>
                  <a:schemeClr val="bg1"/>
                </a:solidFill>
                <a:latin typeface="微软雅黑" panose="020B0503020204020204" charset="-122"/>
                <a:ea typeface="微软雅黑" panose="020B0503020204020204" charset="-122"/>
                <a:cs typeface="微软雅黑" panose="020B0503020204020204" charset="-122"/>
                <a:sym typeface="+mn-ea"/>
              </a:rPr>
              <a:t>     4</a:t>
            </a:r>
            <a:r>
              <a:rPr lang="zh-CN" altLang="en-US" sz="2800" b="1">
                <a:solidFill>
                  <a:schemeClr val="bg1"/>
                </a:solidFill>
                <a:latin typeface="微软雅黑" panose="020B0503020204020204" charset="-122"/>
                <a:ea typeface="微软雅黑" panose="020B0503020204020204" charset="-122"/>
                <a:cs typeface="微软雅黑" panose="020B0503020204020204" charset="-122"/>
                <a:sym typeface="+mn-ea"/>
              </a:rPr>
              <a:t>、半导体材料涨价预期</a:t>
            </a:r>
            <a:endParaRPr lang="zh-CN" altLang="en-US" sz="28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2537460" y="968375"/>
            <a:ext cx="7051675" cy="368300"/>
          </a:xfrm>
          <a:prstGeom prst="rect">
            <a:avLst/>
          </a:prstGeom>
          <a:noFill/>
        </p:spPr>
        <p:txBody>
          <a:bodyPr wrap="square" rtlCol="0" anchor="t">
            <a:spAutoFit/>
          </a:bodyPr>
          <a:p>
            <a:r>
              <a:rPr lang="zh-CN" altLang="en-US"/>
              <a:t>半导体材料集体涨价，光刻胶、高纯电子化学品、靶材一起抬头</a:t>
            </a:r>
            <a:endParaRPr lang="zh-CN" altLang="en-US"/>
          </a:p>
        </p:txBody>
      </p:sp>
      <p:sp>
        <p:nvSpPr>
          <p:cNvPr id="7" name="文本框 6"/>
          <p:cNvSpPr txBox="1"/>
          <p:nvPr/>
        </p:nvSpPr>
        <p:spPr>
          <a:xfrm>
            <a:off x="1118870" y="1630680"/>
            <a:ext cx="4658995" cy="2245360"/>
          </a:xfrm>
          <a:prstGeom prst="rect">
            <a:avLst/>
          </a:prstGeom>
          <a:noFill/>
        </p:spPr>
        <p:txBody>
          <a:bodyPr wrap="square" rtlCol="0" anchor="t">
            <a:spAutoFit/>
          </a:bodyPr>
          <a:p>
            <a:r>
              <a:rPr lang="zh-CN" altLang="en-US" sz="1400"/>
              <a:t>过去两年，材料行业是真难看，晶圆厂砍资本开支，下游手机、电视、</a:t>
            </a:r>
            <a:r>
              <a:rPr lang="en-US" altLang="zh-CN" sz="1400"/>
              <a:t>PC</a:t>
            </a:r>
            <a:r>
              <a:rPr lang="zh-CN" altLang="en-US" sz="1400"/>
              <a:t>一片疲软，仓库里货堆得比山高，大家都不敢多下单，</a:t>
            </a:r>
            <a:r>
              <a:rPr lang="zh-CN" altLang="en-US" sz="1400" b="1">
                <a:solidFill>
                  <a:srgbClr val="FF0000"/>
                </a:solidFill>
              </a:rPr>
              <a:t>材料商一个个被压着打</a:t>
            </a:r>
            <a:r>
              <a:rPr lang="zh-CN" altLang="en-US" sz="1400"/>
              <a:t>，价格一路往下，毛利被啃得干干净净</a:t>
            </a:r>
            <a:endParaRPr lang="zh-CN" altLang="en-US" sz="1400"/>
          </a:p>
          <a:p>
            <a:endParaRPr lang="zh-CN" altLang="en-US" sz="1400"/>
          </a:p>
          <a:p>
            <a:r>
              <a:rPr lang="zh-CN" altLang="en-US" sz="1400">
                <a:sym typeface="+mn-ea"/>
              </a:rPr>
              <a:t>2026年半导体行业正经历一轮由‌</a:t>
            </a:r>
            <a:r>
              <a:rPr lang="en-US" altLang="zh-CN" sz="1400">
                <a:sym typeface="+mn-ea"/>
              </a:rPr>
              <a:t>AI</a:t>
            </a:r>
            <a:r>
              <a:rPr lang="zh-CN" altLang="en-US" sz="1400">
                <a:sym typeface="+mn-ea"/>
              </a:rPr>
              <a:t>算力需求爆发‌、‌上游原材料成本飙升‌及‌地缘政治供应链重构‌共同驱动的“超级周期”涨价潮。</a:t>
            </a:r>
            <a:r>
              <a:rPr lang="zh-CN" altLang="en-US" sz="1400" b="1">
                <a:solidFill>
                  <a:srgbClr val="FF0000"/>
                </a:solidFill>
                <a:sym typeface="+mn-ea"/>
              </a:rPr>
              <a:t>本轮涨价已从存储芯片蔓延至功率半导体、模拟芯片及关键制造材料，呈现全产业链普涨态势</a:t>
            </a:r>
            <a:endParaRPr lang="zh-CN" altLang="en-US" sz="1400"/>
          </a:p>
          <a:p>
            <a:endParaRPr lang="zh-CN" altLang="en-US" sz="1400"/>
          </a:p>
        </p:txBody>
      </p:sp>
      <p:pic>
        <p:nvPicPr>
          <p:cNvPr id="9" name="图片 8"/>
          <p:cNvPicPr>
            <a:picLocks noChangeAspect="1"/>
          </p:cNvPicPr>
          <p:nvPr/>
        </p:nvPicPr>
        <p:blipFill>
          <a:blip r:embed="rId2"/>
          <a:stretch>
            <a:fillRect/>
          </a:stretch>
        </p:blipFill>
        <p:spPr>
          <a:xfrm>
            <a:off x="5962015" y="1470660"/>
            <a:ext cx="5449570" cy="4508500"/>
          </a:xfrm>
          <a:prstGeom prst="rect">
            <a:avLst/>
          </a:prstGeom>
        </p:spPr>
      </p:pic>
      <p:sp>
        <p:nvSpPr>
          <p:cNvPr id="10" name="文本框 9"/>
          <p:cNvSpPr txBox="1"/>
          <p:nvPr/>
        </p:nvSpPr>
        <p:spPr>
          <a:xfrm>
            <a:off x="1118870" y="3933190"/>
            <a:ext cx="4592320" cy="829945"/>
          </a:xfrm>
          <a:prstGeom prst="rect">
            <a:avLst/>
          </a:prstGeom>
          <a:noFill/>
        </p:spPr>
        <p:txBody>
          <a:bodyPr wrap="square" rtlCol="0" anchor="t">
            <a:spAutoFit/>
          </a:bodyPr>
          <a:p>
            <a:r>
              <a:rPr lang="zh-CN" altLang="en-US" sz="1600"/>
              <a:t>2026年以来，</a:t>
            </a:r>
            <a:r>
              <a:rPr lang="zh-CN" altLang="en-US" sz="1600" b="1">
                <a:solidFill>
                  <a:srgbClr val="FF0000"/>
                </a:solidFill>
              </a:rPr>
              <a:t>半导体行业上游材料、晶圆代工以及封装环节纷纷涨价</a:t>
            </a:r>
            <a:r>
              <a:rPr lang="zh-CN" altLang="en-US" sz="1600"/>
              <a:t>，推动行业成本上涨，逐渐形成了全产业链价格普涨之势</a:t>
            </a:r>
            <a:endParaRPr lang="zh-CN" altLang="en-US" sz="1600"/>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701415" y="240030"/>
            <a:ext cx="4789170" cy="293370"/>
          </a:xfrm>
          <a:prstGeom prst="rect">
            <a:avLst/>
          </a:prstGeom>
          <a:noFill/>
        </p:spPr>
        <p:txBody>
          <a:bodyPr wrap="square" rtlCol="0">
            <a:spAutoFit/>
          </a:bodyPr>
          <a:p>
            <a:pPr marL="0" indent="0" algn="just">
              <a:lnSpc>
                <a:spcPts val="1575"/>
              </a:lnSpc>
            </a:pPr>
            <a:r>
              <a:rPr lang="en-US" altLang="zh-CN" sz="2800" b="1">
                <a:solidFill>
                  <a:schemeClr val="bg1"/>
                </a:solidFill>
                <a:latin typeface="微软雅黑" panose="020B0503020204020204" charset="-122"/>
                <a:ea typeface="微软雅黑" panose="020B0503020204020204" charset="-122"/>
                <a:cs typeface="微软雅黑" panose="020B0503020204020204" charset="-122"/>
                <a:sym typeface="+mn-ea"/>
              </a:rPr>
              <a:t>              </a:t>
            </a:r>
            <a:r>
              <a:rPr lang="zh-CN" sz="2800" b="1">
                <a:solidFill>
                  <a:schemeClr val="bg1"/>
                </a:solidFill>
                <a:latin typeface="微软雅黑" panose="020B0503020204020204" charset="-122"/>
                <a:ea typeface="微软雅黑" panose="020B0503020204020204" charset="-122"/>
                <a:cs typeface="微软雅黑" panose="020B0503020204020204" charset="-122"/>
                <a:sym typeface="+mn-ea"/>
              </a:rPr>
              <a:t>产业链方向</a:t>
            </a:r>
            <a:endParaRPr lang="zh-CN" sz="28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860425" y="1827530"/>
            <a:ext cx="7236460" cy="2584450"/>
          </a:xfrm>
          <a:prstGeom prst="rect">
            <a:avLst/>
          </a:prstGeom>
        </p:spPr>
        <p:txBody>
          <a:bodyPr wrap="square">
            <a:spAutoFit/>
          </a:bodyPr>
          <a:p>
            <a:pPr marL="0" indent="0">
              <a:lnSpc>
                <a:spcPts val="2430"/>
              </a:lnSpc>
            </a:pPr>
            <a:r>
              <a:rPr lang="zh-CN" altLang="en-US" sz="1400" b="0" i="0">
                <a:solidFill>
                  <a:srgbClr val="333333"/>
                </a:solidFill>
                <a:latin typeface="微软雅黑" panose="020B0503020204020204" charset="-122"/>
                <a:ea typeface="微软雅黑" panose="020B0503020204020204" charset="-122"/>
              </a:rPr>
              <a:t>（</a:t>
            </a:r>
            <a:r>
              <a:rPr lang="en-US" altLang="zh-CN" sz="1400" b="0" i="0">
                <a:solidFill>
                  <a:srgbClr val="333333"/>
                </a:solidFill>
                <a:latin typeface="微软雅黑" panose="020B0503020204020204" charset="-122"/>
                <a:ea typeface="微软雅黑" panose="020B0503020204020204" charset="-122"/>
              </a:rPr>
              <a:t>1</a:t>
            </a:r>
            <a:r>
              <a:rPr lang="zh-CN" altLang="en-US" sz="1400" b="0" i="0">
                <a:solidFill>
                  <a:srgbClr val="333333"/>
                </a:solidFill>
                <a:latin typeface="微软雅黑" panose="020B0503020204020204" charset="-122"/>
                <a:ea typeface="微软雅黑" panose="020B0503020204020204" charset="-122"/>
              </a:rPr>
              <a:t>）半导体光刻胶：彤程新材、鼎龙股份、晶瑞电材、南大光电、东材科技</a:t>
            </a:r>
            <a:endParaRPr lang="zh-CN" altLang="en-US" sz="1400" b="0" i="0">
              <a:solidFill>
                <a:srgbClr val="333333"/>
              </a:solidFill>
              <a:latin typeface="微软雅黑" panose="020B0503020204020204" charset="-122"/>
              <a:ea typeface="微软雅黑" panose="020B0503020204020204" charset="-122"/>
            </a:endParaRPr>
          </a:p>
          <a:p>
            <a:pPr marL="0" indent="0">
              <a:lnSpc>
                <a:spcPts val="2430"/>
              </a:lnSpc>
            </a:pPr>
            <a:r>
              <a:rPr lang="zh-CN" altLang="en-US" sz="1400" b="0" i="0">
                <a:solidFill>
                  <a:srgbClr val="333333"/>
                </a:solidFill>
                <a:latin typeface="微软雅黑" panose="020B0503020204020204" charset="-122"/>
                <a:ea typeface="微软雅黑" panose="020B0503020204020204" charset="-122"/>
              </a:rPr>
              <a:t>（</a:t>
            </a:r>
            <a:r>
              <a:rPr lang="en-US" altLang="zh-CN" sz="1400" b="0" i="0">
                <a:solidFill>
                  <a:srgbClr val="333333"/>
                </a:solidFill>
                <a:latin typeface="微软雅黑" panose="020B0503020204020204" charset="-122"/>
                <a:ea typeface="微软雅黑" panose="020B0503020204020204" charset="-122"/>
              </a:rPr>
              <a:t>2</a:t>
            </a:r>
            <a:r>
              <a:rPr lang="zh-CN" altLang="en-US" sz="1400" b="0" i="0">
                <a:solidFill>
                  <a:srgbClr val="333333"/>
                </a:solidFill>
                <a:latin typeface="微软雅黑" panose="020B0503020204020204" charset="-122"/>
                <a:ea typeface="微软雅黑" panose="020B0503020204020204" charset="-122"/>
              </a:rPr>
              <a:t>）面板光刻胶：彤程新材、雅克科技、飞凯材料、晶瑞电材、</a:t>
            </a:r>
            <a:r>
              <a:rPr lang="zh-CN" altLang="en-US" sz="1400">
                <a:solidFill>
                  <a:srgbClr val="333333"/>
                </a:solidFill>
                <a:latin typeface="微软雅黑" panose="020B0503020204020204" charset="-122"/>
                <a:ea typeface="微软雅黑" panose="020B0503020204020204" charset="-122"/>
                <a:sym typeface="+mn-ea"/>
              </a:rPr>
              <a:t>瑞联新材、莱特光电等</a:t>
            </a:r>
            <a:endParaRPr lang="zh-CN" altLang="en-US" sz="1400" b="0" i="0">
              <a:solidFill>
                <a:srgbClr val="333333"/>
              </a:solidFill>
              <a:latin typeface="微软雅黑" panose="020B0503020204020204" charset="-122"/>
              <a:ea typeface="微软雅黑" panose="020B0503020204020204" charset="-122"/>
            </a:endParaRPr>
          </a:p>
          <a:p>
            <a:pPr marL="0" indent="0">
              <a:lnSpc>
                <a:spcPts val="2430"/>
              </a:lnSpc>
            </a:pPr>
            <a:r>
              <a:rPr lang="zh-CN" altLang="en-US" sz="1400" b="0" i="0">
                <a:solidFill>
                  <a:srgbClr val="333333"/>
                </a:solidFill>
                <a:latin typeface="微软雅黑" panose="020B0503020204020204" charset="-122"/>
                <a:ea typeface="微软雅黑" panose="020B0503020204020204" charset="-122"/>
              </a:rPr>
              <a:t>（</a:t>
            </a:r>
            <a:r>
              <a:rPr lang="en-US" altLang="zh-CN" sz="1400" b="0" i="0">
                <a:solidFill>
                  <a:srgbClr val="333333"/>
                </a:solidFill>
                <a:latin typeface="微软雅黑" panose="020B0503020204020204" charset="-122"/>
                <a:ea typeface="微软雅黑" panose="020B0503020204020204" charset="-122"/>
              </a:rPr>
              <a:t>3</a:t>
            </a:r>
            <a:r>
              <a:rPr lang="zh-CN" altLang="en-US" sz="1400" b="0" i="0">
                <a:solidFill>
                  <a:srgbClr val="333333"/>
                </a:solidFill>
                <a:latin typeface="微软雅黑" panose="020B0503020204020204" charset="-122"/>
                <a:ea typeface="微软雅黑" panose="020B0503020204020204" charset="-122"/>
              </a:rPr>
              <a:t>）湿电子化学品：兴福电子、晶瑞电材、中巨芯</a:t>
            </a:r>
            <a:r>
              <a:rPr lang="en-US" altLang="zh-CN" sz="1400" b="0" i="0">
                <a:solidFill>
                  <a:srgbClr val="333333"/>
                </a:solidFill>
                <a:latin typeface="微软雅黑" panose="020B0503020204020204" charset="-122"/>
                <a:ea typeface="微软雅黑" panose="020B0503020204020204" charset="-122"/>
              </a:rPr>
              <a:t>-U</a:t>
            </a:r>
            <a:r>
              <a:rPr lang="zh-CN" altLang="en-US" sz="1400" b="0" i="0">
                <a:solidFill>
                  <a:srgbClr val="333333"/>
                </a:solidFill>
                <a:latin typeface="微软雅黑" panose="020B0503020204020204" charset="-122"/>
                <a:ea typeface="微软雅黑" panose="020B0503020204020204" charset="-122"/>
              </a:rPr>
              <a:t>、江化微、</a:t>
            </a:r>
            <a:endParaRPr lang="zh-CN" altLang="en-US" sz="1400" b="0" i="0">
              <a:solidFill>
                <a:srgbClr val="333333"/>
              </a:solidFill>
              <a:latin typeface="微软雅黑" panose="020B0503020204020204" charset="-122"/>
              <a:ea typeface="微软雅黑" panose="020B0503020204020204" charset="-122"/>
            </a:endParaRPr>
          </a:p>
          <a:p>
            <a:pPr marL="0" indent="0">
              <a:lnSpc>
                <a:spcPts val="2430"/>
              </a:lnSpc>
            </a:pPr>
            <a:r>
              <a:rPr lang="zh-CN" altLang="en-US" sz="1400" b="0" i="0">
                <a:solidFill>
                  <a:srgbClr val="333333"/>
                </a:solidFill>
                <a:latin typeface="微软雅黑" panose="020B0503020204020204" charset="-122"/>
                <a:ea typeface="微软雅黑" panose="020B0503020204020204" charset="-122"/>
              </a:rPr>
              <a:t>（</a:t>
            </a:r>
            <a:r>
              <a:rPr lang="en-US" altLang="zh-CN" sz="1400" b="0" i="0">
                <a:solidFill>
                  <a:srgbClr val="333333"/>
                </a:solidFill>
                <a:latin typeface="微软雅黑" panose="020B0503020204020204" charset="-122"/>
                <a:ea typeface="微软雅黑" panose="020B0503020204020204" charset="-122"/>
              </a:rPr>
              <a:t>4</a:t>
            </a:r>
            <a:r>
              <a:rPr lang="zh-CN" altLang="en-US" sz="1400" b="0" i="0">
                <a:solidFill>
                  <a:srgbClr val="333333"/>
                </a:solidFill>
                <a:latin typeface="微软雅黑" panose="020B0503020204020204" charset="-122"/>
                <a:ea typeface="微软雅黑" panose="020B0503020204020204" charset="-122"/>
              </a:rPr>
              <a:t>）电子特气：华特气体、金宏气体、雅克科技、南大光电、和远气体、</a:t>
            </a:r>
            <a:endParaRPr lang="zh-CN" altLang="en-US" sz="1400" b="0" i="0">
              <a:solidFill>
                <a:srgbClr val="333333"/>
              </a:solidFill>
              <a:latin typeface="微软雅黑" panose="020B0503020204020204" charset="-122"/>
              <a:ea typeface="微软雅黑" panose="020B0503020204020204" charset="-122"/>
            </a:endParaRPr>
          </a:p>
          <a:p>
            <a:pPr marL="0" indent="0">
              <a:lnSpc>
                <a:spcPts val="2430"/>
              </a:lnSpc>
            </a:pPr>
            <a:r>
              <a:rPr lang="zh-CN" altLang="en-US" sz="1400" b="0" i="0">
                <a:solidFill>
                  <a:srgbClr val="333333"/>
                </a:solidFill>
                <a:latin typeface="微软雅黑" panose="020B0503020204020204" charset="-122"/>
                <a:ea typeface="微软雅黑" panose="020B0503020204020204" charset="-122"/>
              </a:rPr>
              <a:t>昊华科技、中船特气、凯美特气、广钢气体、侨源股份</a:t>
            </a:r>
            <a:endParaRPr lang="zh-CN" altLang="en-US" sz="1400" b="0" i="0">
              <a:solidFill>
                <a:srgbClr val="333333"/>
              </a:solidFill>
              <a:latin typeface="微软雅黑" panose="020B0503020204020204" charset="-122"/>
              <a:ea typeface="微软雅黑" panose="020B0503020204020204" charset="-122"/>
            </a:endParaRPr>
          </a:p>
          <a:p>
            <a:pPr marL="0" indent="0">
              <a:lnSpc>
                <a:spcPts val="2430"/>
              </a:lnSpc>
            </a:pPr>
            <a:r>
              <a:rPr lang="zh-CN" altLang="en-US" sz="1400" b="0" i="0">
                <a:solidFill>
                  <a:srgbClr val="333333"/>
                </a:solidFill>
                <a:latin typeface="微软雅黑" panose="020B0503020204020204" charset="-122"/>
                <a:ea typeface="微软雅黑" panose="020B0503020204020204" charset="-122"/>
              </a:rPr>
              <a:t>（</a:t>
            </a:r>
            <a:r>
              <a:rPr lang="en-US" altLang="zh-CN" sz="1400" b="0" i="0">
                <a:solidFill>
                  <a:srgbClr val="333333"/>
                </a:solidFill>
                <a:latin typeface="微软雅黑" panose="020B0503020204020204" charset="-122"/>
                <a:ea typeface="微软雅黑" panose="020B0503020204020204" charset="-122"/>
              </a:rPr>
              <a:t>5</a:t>
            </a:r>
            <a:r>
              <a:rPr lang="zh-CN" altLang="en-US" sz="1400" b="0" i="0">
                <a:solidFill>
                  <a:srgbClr val="333333"/>
                </a:solidFill>
                <a:latin typeface="微软雅黑" panose="020B0503020204020204" charset="-122"/>
                <a:ea typeface="微软雅黑" panose="020B0503020204020204" charset="-122"/>
              </a:rPr>
              <a:t>）</a:t>
            </a:r>
            <a:r>
              <a:rPr lang="en-US" altLang="zh-CN" sz="1400" b="0" i="0">
                <a:solidFill>
                  <a:srgbClr val="333333"/>
                </a:solidFill>
                <a:latin typeface="微软雅黑" panose="020B0503020204020204" charset="-122"/>
                <a:ea typeface="微软雅黑" panose="020B0503020204020204" charset="-122"/>
              </a:rPr>
              <a:t>CMP</a:t>
            </a:r>
            <a:r>
              <a:rPr lang="zh-CN" altLang="en-US" sz="1400" b="0" i="0">
                <a:solidFill>
                  <a:srgbClr val="333333"/>
                </a:solidFill>
                <a:latin typeface="微软雅黑" panose="020B0503020204020204" charset="-122"/>
                <a:ea typeface="微软雅黑" panose="020B0503020204020204" charset="-122"/>
              </a:rPr>
              <a:t>：鼎龙股份、安集科技</a:t>
            </a:r>
            <a:endParaRPr lang="zh-CN" altLang="en-US" sz="1400" b="0" i="0">
              <a:solidFill>
                <a:srgbClr val="333333"/>
              </a:solidFill>
              <a:latin typeface="微软雅黑" panose="020B0503020204020204" charset="-122"/>
              <a:ea typeface="微软雅黑" panose="020B0503020204020204" charset="-122"/>
            </a:endParaRPr>
          </a:p>
          <a:p>
            <a:pPr marL="0" indent="0">
              <a:lnSpc>
                <a:spcPts val="2430"/>
              </a:lnSpc>
            </a:pPr>
            <a:r>
              <a:rPr lang="zh-CN" altLang="en-US" sz="1400" b="0" i="0">
                <a:solidFill>
                  <a:srgbClr val="333333"/>
                </a:solidFill>
                <a:latin typeface="微软雅黑" panose="020B0503020204020204" charset="-122"/>
                <a:ea typeface="微软雅黑" panose="020B0503020204020204" charset="-122"/>
              </a:rPr>
              <a:t>（</a:t>
            </a:r>
            <a:r>
              <a:rPr lang="en-US" altLang="zh-CN" sz="1400" b="0" i="0">
                <a:solidFill>
                  <a:srgbClr val="333333"/>
                </a:solidFill>
                <a:latin typeface="微软雅黑" panose="020B0503020204020204" charset="-122"/>
                <a:ea typeface="微软雅黑" panose="020B0503020204020204" charset="-122"/>
              </a:rPr>
              <a:t>6</a:t>
            </a:r>
            <a:r>
              <a:rPr lang="zh-CN" altLang="en-US" sz="1400" b="0" i="0">
                <a:solidFill>
                  <a:srgbClr val="333333"/>
                </a:solidFill>
                <a:latin typeface="微软雅黑" panose="020B0503020204020204" charset="-122"/>
                <a:ea typeface="微软雅黑" panose="020B0503020204020204" charset="-122"/>
              </a:rPr>
              <a:t>）封装材料：</a:t>
            </a:r>
            <a:r>
              <a:rPr lang="zh-CN" altLang="en-US" sz="1400">
                <a:solidFill>
                  <a:srgbClr val="333333"/>
                </a:solidFill>
                <a:latin typeface="微软雅黑" panose="020B0503020204020204" charset="-122"/>
                <a:ea typeface="微软雅黑" panose="020B0503020204020204" charset="-122"/>
                <a:sym typeface="+mn-ea"/>
              </a:rPr>
              <a:t>圣泉集团、东材科技</a:t>
            </a:r>
            <a:endParaRPr lang="zh-CN" altLang="en-US" sz="1400">
              <a:solidFill>
                <a:srgbClr val="333333"/>
              </a:solidFill>
              <a:latin typeface="微软雅黑" panose="020B0503020204020204" charset="-122"/>
              <a:ea typeface="微软雅黑" panose="020B0503020204020204" charset="-122"/>
              <a:sym typeface="+mn-ea"/>
            </a:endParaRPr>
          </a:p>
          <a:p>
            <a:pPr marL="0" indent="0">
              <a:lnSpc>
                <a:spcPts val="2430"/>
              </a:lnSpc>
            </a:pPr>
            <a:r>
              <a:rPr lang="zh-CN" altLang="en-US" sz="1400" b="0" i="0">
                <a:solidFill>
                  <a:srgbClr val="333333"/>
                </a:solidFill>
                <a:latin typeface="微软雅黑" panose="020B0503020204020204" charset="-122"/>
                <a:ea typeface="微软雅黑" panose="020B0503020204020204" charset="-122"/>
              </a:rPr>
              <a:t>（</a:t>
            </a:r>
            <a:r>
              <a:rPr lang="en-US" altLang="zh-CN" sz="1400" b="0" i="0">
                <a:solidFill>
                  <a:srgbClr val="333333"/>
                </a:solidFill>
                <a:latin typeface="微软雅黑" panose="020B0503020204020204" charset="-122"/>
                <a:ea typeface="微软雅黑" panose="020B0503020204020204" charset="-122"/>
              </a:rPr>
              <a:t>7</a:t>
            </a:r>
            <a:r>
              <a:rPr lang="zh-CN" altLang="en-US" sz="1400" b="0" i="0">
                <a:solidFill>
                  <a:srgbClr val="333333"/>
                </a:solidFill>
                <a:latin typeface="微软雅黑" panose="020B0503020204020204" charset="-122"/>
                <a:ea typeface="微软雅黑" panose="020B0503020204020204" charset="-122"/>
              </a:rPr>
              <a:t>）靶材：阿石创、江丰电子、有研新材等</a:t>
            </a:r>
            <a:endParaRPr lang="zh-CN" altLang="en-US" sz="1400" b="0" i="0">
              <a:solidFill>
                <a:srgbClr val="333333"/>
              </a:solidFill>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2"/>
          <a:stretch>
            <a:fillRect/>
          </a:stretch>
        </p:blipFill>
        <p:spPr>
          <a:xfrm>
            <a:off x="8196580" y="929005"/>
            <a:ext cx="3489960" cy="5165090"/>
          </a:xfrm>
          <a:prstGeom prst="rect">
            <a:avLst/>
          </a:prstGeom>
        </p:spPr>
      </p:pic>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4356100" y="240030"/>
            <a:ext cx="4789170" cy="293370"/>
          </a:xfrm>
          <a:prstGeom prst="rect">
            <a:avLst/>
          </a:prstGeom>
          <a:noFill/>
        </p:spPr>
        <p:txBody>
          <a:bodyPr wrap="square" rtlCol="0">
            <a:spAutoFit/>
          </a:bodyPr>
          <a:p>
            <a:pPr marL="0" indent="0" algn="just">
              <a:lnSpc>
                <a:spcPts val="1575"/>
              </a:lnSpc>
            </a:pPr>
            <a:r>
              <a:rPr lang="en-US" altLang="zh-CN"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lang="zh-CN" altLang="en-US" sz="2800">
                <a:solidFill>
                  <a:schemeClr val="bg1"/>
                </a:solidFill>
                <a:latin typeface="微软雅黑" panose="020B0503020204020204" charset="-122"/>
                <a:ea typeface="微软雅黑" panose="020B0503020204020204" charset="-122"/>
                <a:cs typeface="微软雅黑" panose="020B0503020204020204" charset="-122"/>
                <a:sym typeface="+mn-ea"/>
              </a:rPr>
              <a:t>风口选股</a:t>
            </a:r>
            <a:endParaRPr lang="zh-CN" altLang="en-US" sz="28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2" name="图片 1"/>
          <p:cNvPicPr>
            <a:picLocks noChangeAspect="1"/>
          </p:cNvPicPr>
          <p:nvPr/>
        </p:nvPicPr>
        <p:blipFill>
          <a:blip r:embed="rId2"/>
          <a:stretch>
            <a:fillRect/>
          </a:stretch>
        </p:blipFill>
        <p:spPr>
          <a:xfrm>
            <a:off x="1073150" y="1017270"/>
            <a:ext cx="4838065" cy="4955540"/>
          </a:xfrm>
          <a:prstGeom prst="rect">
            <a:avLst/>
          </a:prstGeom>
          <a:ln>
            <a:solidFill>
              <a:schemeClr val="tx1">
                <a:lumMod val="50000"/>
                <a:lumOff val="50000"/>
              </a:schemeClr>
            </a:solidFill>
          </a:ln>
        </p:spPr>
      </p:pic>
      <p:pic>
        <p:nvPicPr>
          <p:cNvPr id="6" name="图片 5"/>
          <p:cNvPicPr>
            <a:picLocks noChangeAspect="1"/>
          </p:cNvPicPr>
          <p:nvPr/>
        </p:nvPicPr>
        <p:blipFill>
          <a:blip r:embed="rId3"/>
          <a:srcRect l="20119"/>
          <a:stretch>
            <a:fillRect/>
          </a:stretch>
        </p:blipFill>
        <p:spPr>
          <a:xfrm>
            <a:off x="6833870" y="1017270"/>
            <a:ext cx="4999990" cy="3862705"/>
          </a:xfrm>
          <a:prstGeom prst="rect">
            <a:avLst/>
          </a:prstGeom>
          <a:ln>
            <a:solidFill>
              <a:schemeClr val="tx1">
                <a:lumMod val="50000"/>
                <a:lumOff val="50000"/>
              </a:schemeClr>
            </a:solidFill>
          </a:ln>
        </p:spPr>
      </p:pic>
      <p:pic>
        <p:nvPicPr>
          <p:cNvPr id="7" name="图片 6"/>
          <p:cNvPicPr>
            <a:picLocks noChangeAspect="1"/>
          </p:cNvPicPr>
          <p:nvPr/>
        </p:nvPicPr>
        <p:blipFill>
          <a:blip r:embed="rId4"/>
          <a:stretch>
            <a:fillRect/>
          </a:stretch>
        </p:blipFill>
        <p:spPr>
          <a:xfrm>
            <a:off x="5170805" y="3237865"/>
            <a:ext cx="5711190" cy="2860040"/>
          </a:xfrm>
          <a:prstGeom prst="rect">
            <a:avLst/>
          </a:prstGeom>
          <a:ln>
            <a:solidFill>
              <a:schemeClr val="tx1">
                <a:lumMod val="50000"/>
                <a:lumOff val="50000"/>
              </a:schemeClr>
            </a:solidFill>
          </a:ln>
        </p:spPr>
      </p:pic>
    </p:spTree>
    <p:custDataLst>
      <p:tags r:id="rId5"/>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887730" y="81280"/>
            <a:ext cx="9549765"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altLang="zh-CN" sz="3600" b="1" i="0" kern="1200" cap="none" spc="0" normalizeH="0" baseline="0">
                <a:solidFill>
                  <a:schemeClr val="bg1"/>
                </a:solidFill>
              </a:rPr>
              <a:t>                              </a:t>
            </a:r>
            <a:r>
              <a:rPr kumimoji="0" lang="zh-CN" sz="3600" b="1" i="0" kern="1200" cap="none" spc="0" normalizeH="0" baseline="0">
                <a:solidFill>
                  <a:schemeClr val="bg1"/>
                </a:solidFill>
              </a:rPr>
              <a:t>《好股研选》</a:t>
            </a:r>
            <a:endParaRPr kumimoji="0" lang="zh-CN" sz="3600" b="1" i="0" kern="1200" cap="none" spc="0" normalizeH="0" baseline="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2" name="图片 1"/>
          <p:cNvPicPr>
            <a:picLocks noChangeAspect="1"/>
          </p:cNvPicPr>
          <p:nvPr/>
        </p:nvPicPr>
        <p:blipFill>
          <a:blip r:embed="rId2"/>
          <a:stretch>
            <a:fillRect/>
          </a:stretch>
        </p:blipFill>
        <p:spPr>
          <a:xfrm>
            <a:off x="142875" y="81280"/>
            <a:ext cx="11946255" cy="6720205"/>
          </a:xfrm>
          <a:prstGeom prst="rect">
            <a:avLst/>
          </a:prstGeom>
        </p:spPr>
      </p:pic>
    </p:spTree>
    <p:custDataLst>
      <p:tags r:id="rId3"/>
    </p:custDataLst>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0.xml><?xml version="1.0" encoding="utf-8"?>
<p:tagLst xmlns:p="http://schemas.openxmlformats.org/presentationml/2006/main">
  <p:tag name="KSO_WM_UNIT_PLACING_PICTURE_USER_VIEWPORT" val="{&quot;height&quot;:606,&quot;width&quot;:2795}"/>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4060]}"/>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4060]}"/>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4060]}"/>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205081"/>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wm#"/>
  <p:tag name="KSO_WM_TEMPLATE_CATEGORY" val="custom"/>
  <p:tag name="KSO_WM_TEMPLATE_INDEX" val="20205081"/>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wm#"/>
  <p:tag name="KSO_WM_TEMPLATE_CATEGORY" val="custom"/>
  <p:tag name="KSO_WM_TEMPLATE_INDEX" val="20205081"/>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PP_MARK_KEY" val="34a5c737-2527-451b-a6cc-313a70f4ce21"/>
  <p:tag name="COMMONDATA" val="eyJoZGlkIjoiMjUxNmU2Yzc2MjNiNjJjZGFlY2Q1MzYxMGIzYTQ4YWEifQ=="/>
  <p:tag name="resource_record_key" val="{&quot;29&quot;:[20405972,20405933,20426316,20405934,20405922,20405918,20405950],&quot;65&quot;:[20205081],&quot;70&quot;:[3315773,3314060,3321602,3312359]}"/>
  <p:tag name="commondata" val="eyJoZGlkIjoiMTE5OTlmMmY3Mzc0MTBlODE0YTNlMWY0MTJhZTZiYTYifQ=="/>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9.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1498</Words>
  <Application>WPS 演示</Application>
  <PresentationFormat>宽屏</PresentationFormat>
  <Paragraphs>73</Paragraphs>
  <Slides>10</Slides>
  <Notes>4</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10</vt:i4>
      </vt:variant>
    </vt:vector>
  </HeadingPairs>
  <TitlesOfParts>
    <vt:vector size="29" baseType="lpstr">
      <vt:lpstr>Arial</vt:lpstr>
      <vt:lpstr>宋体</vt:lpstr>
      <vt:lpstr>Wingdings</vt:lpstr>
      <vt:lpstr>Wingdings</vt:lpstr>
      <vt:lpstr>Roboto</vt:lpstr>
      <vt:lpstr>汉仪旗黑-55简</vt:lpstr>
      <vt:lpstr>思源黑体 CN Medium</vt:lpstr>
      <vt:lpstr>黑体</vt:lpstr>
      <vt:lpstr>思源黑体 CN Light</vt:lpstr>
      <vt:lpstr>阿里巴巴普惠体 Light</vt:lpstr>
      <vt:lpstr>微软雅黑</vt:lpstr>
      <vt:lpstr>微软雅黑 Light</vt:lpstr>
      <vt:lpstr>PingFang SC</vt:lpstr>
      <vt:lpstr>Segoe Print</vt:lpstr>
      <vt:lpstr>KSOF618801C0</vt:lpstr>
      <vt:lpstr>Arial Unicode MS</vt:lpstr>
      <vt:lpstr>Calibri</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小芸</cp:lastModifiedBy>
  <cp:revision>1146</cp:revision>
  <dcterms:created xsi:type="dcterms:W3CDTF">2019-06-19T02:08:00Z</dcterms:created>
  <dcterms:modified xsi:type="dcterms:W3CDTF">2026-06-10T06:50:54Z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2052-12.1.0.26895</vt:lpwstr>
  </property>
  <property fmtid="{D5CDD505-2E9C-101B-9397-08002B2CF9AE}" pid="3" name="ICV">
    <vt:lpwstr>67F8E99CA25843CDBAFD0150A9FB820A</vt:lpwstr>
  </property>
</Properties>
</file>