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13" r:id="rId7"/>
    <p:sldId id="1147" r:id="rId8"/>
    <p:sldId id="1123" r:id="rId9"/>
    <p:sldId id="1134" r:id="rId10"/>
    <p:sldId id="1148" r:id="rId11"/>
    <p:sldId id="1146" r:id="rId12"/>
    <p:sldId id="1144" r:id="rId13"/>
    <p:sldId id="1143" r:id="rId14"/>
    <p:sldId id="372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7" userDrawn="1">
          <p15:clr>
            <a:srgbClr val="A4A3A4"/>
          </p15:clr>
        </p15:guide>
        <p15:guide id="2" pos="37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7"/>
        <p:guide pos="37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3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8.png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7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半导体设备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2026 .6.24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" y="1375410"/>
            <a:ext cx="5541645" cy="3538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7730"/>
            <a:ext cx="5438775" cy="3000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30" y="3111500"/>
            <a:ext cx="5629275" cy="2867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16480" y="104140"/>
            <a:ext cx="7660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000" b="1" i="0" kern="1200" cap="none" spc="0" normalizeH="0" baseline="0">
                <a:solidFill>
                  <a:schemeClr val="bg1"/>
                </a:solidFill>
              </a:rPr>
              <a:t>  1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SEMI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上修全年预期、海力士2034年产能翻三倍，全球半导体景气周期持续确立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" y="1193800"/>
            <a:ext cx="7125335" cy="1811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540" y="911225"/>
            <a:ext cx="4153535" cy="4867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" y="3387725"/>
            <a:ext cx="6347460" cy="19596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、半导体产业链定价权正从芯片终端向设备与零部件环节上移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115" y="875665"/>
            <a:ext cx="63690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半导体行业供需格局反转，涨价从设备端向零部件、材料环节层层传导，形成全产业链的价值重估，零部件端受益双重国产替代趋势。</a:t>
            </a:r>
            <a:r>
              <a:rPr lang="zh-CN" altLang="en-US" sz="1600">
                <a:highlight>
                  <a:srgbClr val="FFFF00"/>
                </a:highlight>
                <a:sym typeface="+mn-ea"/>
              </a:rPr>
              <a:t>定价权的转移路径清晰可见：</a:t>
            </a:r>
            <a:r>
              <a:rPr lang="zh-CN" altLang="en-US" sz="1600">
                <a:sym typeface="+mn-ea"/>
              </a:rPr>
              <a:t>从终端芯片 → 晶圆代工 → 设备整机 → 零部件，越往上游，议价能力越强，且这一趋势在2026年正式确立。正如行业所言："设备商敢提价，是整个半导体周期从复苏走向繁荣的终极信号"</a:t>
            </a:r>
            <a:endParaRPr lang="zh-CN" altLang="en-US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2495550"/>
            <a:ext cx="5523230" cy="3582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90" y="875665"/>
            <a:ext cx="3223260" cy="2847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590" y="3723005"/>
            <a:ext cx="4594860" cy="23774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26055" y="130810"/>
            <a:ext cx="831532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、华为发布韬定律，看好半导体产业趋势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9770" y="942340"/>
            <a:ext cx="11198860" cy="45231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华为提到的核心工艺包括逻辑折叠技术、统一总线、</a:t>
            </a:r>
            <a:r>
              <a:rPr kumimoji="0" lang="en-US" altLang="zh-CN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Hi-ONE 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近封装光学</a:t>
            </a:r>
            <a:r>
              <a:rPr kumimoji="0" lang="en-US" altLang="zh-CN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I/O 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技术。虽然名词表述可能不同，但大体也属于先进封装的范畴，逻辑折叠也是用三维结构代替平面结构，相较传统的前道工艺，具体新增工艺包括混合键合、减薄，更多的</a:t>
            </a:r>
            <a:r>
              <a:rPr kumimoji="0" lang="en-US" altLang="zh-CN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CMP，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更高需求的测试等等。</a:t>
            </a:r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利好方向：</a:t>
            </a:r>
            <a:endParaRPr kumimoji="0" lang="zh-CN" altLang="en-US" sz="1600" i="0" kern="1200" cap="none" spc="0" normalizeH="0" baseline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（1）先进制程的空间被打开，此前大家普遍担心没有</a:t>
            </a:r>
            <a:r>
              <a:rPr kumimoji="0" lang="en-US" altLang="zh-CN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EUV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光刻机做不到更高技术代，这次是首次公开发声，中国半导体未来是星辰大海</a:t>
            </a:r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r>
              <a:rPr kumimoji="0" lang="zh-CN" altLang="en-US" sz="1600" b="1" i="0" kern="1200" cap="none" spc="0" normalizeH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利好所有半导体设备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，先进制程空间打开后，设备使用价值量以及长期空间都打开（国产设备/零部件需求确定性增强）</a:t>
            </a:r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（3）先进封装的重视度要提升，核心增量环节有键合、</a:t>
            </a:r>
            <a:r>
              <a:rPr kumimoji="0" lang="en-US" altLang="zh-CN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CM P/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减薄、电镀、</a:t>
            </a:r>
            <a:r>
              <a:rPr kumimoji="0" lang="en-US" altLang="zh-CN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TSV</a:t>
            </a:r>
            <a:r>
              <a:rPr kumimoji="0" lang="zh-CN" altLang="en-US" sz="1600" i="0" kern="1200" cap="none" spc="0" normalizeH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（先进封装战略地位跃升）</a:t>
            </a:r>
            <a:endParaRPr kumimoji="0" lang="zh-CN" altLang="en-US" sz="1600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1987550"/>
            <a:ext cx="8000365" cy="1724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4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、自主可控趋势不断加强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6805" y="941705"/>
            <a:ext cx="1061402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2026年4月2日提出，4月22日众议院外交事务委员会以36:8高票通过美国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MATCH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法案，叫停华虹供货等事件均加强自主可控趋势，国内先进设备验证也非常顺利，国产化率将进入快速提升阶段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20" y="1659255"/>
            <a:ext cx="5501005" cy="3179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05" y="1659255"/>
            <a:ext cx="4037330" cy="2950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05" y="4610100"/>
            <a:ext cx="5107940" cy="1541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kumimoji="0" 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受益方向</a:t>
            </a:r>
            <a:endParaRPr kumimoji="0" lang="zh-CN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5340" y="1223645"/>
            <a:ext cx="4874895" cy="1599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①存储扩产弹性方向：中微公司、精智达、微导纳米</a:t>
            </a:r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②替代日本设备方向：</a:t>
            </a:r>
            <a:r>
              <a:rPr lang="en-US" altLang="zh-CN" sz="1400"/>
              <a:t>Track</a:t>
            </a:r>
            <a:r>
              <a:rPr lang="zh-CN" altLang="en-US" sz="1400"/>
              <a:t>环节、精智达、华峰测控等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③零部件方向：英杰电气、正帆科技、新莱应材、富创精密、茂莱光学、先锋精科等</a:t>
            </a:r>
            <a:endParaRPr lang="zh-CN" altLang="en-US" sz="1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" y="3819525"/>
            <a:ext cx="6867525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10" y="1015365"/>
            <a:ext cx="6038215" cy="3422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43705" y="170180"/>
            <a:ext cx="3705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PCB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企业竞争情况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20" y="964565"/>
            <a:ext cx="9222740" cy="4928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" y="2179955"/>
            <a:ext cx="6400800" cy="2914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701415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183005"/>
            <a:ext cx="6268720" cy="43770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85" y="2562225"/>
            <a:ext cx="5525770" cy="29978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WPS 演示</Application>
  <PresentationFormat>宽屏</PresentationFormat>
  <Paragraphs>59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微软雅黑 Light</vt:lpstr>
      <vt:lpstr>KSOFDDF55C4C</vt:lpstr>
      <vt:lpstr>Segoe Print</vt:lpstr>
      <vt:lpstr>KSOF618801C0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1165</cp:revision>
  <dcterms:created xsi:type="dcterms:W3CDTF">2019-06-19T02:08:00Z</dcterms:created>
  <dcterms:modified xsi:type="dcterms:W3CDTF">2026-06-24T06:54:09Z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67F8E99CA25843CDBAFD0150A9FB820A</vt:lpwstr>
  </property>
</Properties>
</file>