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370" r:id="rId4"/>
    <p:sldId id="1113" r:id="rId6"/>
    <p:sldId id="1165" r:id="rId7"/>
    <p:sldId id="1164" r:id="rId8"/>
    <p:sldId id="1155" r:id="rId9"/>
    <p:sldId id="1157" r:id="rId10"/>
    <p:sldId id="1160" r:id="rId11"/>
    <p:sldId id="1156" r:id="rId12"/>
    <p:sldId id="1162" r:id="rId13"/>
    <p:sldId id="1144" r:id="rId14"/>
    <p:sldId id="1158" r:id="rId15"/>
    <p:sldId id="1159" r:id="rId16"/>
    <p:sldId id="1163" r:id="rId17"/>
    <p:sldId id="372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38" userDrawn="1">
          <p15:clr>
            <a:srgbClr val="A4A3A4"/>
          </p15:clr>
        </p15:guide>
        <p15:guide id="2" pos="37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7" name="熊仪_aYju7RJj" initials="熊" lastIdx="0" clrIdx="0"/>
  <p:cmAuthor id="8" name="yifei" initials="y" lastIdx="1" clrIdx="7"/>
  <p:cmAuthor id="2" name="kingsoft" initials="k" lastIdx="1" clrIdx="1"/>
  <p:cmAuthor id="9" name="ADMIN" initials="A" lastIdx="1" clrIdx="8"/>
  <p:cmAuthor id="3" name="zhouzean" initials="z" lastIdx="1" clrIdx="2"/>
  <p:cmAuthor id="4" name="李鹏飞_6bQfzI3a" initials="李" lastIdx="0" clrIdx="0"/>
  <p:cmAuthor id="5" name="李晓菲_MZFnUzi6" initials="李" lastIdx="0" clrIdx="0"/>
  <p:cmAuthor id="6" name="小珞_QjMfU7FR" initials="小" lastIdx="0" clrIdx="0"/>
  <p:cmAuthor id="2001" name="骆倩怡_Znauj26B" initials="authorId_382814100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324F3"/>
    <a:srgbClr val="FFF6CD"/>
    <a:srgbClr val="FFFDF5"/>
    <a:srgbClr val="FFDFDF"/>
    <a:srgbClr val="D16664"/>
    <a:srgbClr val="FFFC91"/>
    <a:srgbClr val="DCDCDC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38"/>
        <p:guide pos="372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gs" Target="tags/tag133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K:\1-9&#26376;&#25968;&#25454;_176068637249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t>2024年中国各类发电量占比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'[1-9月数据_1760686372490.xlsx]1-3月'!$F$110:$F$114</c:f>
              <c:strCache>
                <c:ptCount val="5"/>
                <c:pt idx="0">
                  <c:v>火电</c:v>
                </c:pt>
                <c:pt idx="1">
                  <c:v>水电</c:v>
                </c:pt>
                <c:pt idx="2">
                  <c:v>风电</c:v>
                </c:pt>
                <c:pt idx="3">
                  <c:v>光伏</c:v>
                </c:pt>
                <c:pt idx="4">
                  <c:v>核电</c:v>
                </c:pt>
              </c:strCache>
            </c:strRef>
          </c:cat>
          <c:val>
            <c:numRef>
              <c:f>'[1-9月数据_1760686372490.xlsx]1-3月'!$G$110:$G$114</c:f>
              <c:numCache>
                <c:formatCode>0.00%</c:formatCode>
                <c:ptCount val="5"/>
                <c:pt idx="0">
                  <c:v>0.6319</c:v>
                </c:pt>
                <c:pt idx="1">
                  <c:v>0.1413</c:v>
                </c:pt>
                <c:pt idx="2">
                  <c:v>0.0988</c:v>
                </c:pt>
                <c:pt idx="3">
                  <c:v>0.0832</c:v>
                </c:pt>
                <c:pt idx="4">
                  <c:v>0.0447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e19fafb0-6ccb-4d8c-9034-33dc384e5718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08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solidFill>
          <a:schemeClr val="bg1"/>
        </a:solidFill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组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200" y="335280"/>
            <a:ext cx="1492885" cy="6202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7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18" Type="http://schemas.openxmlformats.org/officeDocument/2006/relationships/tags" Target="../tags/tag99.xml"/><Relationship Id="rId17" Type="http://schemas.openxmlformats.org/officeDocument/2006/relationships/image" Target="../media/image6.png"/><Relationship Id="rId16" Type="http://schemas.openxmlformats.org/officeDocument/2006/relationships/tags" Target="../tags/tag98.xml"/><Relationship Id="rId15" Type="http://schemas.openxmlformats.org/officeDocument/2006/relationships/tags" Target="../tags/tag97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tags" Target="../tags/tag105.xml"/><Relationship Id="rId7" Type="http://schemas.openxmlformats.org/officeDocument/2006/relationships/tags" Target="../tags/tag104.xml"/><Relationship Id="rId6" Type="http://schemas.openxmlformats.org/officeDocument/2006/relationships/image" Target="../media/image8.png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image" Target="../media/image7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3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4.xml"/><Relationship Id="rId2" Type="http://schemas.openxmlformats.org/officeDocument/2006/relationships/image" Target="../media/image20.png"/><Relationship Id="rId1" Type="http://schemas.openxmlformats.org/officeDocument/2006/relationships/tags" Target="../tags/tag123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6.xml"/><Relationship Id="rId2" Type="http://schemas.openxmlformats.org/officeDocument/2006/relationships/image" Target="../media/image21.png"/><Relationship Id="rId1" Type="http://schemas.openxmlformats.org/officeDocument/2006/relationships/tags" Target="../tags/tag125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8.xml"/><Relationship Id="rId2" Type="http://schemas.openxmlformats.org/officeDocument/2006/relationships/image" Target="../media/image22.png"/><Relationship Id="rId1" Type="http://schemas.openxmlformats.org/officeDocument/2006/relationships/tags" Target="../tags/tag127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0.xml"/><Relationship Id="rId2" Type="http://schemas.openxmlformats.org/officeDocument/2006/relationships/image" Target="../media/image23.png"/><Relationship Id="rId1" Type="http://schemas.openxmlformats.org/officeDocument/2006/relationships/tags" Target="../tags/tag129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2.xml"/><Relationship Id="rId2" Type="http://schemas.openxmlformats.org/officeDocument/2006/relationships/image" Target="../media/image24.png"/><Relationship Id="rId1" Type="http://schemas.openxmlformats.org/officeDocument/2006/relationships/tags" Target="../tags/tag13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8.xml"/><Relationship Id="rId2" Type="http://schemas.openxmlformats.org/officeDocument/2006/relationships/image" Target="../media/image9.png"/><Relationship Id="rId1" Type="http://schemas.openxmlformats.org/officeDocument/2006/relationships/tags" Target="../tags/tag10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0.xml"/><Relationship Id="rId2" Type="http://schemas.openxmlformats.org/officeDocument/2006/relationships/image" Target="../media/image10.png"/><Relationship Id="rId1" Type="http://schemas.openxmlformats.org/officeDocument/2006/relationships/tags" Target="../tags/tag109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2.xml"/><Relationship Id="rId2" Type="http://schemas.openxmlformats.org/officeDocument/2006/relationships/image" Target="../media/image11.png"/><Relationship Id="rId1" Type="http://schemas.openxmlformats.org/officeDocument/2006/relationships/tags" Target="../tags/tag111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4.xml"/><Relationship Id="rId2" Type="http://schemas.openxmlformats.org/officeDocument/2006/relationships/image" Target="../media/image12.png"/><Relationship Id="rId1" Type="http://schemas.openxmlformats.org/officeDocument/2006/relationships/tags" Target="../tags/tag113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6.xml"/><Relationship Id="rId3" Type="http://schemas.openxmlformats.org/officeDocument/2006/relationships/image" Target="../media/image13.png"/><Relationship Id="rId2" Type="http://schemas.openxmlformats.org/officeDocument/2006/relationships/tags" Target="../tags/tag115.xml"/><Relationship Id="rId1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8.xml"/><Relationship Id="rId2" Type="http://schemas.openxmlformats.org/officeDocument/2006/relationships/image" Target="../media/image14.png"/><Relationship Id="rId1" Type="http://schemas.openxmlformats.org/officeDocument/2006/relationships/tags" Target="../tags/tag117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0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119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2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1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852025" y="194945"/>
            <a:ext cx="1774825" cy="384810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>
            <p:custDataLst>
              <p:tags r:id="rId3"/>
            </p:custDataLst>
          </p:nvPr>
        </p:nvSpPr>
        <p:spPr>
          <a:xfrm>
            <a:off x="1634490" y="1593215"/>
            <a:ext cx="8777605" cy="8280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3600" b="1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风口解读之周期板块</a:t>
            </a:r>
            <a:endParaRPr lang="zh-CN" sz="3600" b="1" dirty="0">
              <a:gradFill>
                <a:gsLst>
                  <a:gs pos="0">
                    <a:srgbClr val="FFFAE9"/>
                  </a:gs>
                  <a:gs pos="100000">
                    <a:srgbClr val="FBDF62"/>
                  </a:gs>
                </a:gsLst>
                <a:lin ang="5400000" scaled="0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408305" y="283210"/>
            <a:ext cx="3613150" cy="4197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</a:rPr>
              <a:t>投教课</a:t>
            </a:r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——</a:t>
            </a:r>
            <a:endParaRPr lang="en-US" altLang="zh-CN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485640" y="4185285"/>
            <a:ext cx="3686810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投顾执业编码：</a:t>
            </a: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endParaRPr lang="zh-CN" altLang="en-US">
              <a:solidFill>
                <a:schemeClr val="bg1"/>
              </a:solidFill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基金执业编码：A20250623004965</a:t>
            </a:r>
            <a:endParaRPr lang="zh-CN" altLang="en-US">
              <a:solidFill>
                <a:schemeClr val="bg1"/>
              </a:solidFill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</a:endParaRPr>
          </a:p>
        </p:txBody>
      </p:sp>
      <p:pic>
        <p:nvPicPr>
          <p:cNvPr id="25" name="图片 24" descr="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82875" y="3381375"/>
            <a:ext cx="6777990" cy="460375"/>
          </a:xfrm>
          <a:prstGeom prst="rect">
            <a:avLst/>
          </a:prstGeom>
        </p:spPr>
      </p:pic>
      <p:sp>
        <p:nvSpPr>
          <p:cNvPr id="26" name="文本框 25"/>
          <p:cNvSpPr txBox="1"/>
          <p:nvPr>
            <p:custDataLst>
              <p:tags r:id="rId7"/>
            </p:custDataLst>
          </p:nvPr>
        </p:nvSpPr>
        <p:spPr>
          <a:xfrm>
            <a:off x="2682875" y="3429000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8"/>
            </p:custDataLst>
          </p:nvPr>
        </p:nvSpPr>
        <p:spPr>
          <a:xfrm>
            <a:off x="6368415" y="3429000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授课日期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</a:t>
            </a:r>
            <a:r>
              <a:rPr lang="en-US" altLang="zh-CN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2025 .10.09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372360" y="0"/>
            <a:ext cx="81597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</a:t>
            </a:r>
            <a:r>
              <a:rPr kumimoji="0" lang="en-US" sz="2400" b="1" i="0" kern="1200" cap="none" spc="0" normalizeH="0" baseline="0">
                <a:solidFill>
                  <a:schemeClr val="bg1"/>
                </a:solidFill>
              </a:rPr>
              <a:t>                                    </a:t>
            </a:r>
            <a:r>
              <a:rPr kumimoji="0" lang="zh-CN" altLang="en-US" sz="2400" b="1" i="0" kern="1200" cap="none" spc="0" normalizeH="0" baseline="0">
                <a:solidFill>
                  <a:schemeClr val="bg1"/>
                </a:solidFill>
              </a:rPr>
              <a:t>受益方向</a:t>
            </a:r>
            <a:endParaRPr kumimoji="0" lang="zh-CN" altLang="en-US" sz="24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955040" y="890270"/>
            <a:ext cx="10104755" cy="44659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372360" y="0"/>
            <a:ext cx="81597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</a:t>
            </a:r>
            <a:r>
              <a:rPr kumimoji="0" lang="en-US" sz="2400" b="1" i="0" kern="1200" cap="none" spc="0" normalizeH="0" baseline="0">
                <a:solidFill>
                  <a:schemeClr val="bg1"/>
                </a:solidFill>
              </a:rPr>
              <a:t>                                    </a:t>
            </a:r>
            <a:r>
              <a:rPr kumimoji="0" lang="zh-CN" altLang="en-US" sz="2400" b="1" i="0" kern="1200" cap="none" spc="0" normalizeH="0" baseline="0">
                <a:solidFill>
                  <a:schemeClr val="bg1"/>
                </a:solidFill>
              </a:rPr>
              <a:t>受益方向</a:t>
            </a:r>
            <a:endParaRPr kumimoji="0" lang="zh-CN" altLang="en-US" sz="24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630555" y="1134745"/>
            <a:ext cx="10743565" cy="35407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372360" y="0"/>
            <a:ext cx="81597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</a:t>
            </a:r>
            <a:r>
              <a:rPr kumimoji="0" lang="en-US" sz="2400" b="1" i="0" kern="1200" cap="none" spc="0" normalizeH="0" baseline="0">
                <a:solidFill>
                  <a:schemeClr val="bg1"/>
                </a:solidFill>
              </a:rPr>
              <a:t>                                    </a:t>
            </a:r>
            <a:r>
              <a:rPr kumimoji="0" lang="zh-CN" altLang="en-US" sz="2400" b="1" i="0" kern="1200" cap="none" spc="0" normalizeH="0" baseline="0">
                <a:solidFill>
                  <a:schemeClr val="bg1"/>
                </a:solidFill>
              </a:rPr>
              <a:t>受益方向</a:t>
            </a:r>
            <a:endParaRPr kumimoji="0" lang="zh-CN" altLang="en-US" sz="24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2222500" y="1045210"/>
            <a:ext cx="7091680" cy="51149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372360" y="0"/>
            <a:ext cx="81597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</a:t>
            </a:r>
            <a:r>
              <a:rPr kumimoji="0" lang="en-US" sz="2400" b="1" i="0" kern="1200" cap="none" spc="0" normalizeH="0" baseline="0">
                <a:solidFill>
                  <a:schemeClr val="bg1"/>
                </a:solidFill>
              </a:rPr>
              <a:t>                                    </a:t>
            </a:r>
            <a:r>
              <a:rPr kumimoji="0" lang="zh-CN" altLang="en-US" sz="2400" b="1" i="0" kern="1200" cap="none" spc="0" normalizeH="0" baseline="0">
                <a:solidFill>
                  <a:schemeClr val="bg1"/>
                </a:solidFill>
              </a:rPr>
              <a:t>受益方向</a:t>
            </a:r>
            <a:endParaRPr kumimoji="0" lang="zh-CN" altLang="en-US" sz="24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rcRect t="2963" b="3049"/>
          <a:stretch>
            <a:fillRect/>
          </a:stretch>
        </p:blipFill>
        <p:spPr>
          <a:xfrm>
            <a:off x="3010535" y="854710"/>
            <a:ext cx="5852795" cy="48507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 </a:t>
            </a:r>
            <a:r>
              <a:rPr kumimoji="0" lang="zh-CN" sz="3200" b="1" i="0" kern="1200" cap="none" spc="0" normalizeH="0" baseline="0">
                <a:solidFill>
                  <a:schemeClr val="bg1"/>
                </a:solidFill>
              </a:rPr>
              <a:t>今天尾盘资金青睐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9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1365885" y="861695"/>
            <a:ext cx="9084310" cy="52152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 </a:t>
            </a:r>
            <a:r>
              <a:rPr kumimoji="0" lang="zh-CN" sz="3200" b="1" i="0" kern="1200" cap="none" spc="0" normalizeH="0" baseline="0">
                <a:solidFill>
                  <a:schemeClr val="bg1"/>
                </a:solidFill>
              </a:rPr>
              <a:t>有色化工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2120265" y="699770"/>
            <a:ext cx="7436485" cy="54584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 </a:t>
            </a:r>
            <a:r>
              <a:rPr kumimoji="0" lang="zh-CN" sz="3200" b="1" i="0" kern="1200" cap="none" spc="0" normalizeH="0" baseline="0">
                <a:solidFill>
                  <a:schemeClr val="bg1"/>
                </a:solidFill>
              </a:rPr>
              <a:t>当前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热点与状态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42950" y="1533525"/>
            <a:ext cx="867537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、海南封关</a:t>
            </a:r>
            <a:r>
              <a:rPr lang="en-US" altLang="zh-CN"/>
              <a:t>→</a:t>
            </a:r>
            <a:r>
              <a:rPr lang="zh-CN" altLang="en-US"/>
              <a:t>湖北三资</a:t>
            </a:r>
            <a:r>
              <a:rPr lang="en-US" altLang="zh-CN"/>
              <a:t>→</a:t>
            </a:r>
            <a:r>
              <a:rPr lang="zh-CN" altLang="en-US"/>
              <a:t>深圳国企</a:t>
            </a:r>
            <a:endParaRPr lang="en-US" altLang="zh-CN"/>
          </a:p>
          <a:p>
            <a:endParaRPr lang="zh-CN" altLang="en-US"/>
          </a:p>
          <a:p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、低空经济</a:t>
            </a:r>
            <a:r>
              <a:rPr lang="en-US" altLang="zh-CN">
                <a:sym typeface="+mn-ea"/>
              </a:rPr>
              <a:t>→</a:t>
            </a:r>
            <a:r>
              <a:rPr lang="zh-CN" altLang="en-US">
                <a:sym typeface="+mn-ea"/>
              </a:rPr>
              <a:t>深海经济</a:t>
            </a:r>
            <a:r>
              <a:rPr lang="en-US" altLang="zh-CN">
                <a:sym typeface="+mn-ea"/>
              </a:rPr>
              <a:t>→</a:t>
            </a:r>
            <a:r>
              <a:rPr lang="zh-CN" altLang="en-US">
                <a:sym typeface="+mn-ea"/>
              </a:rPr>
              <a:t>深地经济</a:t>
            </a:r>
            <a:endParaRPr lang="en-US" altLang="zh-CN"/>
          </a:p>
          <a:p>
            <a:endParaRPr lang="en-US" altLang="zh-CN"/>
          </a:p>
          <a:p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、煤电</a:t>
            </a:r>
            <a:r>
              <a:rPr lang="en-US" altLang="zh-CN">
                <a:sym typeface="+mn-ea"/>
              </a:rPr>
              <a:t>→</a:t>
            </a:r>
            <a:r>
              <a:rPr lang="zh-CN" altLang="en-US">
                <a:sym typeface="+mn-ea"/>
              </a:rPr>
              <a:t>冰雪产业</a:t>
            </a:r>
            <a:r>
              <a:rPr lang="en-US" altLang="zh-CN">
                <a:sym typeface="+mn-ea"/>
              </a:rPr>
              <a:t>→</a:t>
            </a:r>
            <a:r>
              <a:rPr lang="zh-CN" altLang="en-US">
                <a:sym typeface="+mn-ea"/>
              </a:rPr>
              <a:t>核电</a:t>
            </a:r>
            <a:r>
              <a:rPr lang="en-US" altLang="zh-CN">
                <a:sym typeface="+mn-ea"/>
              </a:rPr>
              <a:t>→</a:t>
            </a:r>
            <a:r>
              <a:rPr lang="zh-CN" altLang="en-US">
                <a:sym typeface="+mn-ea"/>
              </a:rPr>
              <a:t>风电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、三季报业绩炒作</a:t>
            </a:r>
            <a:endParaRPr lang="zh-CN" altLang="en-US"/>
          </a:p>
          <a:p>
            <a:r>
              <a:rPr lang="zh-CN" altLang="en-US"/>
              <a:t>（大族数控、新强联、和而泰）</a:t>
            </a:r>
            <a:endParaRPr lang="zh-CN" altLang="en-US"/>
          </a:p>
          <a:p>
            <a:endParaRPr lang="zh-CN" altLang="en-US"/>
          </a:p>
          <a:p>
            <a:r>
              <a:rPr lang="en-US" altLang="zh-CN">
                <a:sym typeface="+mn-ea"/>
              </a:rPr>
              <a:t>5</a:t>
            </a:r>
            <a:r>
              <a:rPr lang="zh-CN" altLang="en-US">
                <a:sym typeface="+mn-ea"/>
              </a:rPr>
              <a:t>、电解铝（国内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天花板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封死了主要供给，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海外频发的停产事件则不断侵蚀着边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际供应。这使得全球原铝的供需平衡表趋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于紧张，为铝价提供了坚实的基本面支撑</a:t>
            </a:r>
            <a:endParaRPr lang="zh-CN" altLang="en-US"/>
          </a:p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761740" y="5573395"/>
            <a:ext cx="52317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行情影响了题材的持续性，缩量让市场内卷严重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/>
          <p:nvPr/>
        </p:nvPicPr>
        <p:blipFill>
          <a:blip r:embed="rId2"/>
          <a:srcRect l="3324" t="4036" r="7098" b="4307"/>
          <a:stretch>
            <a:fillRect/>
          </a:stretch>
        </p:blipFill>
        <p:spPr>
          <a:xfrm>
            <a:off x="5344160" y="1533525"/>
            <a:ext cx="6466205" cy="340296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公用事业行业政策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2766060" y="763270"/>
            <a:ext cx="6965950" cy="53314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</a:t>
            </a:r>
            <a:r>
              <a:rPr kumimoji="0" lang="zh-CN" sz="3200" b="1" i="0" kern="1200" cap="none" spc="0" normalizeH="0" baseline="0">
                <a:solidFill>
                  <a:schemeClr val="bg1"/>
                </a:solidFill>
              </a:rPr>
              <a:t>我国发电类型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11860" y="1155065"/>
            <a:ext cx="10258425" cy="35242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700"/>
              <a:t>根据国能能源研究院发布的</a:t>
            </a:r>
            <a:r>
              <a:rPr lang="en-US" altLang="zh-CN" sz="1700"/>
              <a:t>《</a:t>
            </a:r>
            <a:r>
              <a:rPr lang="zh-CN" altLang="en-US" sz="1700"/>
              <a:t>中国能源数据报告（</a:t>
            </a:r>
            <a:r>
              <a:rPr lang="en-US" altLang="zh-CN" sz="1700"/>
              <a:t>2025</a:t>
            </a:r>
            <a:r>
              <a:rPr lang="zh-CN" altLang="en-US" sz="1700"/>
              <a:t>）</a:t>
            </a:r>
            <a:r>
              <a:rPr lang="en-US" altLang="zh-CN" sz="1700"/>
              <a:t>》</a:t>
            </a:r>
            <a:r>
              <a:rPr lang="zh-CN" altLang="en-US" sz="1700"/>
              <a:t>，</a:t>
            </a:r>
            <a:r>
              <a:rPr lang="en-US" altLang="zh-CN" sz="1700"/>
              <a:t>2024</a:t>
            </a:r>
            <a:r>
              <a:rPr lang="zh-CN" altLang="en-US" sz="1700"/>
              <a:t>年中国总发电量为</a:t>
            </a:r>
            <a:r>
              <a:rPr lang="en-US" altLang="zh-CN" sz="1700"/>
              <a:t>100,868.8</a:t>
            </a:r>
            <a:r>
              <a:rPr lang="zh-CN" altLang="en-US" sz="1700"/>
              <a:t>亿千瓦时</a:t>
            </a:r>
            <a:endParaRPr lang="zh-CN" altLang="en-US" sz="1700"/>
          </a:p>
        </p:txBody>
      </p:sp>
      <p:graphicFrame>
        <p:nvGraphicFramePr>
          <p:cNvPr id="8" name="图表 7"/>
          <p:cNvGraphicFramePr/>
          <p:nvPr/>
        </p:nvGraphicFramePr>
        <p:xfrm>
          <a:off x="5045710" y="1769110"/>
          <a:ext cx="6646545" cy="4258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586105" y="2387600"/>
            <a:ext cx="5608320" cy="26142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           </a:t>
            </a:r>
            <a:r>
              <a:rPr kumimoji="0" lang="zh-CN" sz="3200" b="1" i="0" kern="1200" cap="none" spc="0" normalizeH="0" baseline="0">
                <a:solidFill>
                  <a:schemeClr val="bg1"/>
                </a:solidFill>
              </a:rPr>
              <a:t>火</a:t>
            </a:r>
            <a:r>
              <a:rPr kumimoji="0" lang="zh-CN" sz="3200" b="1" i="0" kern="1200" cap="none" spc="0" normalizeH="0" baseline="0">
                <a:solidFill>
                  <a:schemeClr val="bg1"/>
                </a:solidFill>
              </a:rPr>
              <a:t>电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06265" y="905510"/>
            <a:ext cx="3107055" cy="40259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lnSpc>
                <a:spcPts val="2430"/>
              </a:lnSpc>
            </a:pP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周期与红利双逻辑，四主线布局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rcRect l="1879" t="4762" r="2572" b="3938"/>
          <a:stretch>
            <a:fillRect/>
          </a:stretch>
        </p:blipFill>
        <p:spPr>
          <a:xfrm>
            <a:off x="2051050" y="1426210"/>
            <a:ext cx="7402830" cy="46888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       </a:t>
            </a:r>
            <a:r>
              <a:rPr kumimoji="0" lang="zh-CN" sz="3200" b="1" i="0" kern="1200" cap="none" spc="0" normalizeH="0" baseline="0">
                <a:solidFill>
                  <a:schemeClr val="bg1"/>
                </a:solidFill>
              </a:rPr>
              <a:t>风电核电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8" name="图片 7"/>
          <p:cNvPicPr/>
          <p:nvPr/>
        </p:nvPicPr>
        <p:blipFill>
          <a:blip r:embed="rId2"/>
          <a:srcRect l="1404" t="8577" r="1667" b="4628"/>
          <a:stretch>
            <a:fillRect/>
          </a:stretch>
        </p:blipFill>
        <p:spPr>
          <a:xfrm>
            <a:off x="1537970" y="1567815"/>
            <a:ext cx="8198485" cy="25958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913505" y="955040"/>
            <a:ext cx="5080000" cy="368300"/>
          </a:xfrm>
          <a:prstGeom prst="rect">
            <a:avLst/>
          </a:prstGeom>
        </p:spPr>
        <p:txBody>
          <a:bodyPr>
            <a:spAutoFit/>
          </a:bodyPr>
          <a:p>
            <a:pPr marL="0" indent="0">
              <a:lnSpc>
                <a:spcPts val="2160"/>
              </a:lnSpc>
            </a:pPr>
            <a:r>
              <a:rPr lang="zh-CN" altLang="en-US" sz="1600" b="1" i="0">
                <a:latin typeface="微软雅黑" panose="020B0503020204020204" charset="-122"/>
                <a:ea typeface="微软雅黑" panose="020B0503020204020204" charset="-122"/>
              </a:rPr>
              <a:t>风电核电增值税政策修订，税收优惠大幅降低</a:t>
            </a:r>
            <a:endParaRPr lang="zh-CN" altLang="en-US" sz="1600" b="1" i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3"/>
          <a:srcRect l="1404" t="4216" r="1887" b="5300"/>
          <a:stretch>
            <a:fillRect/>
          </a:stretch>
        </p:blipFill>
        <p:spPr>
          <a:xfrm>
            <a:off x="843915" y="2135505"/>
            <a:ext cx="10674350" cy="3761740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4"/>
          <a:srcRect t="23445"/>
          <a:stretch>
            <a:fillRect/>
          </a:stretch>
        </p:blipFill>
        <p:spPr>
          <a:xfrm>
            <a:off x="655955" y="1461135"/>
            <a:ext cx="10941685" cy="81089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           </a:t>
            </a:r>
            <a:r>
              <a:rPr kumimoji="0" lang="zh-CN" sz="3200" b="1" i="0" kern="1200" cap="none" spc="0" normalizeH="0" baseline="0">
                <a:solidFill>
                  <a:schemeClr val="bg1"/>
                </a:solidFill>
              </a:rPr>
              <a:t>水电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534035" y="2348230"/>
            <a:ext cx="6114415" cy="17741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913505" y="887095"/>
            <a:ext cx="5526405" cy="52387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lnSpc>
                <a:spcPts val="3375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秋汛迅猛利好水电 发改委发文治理无序竞价</a:t>
            </a:r>
            <a:endParaRPr lang="zh-CN" altLang="en-US" sz="2000" b="1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/>
          <p:cNvPicPr/>
          <p:nvPr/>
        </p:nvPicPr>
        <p:blipFill>
          <a:blip r:embed="rId3"/>
          <a:srcRect l="3309" t="2527" r="4261" b="4512"/>
          <a:stretch>
            <a:fillRect/>
          </a:stretch>
        </p:blipFill>
        <p:spPr>
          <a:xfrm>
            <a:off x="6648450" y="1970405"/>
            <a:ext cx="5052060" cy="354457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PLACING_PICTURE_USER_VIEWPORT" val="{&quot;height&quot;:606,&quot;width&quot;:2795}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3.xml><?xml version="1.0" encoding="utf-8"?>
<p:tagLst xmlns:p="http://schemas.openxmlformats.org/presentationml/2006/main">
  <p:tag name="KSO_WPP_MARK_KEY" val="34a5c737-2527-451b-a6cc-313a70f4ce21"/>
  <p:tag name="COMMONDATA" val="eyJoZGlkIjoiMjUxNmU2Yzc2MjNiNjJjZGFlY2Q1MzYxMGIzYTQ4YWEifQ=="/>
  <p:tag name="resource_record_key" val="{&quot;29&quot;:[20405972,20405933,20426316,20405934,20405922,20405918,20405950],&quot;65&quot;:[20205081],&quot;70&quot;:[3315773,3314060,3321602,3312359]}"/>
  <p:tag name="commondata" val="eyJoZGlkIjoiMTE5OTlmMmY3Mzc0MTBlODE0YTNlMWY0MTJhZTZiYTY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769</Words>
  <Application>WPS 演示</Application>
  <PresentationFormat>宽屏</PresentationFormat>
  <Paragraphs>60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30" baseType="lpstr">
      <vt:lpstr>Arial</vt:lpstr>
      <vt:lpstr>宋体</vt:lpstr>
      <vt:lpstr>Wingdings</vt:lpstr>
      <vt:lpstr>Wingdings</vt:lpstr>
      <vt:lpstr>Roboto</vt:lpstr>
      <vt:lpstr>汉仪旗黑-55简</vt:lpstr>
      <vt:lpstr>思源黑体 CN Medium</vt:lpstr>
      <vt:lpstr>黑体</vt:lpstr>
      <vt:lpstr>阿里巴巴普惠体 Light</vt:lpstr>
      <vt:lpstr>思源黑体 Normal</vt:lpstr>
      <vt:lpstr>思源黑体 CN Normal</vt:lpstr>
      <vt:lpstr>微软雅黑</vt:lpstr>
      <vt:lpstr>Arial Unicode MS</vt:lpstr>
      <vt:lpstr>Calibri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小芸</cp:lastModifiedBy>
  <cp:revision>1106</cp:revision>
  <dcterms:created xsi:type="dcterms:W3CDTF">2019-06-19T02:08:00Z</dcterms:created>
  <dcterms:modified xsi:type="dcterms:W3CDTF">2025-10-23T06:48:46Z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2052-12.1.0.23125</vt:lpwstr>
  </property>
  <property fmtid="{D5CDD505-2E9C-101B-9397-08002B2CF9AE}" pid="3" name="ICV">
    <vt:lpwstr>67F8E99CA25843CDBAFD0150A9FB820A</vt:lpwstr>
  </property>
</Properties>
</file>