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1054" r:id="rId6"/>
    <p:sldId id="1113" r:id="rId7"/>
    <p:sldId id="1155" r:id="rId8"/>
    <p:sldId id="1156" r:id="rId9"/>
    <p:sldId id="1136" r:id="rId10"/>
    <p:sldId id="1152" r:id="rId11"/>
    <p:sldId id="1153" r:id="rId12"/>
    <p:sldId id="1154" r:id="rId13"/>
    <p:sldId id="1161" r:id="rId14"/>
    <p:sldId id="1163" r:id="rId15"/>
    <p:sldId id="1162" r:id="rId16"/>
    <p:sldId id="1160" r:id="rId17"/>
    <p:sldId id="1144" r:id="rId18"/>
    <p:sldId id="1157" r:id="rId19"/>
    <p:sldId id="1158" r:id="rId20"/>
    <p:sldId id="1142" r:id="rId21"/>
    <p:sldId id="1143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4"/>
        <p:guide pos="370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4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根据</a:t>
            </a:r>
            <a:r>
              <a:rPr lang="en-US" altLang="zh-CN"/>
              <a:t>PrecedenceResearch</a:t>
            </a:r>
            <a:r>
              <a:rPr lang="zh-CN" altLang="en-US"/>
              <a:t>市场预测，全球人工智能市场规模呈现强劲增长态势，预计将从</a:t>
            </a:r>
            <a:r>
              <a:rPr lang="en-US" altLang="zh-CN"/>
              <a:t>2023</a:t>
            </a:r>
            <a:r>
              <a:rPr lang="zh-CN" altLang="en-US"/>
              <a:t>年的约</a:t>
            </a:r>
            <a:r>
              <a:rPr lang="en-US" altLang="zh-CN"/>
              <a:t>1.19</a:t>
            </a:r>
            <a:r>
              <a:rPr lang="zh-CN" altLang="en-US"/>
              <a:t>万亿元人民币大幅提升至</a:t>
            </a:r>
            <a:r>
              <a:rPr lang="en-US" altLang="zh-CN"/>
              <a:t>2030</a:t>
            </a:r>
            <a:r>
              <a:rPr lang="zh-CN" altLang="en-US"/>
              <a:t>年的约</a:t>
            </a:r>
            <a:r>
              <a:rPr lang="en-US" altLang="zh-CN"/>
              <a:t>11.46</a:t>
            </a:r>
            <a:r>
              <a:rPr lang="zh-CN" altLang="en-US"/>
              <a:t>万亿元，年复合增长率（</a:t>
            </a:r>
            <a:r>
              <a:rPr lang="en-US" altLang="zh-CN"/>
              <a:t>CAGR</a:t>
            </a:r>
            <a:r>
              <a:rPr lang="zh-CN" altLang="en-US"/>
              <a:t>）超过</a:t>
            </a:r>
            <a:r>
              <a:rPr lang="en-US" altLang="zh-CN"/>
              <a:t>35%</a:t>
            </a:r>
            <a:r>
              <a:rPr lang="zh-CN" altLang="en-US"/>
              <a:t>。这一数据清晰表明，人工智能技术正加速商业化落地，其市场规模在未来几年内有望实现指数级扩张，展现出极其广阔的发展前景和巨大的商业价值，为相关产业链的持续创新与投资提供了明确且乐观的方向。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image" Target="../media/image8.png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1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4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3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6.png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9.png"/><Relationship Id="rId1" Type="http://schemas.openxmlformats.org/officeDocument/2006/relationships/tags" Target="../tags/tag10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5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6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>
            <p:custDataLst>
              <p:tags r:id="rId3"/>
            </p:custDataLst>
          </p:nvPr>
        </p:nvSpPr>
        <p:spPr>
          <a:xfrm>
            <a:off x="1634490" y="1593215"/>
            <a:ext cx="8777605" cy="828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b="1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风口解读之固态变压器</a:t>
            </a:r>
            <a:endParaRPr lang="zh-CN" sz="3600" b="1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2025 .10.16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0005" y="148590"/>
            <a:ext cx="8159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28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kumimoji="0" lang="en-US" alt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SST </a:t>
            </a:r>
            <a:r>
              <a:rPr kumimoji="0" lang="zh-CN" altLang="en-US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产业链</a:t>
            </a:r>
            <a:r>
              <a:rPr kumimoji="0" lang="en-US" alt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0" lang="en-US" altLang="zh-CN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" y="1622425"/>
            <a:ext cx="4429125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、上游材料与部件制造商：</a:t>
            </a:r>
            <a:endParaRPr lang="zh-CN" altLang="en-US" sz="1600" b="1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电力电子器件、高频变压器、结构件与散热系统和控制系统的核心部件和原材料供应商组成，成本分别占比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40%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15%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15%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15%</a:t>
            </a:r>
            <a:endParaRPr lang="en-US" altLang="zh-CN"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/>
            <a:endParaRPr lang="en-US" altLang="zh-CN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、中游系统集成生产商：</a:t>
            </a:r>
            <a:endParaRPr lang="zh-CN" altLang="en-US" sz="1600" b="1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中游产出完整的固态变压器产品，主要由维谛、伊顿、台达和西门子等海外龙头企业主导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en-US" altLang="zh-CN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、下游产品应用服务商：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下游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SST 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的应用方向主要包括数据中心、智能电网等等，英伟达已确认未来对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SST 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的产业布局。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491" t="4544" r="1937" b="4566"/>
          <a:stretch>
            <a:fillRect/>
          </a:stretch>
        </p:blipFill>
        <p:spPr>
          <a:xfrm>
            <a:off x="5124450" y="1878965"/>
            <a:ext cx="6473825" cy="3671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0005" y="148590"/>
            <a:ext cx="8159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28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kumimoji="0" lang="en-US" alt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SST </a:t>
            </a:r>
            <a:r>
              <a:rPr kumimoji="0" lang="zh-CN" altLang="en-US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产业链</a:t>
            </a:r>
            <a:r>
              <a:rPr kumimoji="0" lang="en-US" alt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0" lang="en-US" altLang="zh-CN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48410" y="888365"/>
            <a:ext cx="9837420" cy="52038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0005" y="148590"/>
            <a:ext cx="8159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28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kumimoji="0" lang="en-US" alt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SST </a:t>
            </a:r>
            <a:r>
              <a:rPr kumimoji="0" lang="zh-CN" altLang="en-US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产业链</a:t>
            </a:r>
            <a:r>
              <a:rPr kumimoji="0" lang="en-US" altLang="zh-CN" sz="28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0" lang="en-US" altLang="zh-CN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713865" y="835660"/>
            <a:ext cx="8301355" cy="49980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0005" y="148590"/>
            <a:ext cx="8159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2800" b="1" i="0" kern="1200" cap="none" spc="0" normalizeH="0" baseline="0">
                <a:solidFill>
                  <a:schemeClr val="bg1"/>
                </a:solidFill>
              </a:rPr>
              <a:t>                             </a:t>
            </a:r>
            <a:r>
              <a:rPr kumimoji="0" lang="zh-CN" sz="2800" b="1" i="0" kern="1200" cap="none" spc="0" normalizeH="0" baseline="0">
                <a:solidFill>
                  <a:schemeClr val="bg1"/>
                </a:solidFill>
              </a:rPr>
              <a:t>受益</a:t>
            </a:r>
            <a:r>
              <a:rPr kumimoji="0" lang="zh-CN" sz="2800" b="1" i="0" kern="1200" cap="none" spc="0" normalizeH="0" baseline="0">
                <a:solidFill>
                  <a:schemeClr val="bg1"/>
                </a:solidFill>
              </a:rPr>
              <a:t>方向</a:t>
            </a:r>
            <a:endParaRPr kumimoji="0" lang="zh-CN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83230" y="1114425"/>
            <a:ext cx="686562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核心受益环节（最终解决方案）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中压整流器、固态变压器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099" t="4086" r="1905" b="8314"/>
          <a:stretch>
            <a:fillRect/>
          </a:stretch>
        </p:blipFill>
        <p:spPr>
          <a:xfrm>
            <a:off x="2070100" y="1988185"/>
            <a:ext cx="8051165" cy="3197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72360" y="0"/>
            <a:ext cx="815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en-US" sz="2400" b="1" i="0" kern="1200" cap="none" spc="0" normalizeH="0" baseline="0">
                <a:solidFill>
                  <a:schemeClr val="bg1"/>
                </a:solidFill>
              </a:rPr>
              <a:t>                  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受益方向</a:t>
            </a:r>
            <a:endParaRPr kumimoji="0" lang="zh-CN" altLang="en-US" sz="24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4530" y="1519555"/>
            <a:ext cx="967803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 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股深度受益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SST 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技术的核心公司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2630" t="2718" r="3104" b="2461"/>
          <a:stretch>
            <a:fillRect/>
          </a:stretch>
        </p:blipFill>
        <p:spPr>
          <a:xfrm>
            <a:off x="565150" y="1980565"/>
            <a:ext cx="4738370" cy="399859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rcRect l="2720" t="6943" r="3670" b="8046"/>
          <a:stretch>
            <a:fillRect/>
          </a:stretch>
        </p:blipFill>
        <p:spPr>
          <a:xfrm>
            <a:off x="6204585" y="1057275"/>
            <a:ext cx="5467350" cy="136207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rcRect l="3324" t="4231" r="2520" b="3990"/>
          <a:stretch>
            <a:fillRect/>
          </a:stretch>
        </p:blipFill>
        <p:spPr>
          <a:xfrm>
            <a:off x="6520815" y="3336925"/>
            <a:ext cx="5289550" cy="27012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/>
          <p:nvPr/>
        </p:nvPicPr>
        <p:blipFill>
          <a:blip r:embed="rId5"/>
          <a:srcRect l="1798" t="3394" r="2165" b="4089"/>
          <a:stretch>
            <a:fillRect/>
          </a:stretch>
        </p:blipFill>
        <p:spPr>
          <a:xfrm>
            <a:off x="6204585" y="2545715"/>
            <a:ext cx="3996055" cy="1767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48030" y="812800"/>
            <a:ext cx="1106233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固态变压器技术已进入规模化应用前夜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，具备电力电子技术积累、数据中心项目经验及材料创新能力的企业将优先受益。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72360" y="0"/>
            <a:ext cx="815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en-US" sz="2400" b="1" i="0" kern="1200" cap="none" spc="0" normalizeH="0" baseline="0">
                <a:solidFill>
                  <a:schemeClr val="bg1"/>
                </a:solidFill>
              </a:rPr>
              <a:t>                                    </a:t>
            </a:r>
            <a:r>
              <a:rPr kumimoji="0" lang="zh-CN" altLang="en-US" sz="2400" b="1" i="0" kern="1200" cap="none" spc="0" normalizeH="0" baseline="0">
                <a:solidFill>
                  <a:schemeClr val="bg1"/>
                </a:solidFill>
              </a:rPr>
              <a:t>受益方向</a:t>
            </a:r>
            <a:endParaRPr kumimoji="0" lang="zh-CN" altLang="en-US" sz="24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974" t="2237" r="2890" b="1991"/>
          <a:stretch>
            <a:fillRect/>
          </a:stretch>
        </p:blipFill>
        <p:spPr>
          <a:xfrm>
            <a:off x="885190" y="1335405"/>
            <a:ext cx="5751195" cy="48126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04340" y="851535"/>
            <a:ext cx="45770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二、与英伟达固态变压器深度合作的上市公司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2847" t="3651" r="2236" b="4568"/>
          <a:stretch>
            <a:fillRect/>
          </a:stretch>
        </p:blipFill>
        <p:spPr>
          <a:xfrm>
            <a:off x="6823075" y="1188720"/>
            <a:ext cx="4944745" cy="3178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72360" y="0"/>
            <a:ext cx="815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en-US" sz="2400" b="1" i="0" kern="1200" cap="none" spc="0" normalizeH="0" baseline="0">
                <a:solidFill>
                  <a:schemeClr val="bg1"/>
                </a:solidFill>
              </a:rPr>
              <a:t>                                    </a:t>
            </a:r>
            <a:r>
              <a:rPr kumimoji="0" lang="zh-CN" altLang="en-US" sz="2400" b="1" i="0" kern="1200" cap="none" spc="0" normalizeH="0" baseline="0">
                <a:solidFill>
                  <a:schemeClr val="bg1"/>
                </a:solidFill>
              </a:rPr>
              <a:t>受益方向</a:t>
            </a:r>
            <a:endParaRPr kumimoji="0" lang="zh-CN" altLang="en-US" sz="24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69390" y="787082"/>
            <a:ext cx="5080000" cy="255333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SST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①具备传统变压器渠道的金盘科技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②电能质量设备实现出海的盛弘股份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③具备海外布局能力的阳光电源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④具备产品技术能力的整机厂四方股份、特锐德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⑤核心零部件高频变压器供应商新：特电气、京泉华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、中压变流器：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具备国内产品优势和海外渠道：中恒电气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及零部件供应商：伊戈尔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3078" t="3706" r="2177" b="3071"/>
          <a:stretch>
            <a:fillRect/>
          </a:stretch>
        </p:blipFill>
        <p:spPr>
          <a:xfrm>
            <a:off x="6549390" y="1122680"/>
            <a:ext cx="5022850" cy="461264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rcRect l="5299" t="4125" r="2103" b="4439"/>
          <a:stretch>
            <a:fillRect/>
          </a:stretch>
        </p:blipFill>
        <p:spPr>
          <a:xfrm>
            <a:off x="1469390" y="3340100"/>
            <a:ext cx="4657090" cy="27635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65" y="819150"/>
            <a:ext cx="10187940" cy="5511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694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风口狙击四部曲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60" y="1078230"/>
            <a:ext cx="10800715" cy="4701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694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电气设备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527" t="2898" r="2226" b="3891"/>
          <a:stretch>
            <a:fillRect/>
          </a:stretch>
        </p:blipFill>
        <p:spPr>
          <a:xfrm>
            <a:off x="529590" y="1350645"/>
            <a:ext cx="5683885" cy="2921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995" t="2948" r="4856" b="5413"/>
          <a:stretch>
            <a:fillRect/>
          </a:stretch>
        </p:blipFill>
        <p:spPr>
          <a:xfrm>
            <a:off x="6520180" y="1488440"/>
            <a:ext cx="5091430" cy="23888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694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龙头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417" t="4508" r="1576" b="4249"/>
          <a:stretch>
            <a:fillRect/>
          </a:stretch>
        </p:blipFill>
        <p:spPr>
          <a:xfrm>
            <a:off x="2394585" y="948690"/>
            <a:ext cx="5467985" cy="23387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122920" y="1290955"/>
            <a:ext cx="34118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英伟达服务器电源电芯</a:t>
            </a:r>
            <a:r>
              <a:rPr lang="en-US" altLang="zh-CN"/>
              <a:t>BBU</a:t>
            </a:r>
            <a:r>
              <a:rPr lang="zh-CN" altLang="en-US"/>
              <a:t>概念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3"/>
          <a:srcRect l="4337" t="4125" r="1077" b="3342"/>
          <a:stretch>
            <a:fillRect/>
          </a:stretch>
        </p:blipFill>
        <p:spPr>
          <a:xfrm>
            <a:off x="6086475" y="3177540"/>
            <a:ext cx="5448300" cy="28130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457565" y="2719705"/>
            <a:ext cx="20402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AI</a:t>
            </a:r>
            <a:r>
              <a:rPr lang="zh-CN" altLang="en-US"/>
              <a:t>电源、储能龙头</a:t>
            </a:r>
            <a:endParaRPr lang="zh-CN" altLang="en-US"/>
          </a:p>
        </p:txBody>
      </p:sp>
      <p:pic>
        <p:nvPicPr>
          <p:cNvPr id="9" name="图片 8"/>
          <p:cNvPicPr/>
          <p:nvPr/>
        </p:nvPicPr>
        <p:blipFill>
          <a:blip r:embed="rId4"/>
          <a:srcRect l="9618" t="4531" r="1834" b="4826"/>
          <a:stretch>
            <a:fillRect/>
          </a:stretch>
        </p:blipFill>
        <p:spPr>
          <a:xfrm>
            <a:off x="845820" y="3590925"/>
            <a:ext cx="4504055" cy="25660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223260" y="5476240"/>
            <a:ext cx="1903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固态变压器</a:t>
            </a:r>
            <a:r>
              <a:rPr lang="en-US" altLang="zh-CN"/>
              <a:t>sst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7406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什么是固态变压器</a:t>
            </a:r>
            <a:r>
              <a:rPr kumimoji="0" lang="en-US" altLang="zh-CN" sz="3200" b="1" i="0" kern="1200" cap="none" spc="0" normalizeH="0" baseline="0">
                <a:solidFill>
                  <a:schemeClr val="bg1"/>
                </a:solidFill>
              </a:rPr>
              <a:t>(SST)</a:t>
            </a:r>
            <a:endParaRPr kumimoji="0" lang="en-US" altLang="zh-CN" sz="32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03680" y="1120140"/>
            <a:ext cx="953960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固态变压器（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Solid State Transformer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SST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）是基于电力电子技术和高频变压器的新型电力设备，通过功率半导体器件（如 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SiC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GaN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）和数字化控制实现电能变换，替代传统铁芯变压器的电磁感应原理。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301" t="6278" r="2202" b="7914"/>
          <a:stretch>
            <a:fillRect/>
          </a:stretch>
        </p:blipFill>
        <p:spPr>
          <a:xfrm>
            <a:off x="1417955" y="2178685"/>
            <a:ext cx="7904480" cy="26644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337175" y="255905"/>
            <a:ext cx="5097780" cy="466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0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800VDC</a:t>
            </a:r>
            <a:r>
              <a:rPr kumimoji="0" lang="zh-CN" altLang="en-US" sz="2000" b="1" i="0" kern="1200" cap="none" spc="0" normalizeH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技术路线对比</a:t>
            </a:r>
            <a:endParaRPr kumimoji="0" lang="zh-CN" altLang="en-US" sz="20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9330" y="1551940"/>
            <a:ext cx="4458970" cy="40284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lnSpc>
                <a:spcPct val="160000"/>
              </a:lnSpc>
            </a:pPr>
            <a:r>
              <a:rPr lang="en-US" altLang="zh-CN" sz="1600" b="1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800VDC</a:t>
            </a:r>
            <a:r>
              <a:rPr lang="zh-CN" altLang="en-US" sz="1600" b="1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技术路线对比：</a:t>
            </a:r>
            <a:endParaRPr lang="zh-CN" altLang="en-US" sz="1600" b="1" i="0">
              <a:solidFill>
                <a:srgbClr val="1A1A1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lnSpc>
                <a:spcPct val="160000"/>
              </a:lnSpc>
            </a:pPr>
            <a:r>
              <a:rPr lang="zh-CN" altLang="en-US" sz="1600" b="0" i="0">
                <a:solidFill>
                  <a:srgbClr val="1A1A1A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过渡方案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白色空间改造方案：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AC/DC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在机架外侧，另加专用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800 VDC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电源架（包含整流器和配电单元的专用电源架）</a:t>
            </a:r>
            <a:endParaRPr lang="zh-CN" altLang="en-US" sz="1600" b="0" i="0">
              <a:solidFill>
                <a:srgbClr val="1A1A1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lnSpc>
                <a:spcPct val="160000"/>
              </a:lnSpc>
            </a:pPr>
            <a:endParaRPr lang="zh-CN" altLang="en-US" sz="1600" b="0" i="0">
              <a:solidFill>
                <a:srgbClr val="1A1A1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lnSpc>
                <a:spcPct val="160000"/>
              </a:lnSpc>
            </a:pPr>
            <a:r>
              <a:rPr lang="zh-CN" altLang="en-US" sz="1600" b="0" i="0">
                <a:solidFill>
                  <a:srgbClr val="1A1A1A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可行方案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混合电力方案：从低压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AC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提供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800 VDC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，通过公共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DC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母线进行整流。</a:t>
            </a:r>
            <a:endParaRPr lang="zh-CN" altLang="en-US" sz="1600" b="0" i="0">
              <a:solidFill>
                <a:srgbClr val="1A1A1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lnSpc>
                <a:spcPct val="160000"/>
              </a:lnSpc>
            </a:pPr>
            <a:endParaRPr lang="zh-CN" altLang="en-US" sz="1600" b="0" i="0">
              <a:solidFill>
                <a:srgbClr val="1A1A1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lnSpc>
                <a:spcPct val="160000"/>
              </a:lnSpc>
            </a:pPr>
            <a:r>
              <a:rPr lang="zh-CN" altLang="en-US" sz="1600" b="0" i="0">
                <a:solidFill>
                  <a:srgbClr val="1A1A1A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未来方案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——800VDC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配电方案：用中压整流器或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SST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从中压直接转换到</a:t>
            </a:r>
            <a:r>
              <a:rPr lang="en-US" altLang="zh-CN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800VDC</a:t>
            </a:r>
            <a:r>
              <a:rPr lang="zh-CN" altLang="en-US" sz="1600" b="0" i="0">
                <a:solidFill>
                  <a:srgbClr val="1A1A1A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1A1A1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7" t="2681" r="2704" b="2519"/>
          <a:stretch>
            <a:fillRect/>
          </a:stretch>
        </p:blipFill>
        <p:spPr>
          <a:xfrm>
            <a:off x="5878195" y="1179195"/>
            <a:ext cx="5575935" cy="45002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58950" y="0"/>
            <a:ext cx="694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  1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sz="3200" b="1" i="0" kern="1200" cap="none" spc="0" normalizeH="0" baseline="0">
                <a:solidFill>
                  <a:schemeClr val="bg1"/>
                </a:solidFill>
              </a:rPr>
              <a:t>事件驱动</a:t>
            </a:r>
            <a:endParaRPr kumimoji="0" lang="zh-CN" sz="32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1385" y="1109980"/>
            <a:ext cx="10566400" cy="32918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1600" b="1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英伟达发布</a:t>
            </a:r>
            <a:r>
              <a:rPr lang="en-US" altLang="zh-CN" sz="1600" b="1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800VDC</a:t>
            </a:r>
            <a:r>
              <a:rPr lang="zh-CN" altLang="en-US" sz="1600" b="1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架构白皮书看好</a:t>
            </a:r>
            <a:r>
              <a:rPr lang="en-US" altLang="zh-CN" sz="1600" b="1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HVDCSST</a:t>
            </a:r>
            <a:r>
              <a:rPr lang="zh-CN" altLang="en-US" sz="1600" b="1" i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储能应用前景</a:t>
            </a:r>
            <a:endParaRPr lang="zh-CN" altLang="en-US" sz="1600" b="1" i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开幕的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OCP Global Summit 2025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上，英伟达（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NVIDIA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）正式发布了面向未来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数据中心的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800V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高压直流（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800 VDC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）电源架构，并同步发表题为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《800 VDC Architecture for Next-Generation AI Infrastructure》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的白皮书，揭示其 “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 Factory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（人工智能工厂）” 愿景。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业内专家认为，随着英伟达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800VDC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路线图的发布，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数据中心正从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“54V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时代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迈向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“800V 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时代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，这不仅是能效的跨越，更是能源体系的革命。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日英伟达与富士康在高雄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数据中心官宣合作，标志着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800VDC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架构从技术路线图正式转向项目级实施。这一变化推动了整个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HVDC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生态从概念验证进入商业落地阶段，产业链相关公司的订单预期和业绩兑现节奏将显著提前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58950" y="0"/>
            <a:ext cx="694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   2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、技术迭代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2560" y="3270250"/>
            <a:ext cx="373824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碳化硅（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SiC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）器件和非晶纳米晶材料成本下降，推动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SST 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性价比提升，预计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2025-2030 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年渗透率从不足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5% 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提升至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12%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186180" y="745173"/>
            <a:ext cx="9582150" cy="16287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549" t="4159" r="3097" b="3570"/>
          <a:stretch>
            <a:fillRect/>
          </a:stretch>
        </p:blipFill>
        <p:spPr>
          <a:xfrm>
            <a:off x="5478145" y="2257425"/>
            <a:ext cx="5467350" cy="38011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58950" y="0"/>
            <a:ext cx="694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en-US" altLang="zh-CN" sz="3200" b="1" i="0" kern="1200" cap="none" spc="0" normalizeH="0" baseline="0">
                <a:solidFill>
                  <a:schemeClr val="bg1"/>
                </a:solidFill>
              </a:rPr>
              <a:t>3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、市场需求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62710" y="1365250"/>
            <a:ext cx="930275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北美 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AIDC 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扩建潮导致传统变压器短缺，施耐德电气订单已排至 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2030 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SST 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因交付周期短、性能优势成为替代首选。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56405" y="742633"/>
            <a:ext cx="5080000" cy="52387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lnSpc>
                <a:spcPts val="337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AIDC</a:t>
            </a:r>
            <a:r>
              <a:rPr lang="zh-CN" altLang="en-US" sz="1600" b="1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供电新方案 </a:t>
            </a:r>
            <a:r>
              <a:rPr lang="en-US" altLang="zh-CN" sz="1600" b="1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SST固态变压器空间广阔</a:t>
            </a:r>
            <a:endParaRPr lang="en-US" altLang="zh-CN" sz="1600" b="1" i="0">
              <a:solidFill>
                <a:srgbClr val="333333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rcRect l="2368" t="6400" r="3490"/>
          <a:stretch>
            <a:fillRect/>
          </a:stretch>
        </p:blipFill>
        <p:spPr>
          <a:xfrm>
            <a:off x="358140" y="2372360"/>
            <a:ext cx="6428740" cy="331660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900545" y="2299335"/>
            <a:ext cx="5109845" cy="33896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,3314060,3321602,3312359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2186</Words>
  <Application>WPS 演示</Application>
  <PresentationFormat>宽屏</PresentationFormat>
  <Paragraphs>114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阿里巴巴普惠体 Light</vt:lpstr>
      <vt:lpstr>思源黑体 Normal</vt:lpstr>
      <vt:lpstr>思源黑体 CN Normal</vt:lpstr>
      <vt:lpstr>微软雅黑</vt:lpstr>
      <vt:lpstr>PingFang SC</vt:lpstr>
      <vt:lpstr>Segoe Print</vt:lpstr>
      <vt:lpstr>sans-serif</vt:lpstr>
      <vt:lpstr>FZLanTingHei-R-GBK</vt:lpstr>
      <vt:lpstr>Arial Unicode MS</vt:lpstr>
      <vt:lpstr>Calibri</vt:lpstr>
      <vt:lpstr>-apple-system</vt:lpstr>
      <vt:lpstr>Arial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1104</cp:revision>
  <dcterms:created xsi:type="dcterms:W3CDTF">2019-06-19T02:08:00Z</dcterms:created>
  <dcterms:modified xsi:type="dcterms:W3CDTF">2025-10-16T06:51:57Z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67F8E99CA25843CDBAFD0150A9FB820A</vt:lpwstr>
  </property>
</Properties>
</file>