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897" r:id="rId8"/>
    <p:sldId id="816" r:id="rId9"/>
    <p:sldId id="948" r:id="rId10"/>
    <p:sldId id="924" r:id="rId11"/>
    <p:sldId id="764" r:id="rId12"/>
    <p:sldId id="949" r:id="rId13"/>
    <p:sldId id="923" r:id="rId14"/>
    <p:sldId id="838" r:id="rId15"/>
    <p:sldId id="951" r:id="rId16"/>
    <p:sldId id="947" r:id="rId17"/>
    <p:sldId id="974" r:id="rId18"/>
    <p:sldId id="952" r:id="rId19"/>
    <p:sldId id="973" r:id="rId20"/>
    <p:sldId id="817" r:id="rId21"/>
    <p:sldId id="954" r:id="rId22"/>
    <p:sldId id="372" r:id="rId23"/>
    <p:sldId id="958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2" userDrawn="1">
          <p15:clr>
            <a:srgbClr val="A4A3A4"/>
          </p15:clr>
        </p15:guide>
        <p15:guide id="2" pos="36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2"/>
        <p:guide pos="36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党政信创一旦重启，弹性很大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国务院总理李强</a:t>
            </a:r>
            <a:r>
              <a:rPr lang="en-US" altLang="zh-CN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9</a:t>
            </a:r>
            <a:r>
              <a:rPr lang="zh-CN" altLang="en-US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月</a:t>
            </a:r>
            <a:r>
              <a:rPr lang="en-US" altLang="zh-CN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18</a:t>
            </a:r>
            <a:r>
              <a:rPr lang="zh-CN" altLang="en-US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日主持召开国务院常务会议。会议指出，要推动</a:t>
            </a:r>
            <a:r>
              <a:rPr lang="zh-CN" altLang="en-US">
                <a:solidFill>
                  <a:srgbClr val="DE0422"/>
                </a:solidFill>
                <a:highlight>
                  <a:srgbClr val="FFFF00"/>
                </a:highlight>
                <a:latin typeface="Pingfang-SC"/>
                <a:ea typeface="Pingfang-SC"/>
                <a:sym typeface="+mn-ea"/>
              </a:rPr>
              <a:t>国资出资</a:t>
            </a:r>
            <a:r>
              <a:rPr lang="zh-CN" altLang="en-US">
                <a:solidFill>
                  <a:srgbClr val="DE0422"/>
                </a:solidFill>
                <a:latin typeface="Pingfang-SC"/>
                <a:ea typeface="Pingfang-SC"/>
                <a:sym typeface="+mn-ea"/>
              </a:rPr>
              <a:t>成为更有担当的长期资本、耐心资本，完善国有资金出资、考核、容错、退出相关政策措施。</a:t>
            </a:r>
            <a:endParaRPr lang="zh-CN" altLang="en-US" b="0" i="0">
              <a:solidFill>
                <a:srgbClr val="DE0422"/>
              </a:solidFill>
              <a:latin typeface="Pingfang-SC"/>
              <a:ea typeface="Pingfang-SC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1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8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风口解读之国产软件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2024 .09.19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0895" y="154305"/>
            <a:ext cx="7726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逻辑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2024是落实国企改革关键之年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20" y="843280"/>
            <a:ext cx="8334375" cy="5271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5325" y="1523365"/>
            <a:ext cx="2842895" cy="3784600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等线" panose="02010600030101010101" charset="-122"/>
                <a:ea typeface="等线" panose="02010600030101010101" charset="-122"/>
              </a:rPr>
              <a:t>2024</a:t>
            </a:r>
            <a:r>
              <a:rPr lang="zh-CN" altLang="en-US" sz="1600">
                <a:latin typeface="等线" panose="02010600030101010101" charset="-122"/>
                <a:ea typeface="等线" panose="02010600030101010101" charset="-122"/>
              </a:rPr>
              <a:t>年</a:t>
            </a:r>
            <a:r>
              <a:rPr lang="en-US" altLang="zh-CN" sz="1600">
                <a:latin typeface="等线" panose="02010600030101010101" charset="-122"/>
                <a:ea typeface="等线" panose="02010600030101010101" charset="-122"/>
              </a:rPr>
              <a:t>《</a:t>
            </a:r>
            <a:r>
              <a:rPr lang="zh-CN" altLang="en-US" sz="1600">
                <a:latin typeface="等线" panose="02010600030101010101" charset="-122"/>
                <a:ea typeface="等线" panose="02010600030101010101" charset="-122"/>
              </a:rPr>
              <a:t>政府工作报告</a:t>
            </a:r>
            <a:r>
              <a:rPr lang="en-US" altLang="zh-CN" sz="1600">
                <a:latin typeface="等线" panose="02010600030101010101" charset="-122"/>
                <a:ea typeface="等线" panose="02010600030101010101" charset="-122"/>
              </a:rPr>
              <a:t>》</a:t>
            </a:r>
            <a:r>
              <a:rPr lang="zh-CN" altLang="en-US" sz="1600">
                <a:latin typeface="等线" panose="02010600030101010101" charset="-122"/>
                <a:ea typeface="等线" panose="02010600030101010101" charset="-122"/>
              </a:rPr>
              <a:t>强调：现代化产业体系是现代化国家的物质技术基础，国企作为建设现代化体系的主力军，要发挥央国企的引领作用。</a:t>
            </a:r>
            <a:endParaRPr lang="zh-CN" altLang="en-US" sz="1600">
              <a:latin typeface="等线" panose="02010600030101010101" charset="-122"/>
              <a:ea typeface="等线" panose="02010600030101010101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等线" panose="02010600030101010101" charset="-122"/>
              <a:ea typeface="等线" panose="02010600030101010101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等线" panose="02010600030101010101" charset="-122"/>
              <a:ea typeface="等线" panose="02010600030101010101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2024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年是国企改革深化提升行动关键年、承上启下攻坚年。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23515" y="108585"/>
            <a:ext cx="780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逻辑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国企改革注入活力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新质生产力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59357"/>
          <a:stretch>
            <a:fillRect/>
          </a:stretch>
        </p:blipFill>
        <p:spPr>
          <a:xfrm>
            <a:off x="6417310" y="1929130"/>
            <a:ext cx="5379720" cy="15246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08990" y="988060"/>
            <a:ext cx="10749280" cy="5835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二十届三中全会强调要深化国资国企改革。国企是培育和发展新质生产力的主力军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，国有企业提升核心竞争力将是关键，央国企要在产业升级过程起到带头作用、牵引角色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.....</a:t>
            </a:r>
            <a:endParaRPr lang="en-US" altLang="zh-CN" sz="1600" b="0" i="0">
              <a:solidFill>
                <a:srgbClr val="222222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651000"/>
            <a:ext cx="5311140" cy="23202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10" y="3971290"/>
            <a:ext cx="5502910" cy="14668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4050665"/>
            <a:ext cx="5296535" cy="134429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025525" y="5585460"/>
            <a:ext cx="10532745" cy="5835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一方面是各行各业新质生产力提升的领头羊角色，另一方面我国当下机遇在出海，争夺</a:t>
            </a:r>
            <a:r>
              <a:rPr lang="zh-CN" altLang="en-US" sz="160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全球份额</a:t>
            </a:r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需要更强大的统一企业，来与全球各国企业竞争，</a:t>
            </a:r>
            <a:r>
              <a:rPr lang="zh-CN" altLang="en-US" sz="160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结束内耗</a:t>
            </a:r>
            <a:r>
              <a:rPr lang="zh-CN" altLang="en-US" sz="1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，提升水平是必然之选。</a:t>
            </a:r>
            <a:endParaRPr lang="zh-CN" altLang="en-US" sz="16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7460" y="115570"/>
            <a:ext cx="6078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国企改革意义深远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0094"/>
          <a:stretch>
            <a:fillRect/>
          </a:stretch>
        </p:blipFill>
        <p:spPr>
          <a:xfrm>
            <a:off x="3386455" y="1247775"/>
            <a:ext cx="8249285" cy="42043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3870" y="2690495"/>
            <a:ext cx="2765425" cy="1476375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/>
              <a:t>发挥国资国企牵引带动作用，国企要放眼全球，要当好现代产业链链长，要在产业数字化、产业化进程中发挥好引领作用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265" y="144780"/>
            <a:ext cx="6772275" cy="523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72243"/>
          <a:stretch>
            <a:fillRect/>
          </a:stretch>
        </p:blipFill>
        <p:spPr>
          <a:xfrm>
            <a:off x="592455" y="874395"/>
            <a:ext cx="7508240" cy="1536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9076"/>
          <a:stretch>
            <a:fillRect/>
          </a:stretch>
        </p:blipFill>
        <p:spPr>
          <a:xfrm>
            <a:off x="1857375" y="875030"/>
            <a:ext cx="10109835" cy="5285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3790" y="115570"/>
            <a:ext cx="8689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逻辑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4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：国有资本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→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耐心资本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1728470"/>
            <a:ext cx="6101080" cy="26765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482725" y="4617720"/>
            <a:ext cx="419354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MicrosoftYaHei"/>
                <a:ea typeface="MicrosoftYaHei"/>
              </a:rPr>
              <a:t>①国有资本风险回避削减资本耐心</a:t>
            </a:r>
            <a:endParaRPr lang="zh-CN" altLang="en-US" sz="1600" b="0" i="0">
              <a:solidFill>
                <a:srgbClr val="333333"/>
              </a:solidFill>
              <a:latin typeface="MicrosoftYaHei"/>
              <a:ea typeface="MicrosoftYaHei"/>
            </a:endParaRPr>
          </a:p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MicrosoftYaHei"/>
                <a:ea typeface="MicrosoftYaHei"/>
              </a:rPr>
              <a:t>②功能定位不清制约资源优化配置</a:t>
            </a:r>
            <a:endParaRPr lang="zh-CN" altLang="en-US" sz="1600" b="0" i="0">
              <a:solidFill>
                <a:srgbClr val="333333"/>
              </a:solidFill>
              <a:latin typeface="MicrosoftYaHei"/>
              <a:ea typeface="MicrosoftYaHei"/>
            </a:endParaRPr>
          </a:p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MicrosoftYaHei"/>
                <a:ea typeface="MicrosoftYaHei"/>
              </a:rPr>
              <a:t>③考核机制不合理扭曲基金管理行为</a:t>
            </a:r>
            <a:endParaRPr lang="zh-CN" altLang="en-US" sz="1600" b="0" i="0">
              <a:solidFill>
                <a:srgbClr val="333333"/>
              </a:solidFill>
              <a:latin typeface="MicrosoftYaHei"/>
              <a:ea typeface="MicrosoftYaHei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27555" y="1178560"/>
            <a:ext cx="7866380" cy="337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MicrosoftYaHei"/>
                <a:ea typeface="MicrosoftYaHei"/>
              </a:rPr>
              <a:t>国资背景基金已成为耐心资本的最大来源，</a:t>
            </a:r>
            <a:r>
              <a:rPr lang="zh-CN" altLang="en-US" sz="1600">
                <a:solidFill>
                  <a:srgbClr val="333333"/>
                </a:solidFill>
                <a:latin typeface="MicrosoftYaHei"/>
                <a:ea typeface="MicrosoftYaHei"/>
                <a:sym typeface="+mn-ea"/>
              </a:rPr>
              <a:t>国有资本亟待发展成为真正的耐心资</a:t>
            </a:r>
            <a:endParaRPr lang="zh-CN" altLang="en-US" sz="1600" b="0" i="0">
              <a:solidFill>
                <a:srgbClr val="333333"/>
              </a:solidFill>
              <a:latin typeface="MicrosoftYaHei"/>
              <a:ea typeface="MicrosoftYaHei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816100"/>
            <a:ext cx="5160010" cy="4105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1477" r="3204"/>
          <a:stretch>
            <a:fillRect/>
          </a:stretch>
        </p:blipFill>
        <p:spPr>
          <a:xfrm>
            <a:off x="276860" y="1108710"/>
            <a:ext cx="11638280" cy="464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60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风口选股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0" y="946785"/>
            <a:ext cx="4857750" cy="5187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33705"/>
          <a:stretch>
            <a:fillRect/>
          </a:stretch>
        </p:blipFill>
        <p:spPr>
          <a:xfrm>
            <a:off x="4589145" y="946785"/>
            <a:ext cx="5215890" cy="3714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1929"/>
          <a:stretch>
            <a:fillRect/>
          </a:stretch>
        </p:blipFill>
        <p:spPr>
          <a:xfrm>
            <a:off x="7706360" y="1583055"/>
            <a:ext cx="3933190" cy="2866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32340"/>
          <a:stretch>
            <a:fillRect/>
          </a:stretch>
        </p:blipFill>
        <p:spPr>
          <a:xfrm>
            <a:off x="1057910" y="2759710"/>
            <a:ext cx="3943350" cy="2921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25927"/>
          <a:stretch>
            <a:fillRect/>
          </a:stretch>
        </p:blipFill>
        <p:spPr>
          <a:xfrm>
            <a:off x="5835650" y="3623310"/>
            <a:ext cx="3563620" cy="26422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99270" y="5483225"/>
            <a:ext cx="22904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爆量回档、涨停复制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60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风口选股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849630"/>
            <a:ext cx="6049010" cy="50253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7901"/>
          <a:stretch>
            <a:fillRect/>
          </a:stretch>
        </p:blipFill>
        <p:spPr>
          <a:xfrm>
            <a:off x="7592060" y="849630"/>
            <a:ext cx="4271645" cy="2945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025" y="2322195"/>
            <a:ext cx="4712970" cy="247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010" y="3429000"/>
            <a:ext cx="4939030" cy="27901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85985" y="5633085"/>
            <a:ext cx="207835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猎手风口首次回档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7460" y="115570"/>
            <a:ext cx="6078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产业链：各行各业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9885" y="1783080"/>
            <a:ext cx="8402955" cy="37846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国家云带动下的通信央国企</a:t>
            </a:r>
            <a:r>
              <a:rPr lang="zh-CN" altLang="en-US" sz="160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：中国联通、国网信通、电科数字、安恒信息、数据港等。</a:t>
            </a: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安全领域之军工混改</a:t>
            </a:r>
            <a:r>
              <a:rPr lang="zh-CN" altLang="en-US" sz="160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：景嘉微、七一二、国博电子、国睿科技、中国卫星、航发控制、中天火箭、中光学等。</a:t>
            </a: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③ </a:t>
            </a: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新基建如信创</a:t>
            </a:r>
            <a:r>
              <a:rPr lang="zh-CN" altLang="en-US" sz="160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：美亚柏科、博思软件、远光软件、致远互联、启明星辰、易华录、新点软件、神州数码、正元地信等。</a:t>
            </a: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稳增长背景下老基建</a:t>
            </a:r>
            <a:r>
              <a:rPr lang="zh-CN" altLang="en-US" sz="160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：中国建筑、中材国际、中粮科工、中国交建等。</a:t>
            </a: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⑤券商国企改革元年：</a:t>
            </a:r>
            <a:endParaRPr lang="zh-CN" altLang="en-US" sz="1600" i="0">
              <a:solidFill>
                <a:srgbClr val="00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i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⑥医药国央企：</a:t>
            </a:r>
            <a:endParaRPr lang="zh-CN" altLang="en-US" sz="1600" i="0">
              <a:solidFill>
                <a:srgbClr val="00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301115"/>
            <a:ext cx="7958455" cy="41757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5" y="1231900"/>
            <a:ext cx="3307080" cy="4314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77565" y="5677535"/>
            <a:ext cx="5909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大家觉得目前国企改革、国产软件分别处于什么风口状态？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53656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450" y="1182370"/>
            <a:ext cx="3125470" cy="4494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15" y="996315"/>
            <a:ext cx="5936615" cy="5041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20" y="1904365"/>
            <a:ext cx="7503160" cy="2799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22700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风口龙头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10" y="1043940"/>
            <a:ext cx="6610350" cy="369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05" y="2406015"/>
            <a:ext cx="5943600" cy="3695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53205" y="87630"/>
            <a:ext cx="4636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国企改革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40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多年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20" y="1004570"/>
            <a:ext cx="9810115" cy="48494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9870" y="0"/>
            <a:ext cx="8418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sz="3200" b="1" i="0" kern="1200" cap="none" spc="0" normalizeH="0" baseline="0">
                <a:solidFill>
                  <a:schemeClr val="bg1"/>
                </a:solidFill>
              </a:rPr>
              <a:t>新一轮国企改革四大背景</a:t>
            </a:r>
            <a:endParaRPr kumimoji="0" lang="zh-CN" sz="32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5" y="1924685"/>
            <a:ext cx="9897110" cy="2633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5195" y="72390"/>
            <a:ext cx="845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逻辑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1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：国企改革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消息持续发酵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2935" y="1105535"/>
            <a:ext cx="5355590" cy="47383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央国企改革加速，近期多例国央企重组并购推进中。</a:t>
            </a:r>
            <a:endParaRPr lang="zh-CN" altLang="en-US" sz="1600" b="0" i="0">
              <a:solidFill>
                <a:srgbClr val="333333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2024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9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日中国船舶与中国重工签署了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吸收合并意向协议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②9月4日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国联证券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发布公告，拟购买民生证券99.26%股份并，获公司股东大会审议通过。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③9月12日，国泰君安和海通证券双双公告，重组的相关事项存在重大不确定性，公司股票将继续停牌。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b="0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1600" b="0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券商合并元年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“打造航母券商”“培育一流投行”被监管多次明确提及，鼓励头部机构通过并购重组等方式做优做强。据贝壳不完全统计，</a:t>
            </a:r>
            <a:r>
              <a:rPr lang="zh-CN" altLang="en-US" sz="1600" b="0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9月以来已有十余家券商公开就并购重组的意向进行回应。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90" y="1105535"/>
            <a:ext cx="4138295" cy="270446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4147820"/>
            <a:ext cx="5760085" cy="142113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WPS 演示</Application>
  <PresentationFormat>宽屏</PresentationFormat>
  <Paragraphs>100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微软雅黑</vt:lpstr>
      <vt:lpstr>华文细黑</vt:lpstr>
      <vt:lpstr>Arial Unicode MS</vt:lpstr>
      <vt:lpstr>Calibri</vt:lpstr>
      <vt:lpstr>Arial</vt:lpstr>
      <vt:lpstr>等线</vt:lpstr>
      <vt:lpstr>Pingfang-SC</vt:lpstr>
      <vt:lpstr>Segoe Print</vt:lpstr>
      <vt:lpstr>MicrosoftYaHei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828</cp:revision>
  <dcterms:created xsi:type="dcterms:W3CDTF">2019-06-19T02:08:00Z</dcterms:created>
  <dcterms:modified xsi:type="dcterms:W3CDTF">2024-09-19T06:55:13Z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ICV">
    <vt:lpwstr>67F8E99CA25843CDBAFD0150A9FB820A</vt:lpwstr>
  </property>
</Properties>
</file>