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877" r:id="rId6"/>
    <p:sldId id="1086" r:id="rId7"/>
    <p:sldId id="1079" r:id="rId8"/>
    <p:sldId id="1054" r:id="rId9"/>
    <p:sldId id="1107" r:id="rId10"/>
    <p:sldId id="1003" r:id="rId11"/>
    <p:sldId id="1103" r:id="rId12"/>
    <p:sldId id="1104" r:id="rId13"/>
    <p:sldId id="1105" r:id="rId14"/>
    <p:sldId id="1100" r:id="rId15"/>
    <p:sldId id="1102" r:id="rId16"/>
    <p:sldId id="1084" r:id="rId17"/>
    <p:sldId id="372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3" userDrawn="1">
          <p15:clr>
            <a:srgbClr val="A4A3A4"/>
          </p15:clr>
        </p15:guide>
        <p15:guide id="2" pos="36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53"/>
        <p:guide pos="36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33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补充讲讲上能电气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光伏行业加速出清低效产能</a:t>
            </a:r>
            <a:endParaRPr lang="zh-CN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4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23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6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12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27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0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tags" Target="../tags/tag129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2.xml"/><Relationship Id="rId2" Type="http://schemas.openxmlformats.org/officeDocument/2006/relationships/image" Target="../media/image30.png"/><Relationship Id="rId1" Type="http://schemas.openxmlformats.org/officeDocument/2006/relationships/tags" Target="../tags/tag1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4.xml"/><Relationship Id="rId2" Type="http://schemas.openxmlformats.org/officeDocument/2006/relationships/image" Target="../media/image10.png"/><Relationship Id="rId1" Type="http://schemas.openxmlformats.org/officeDocument/2006/relationships/tags" Target="../tags/tag11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6.xml"/><Relationship Id="rId2" Type="http://schemas.openxmlformats.org/officeDocument/2006/relationships/image" Target="../media/image11.png"/><Relationship Id="rId1" Type="http://schemas.openxmlformats.org/officeDocument/2006/relationships/tags" Target="../tags/tag11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8.xml"/><Relationship Id="rId2" Type="http://schemas.openxmlformats.org/officeDocument/2006/relationships/image" Target="../media/image12.png"/><Relationship Id="rId1" Type="http://schemas.openxmlformats.org/officeDocument/2006/relationships/tags" Target="../tags/tag1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19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593215"/>
            <a:ext cx="8777605" cy="1835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风口解读之</a:t>
            </a:r>
            <a:r>
              <a:rPr lang="en-US" alt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8</a:t>
            </a:r>
            <a:r>
              <a:rPr lang="zh-CN" altLang="en-US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月策略</a:t>
            </a:r>
            <a:endParaRPr lang="zh-CN" altLang="en-US" sz="3600" b="1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3165" y="3813810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2025 .8.7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68905" y="0"/>
            <a:ext cx="630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好股研选栏目活动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rcRect l="2594" t="2638" r="2036" b="1697"/>
          <a:stretch>
            <a:fillRect/>
          </a:stretch>
        </p:blipFill>
        <p:spPr>
          <a:xfrm>
            <a:off x="6400165" y="973455"/>
            <a:ext cx="5389880" cy="49110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图片 5"/>
          <p:cNvPicPr/>
          <p:nvPr/>
        </p:nvPicPr>
        <p:blipFill>
          <a:blip r:embed="rId3"/>
          <a:srcRect l="2436" t="2369" r="2499" b="2352"/>
          <a:stretch>
            <a:fillRect/>
          </a:stretch>
        </p:blipFill>
        <p:spPr>
          <a:xfrm>
            <a:off x="659130" y="973455"/>
            <a:ext cx="5436870" cy="51485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68905" y="0"/>
            <a:ext cx="630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  7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月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好股研选栏目回顾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rcRect l="1824" t="3460" r="1926" b="3317"/>
          <a:stretch>
            <a:fillRect/>
          </a:stretch>
        </p:blipFill>
        <p:spPr>
          <a:xfrm>
            <a:off x="1156970" y="947420"/>
            <a:ext cx="7581900" cy="4638675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3"/>
          <a:srcRect t="6122" r="12850" b="5867"/>
          <a:stretch>
            <a:fillRect/>
          </a:stretch>
        </p:blipFill>
        <p:spPr>
          <a:xfrm>
            <a:off x="366395" y="2719070"/>
            <a:ext cx="11339830" cy="32861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918575" y="1395095"/>
            <a:ext cx="27876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光库因购买资产而停牌</a:t>
            </a:r>
            <a:endParaRPr lang="zh-CN" altLang="en-US"/>
          </a:p>
          <a:p>
            <a:r>
              <a:rPr lang="zh-CN" altLang="en-US"/>
              <a:t>其余表现不赖，继续努力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68905" y="0"/>
            <a:ext cx="630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好股研选好评素材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58667" r="4607"/>
          <a:stretch>
            <a:fillRect/>
          </a:stretch>
        </p:blipFill>
        <p:spPr>
          <a:xfrm>
            <a:off x="823595" y="1233170"/>
            <a:ext cx="3352800" cy="885825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3"/>
          <a:srcRect b="50734"/>
          <a:stretch>
            <a:fillRect/>
          </a:stretch>
        </p:blipFill>
        <p:spPr>
          <a:xfrm>
            <a:off x="4395470" y="1052195"/>
            <a:ext cx="3638550" cy="1961515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8048625" y="1119188"/>
            <a:ext cx="3257550" cy="1362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r="6162"/>
          <a:stretch>
            <a:fillRect/>
          </a:stretch>
        </p:blipFill>
        <p:spPr>
          <a:xfrm>
            <a:off x="642620" y="2251710"/>
            <a:ext cx="3190875" cy="11811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6"/>
          <a:srcRect l="3239" b="26320"/>
          <a:stretch>
            <a:fillRect/>
          </a:stretch>
        </p:blipFill>
        <p:spPr>
          <a:xfrm>
            <a:off x="8157845" y="2814955"/>
            <a:ext cx="3263265" cy="229489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7"/>
          <a:stretch>
            <a:fillRect/>
          </a:stretch>
        </p:blipFill>
        <p:spPr>
          <a:xfrm>
            <a:off x="5095875" y="3420110"/>
            <a:ext cx="2477770" cy="250444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8"/>
          <a:srcRect l="4810" r="4557" b="4801"/>
          <a:stretch>
            <a:fillRect/>
          </a:stretch>
        </p:blipFill>
        <p:spPr>
          <a:xfrm>
            <a:off x="823595" y="3565525"/>
            <a:ext cx="3409950" cy="243014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68905" y="0"/>
            <a:ext cx="630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好股研选栏目活动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" y="899160"/>
            <a:ext cx="8792210" cy="4945380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3"/>
          <a:srcRect l="2112" t="3274" r="2124" b="2549"/>
          <a:stretch>
            <a:fillRect/>
          </a:stretch>
        </p:blipFill>
        <p:spPr>
          <a:xfrm>
            <a:off x="7957185" y="2447290"/>
            <a:ext cx="3724910" cy="284861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策略解读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582160" y="127000"/>
            <a:ext cx="3679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  <a:sym typeface="+mn-ea"/>
              </a:rPr>
              <a:t>           8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月风格</a:t>
            </a:r>
            <a:endParaRPr lang="zh-CN" altLang="en-US" sz="2800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rcRect l="1491" t="2360" r="1643" b="1601"/>
          <a:stretch>
            <a:fillRect/>
          </a:stretch>
        </p:blipFill>
        <p:spPr>
          <a:xfrm>
            <a:off x="775970" y="961390"/>
            <a:ext cx="5562600" cy="5201285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7077075" y="1938338"/>
            <a:ext cx="3752850" cy="36099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957820" y="1052195"/>
            <a:ext cx="2301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轻指数重个股与轮动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559175" y="299085"/>
            <a:ext cx="478917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周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金叉且熊线上移的板块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1885" t="4249" r="3487" b="23229"/>
          <a:stretch>
            <a:fillRect/>
          </a:stretch>
        </p:blipFill>
        <p:spPr>
          <a:xfrm>
            <a:off x="1423670" y="990600"/>
            <a:ext cx="9563100" cy="24384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当下选股策略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3120" y="2280920"/>
            <a:ext cx="455041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、风口爆量回档：</a:t>
            </a:r>
            <a:endParaRPr lang="zh-CN" altLang="en-US"/>
          </a:p>
          <a:p>
            <a:r>
              <a:rPr lang="zh-CN" altLang="en-US"/>
              <a:t>国防军工、机器人、半导体、电子制造、稀土有色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5657215" y="928370"/>
            <a:ext cx="5782310" cy="50012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当下选股策略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3120" y="2280920"/>
            <a:ext cx="32842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、财报后期选股策略：</a:t>
            </a:r>
            <a:endParaRPr lang="zh-CN" altLang="en-US"/>
          </a:p>
          <a:p>
            <a:r>
              <a:rPr lang="zh-CN" altLang="en-US"/>
              <a:t>绩优趋势股潜伏选择，或只选披露中报增长的个股</a:t>
            </a:r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rcRect l="1807" t="2912" r="6006" b="9413"/>
          <a:stretch>
            <a:fillRect/>
          </a:stretch>
        </p:blipFill>
        <p:spPr>
          <a:xfrm>
            <a:off x="4338320" y="885825"/>
            <a:ext cx="7096125" cy="50863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风口回顾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68905" y="0"/>
            <a:ext cx="630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好股研选栏目活动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rcRect l="1390" t="2431" r="2018" b="2014"/>
          <a:stretch>
            <a:fillRect/>
          </a:stretch>
        </p:blipFill>
        <p:spPr>
          <a:xfrm>
            <a:off x="654050" y="859155"/>
            <a:ext cx="5995670" cy="51390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图片 5"/>
          <p:cNvPicPr/>
          <p:nvPr/>
        </p:nvPicPr>
        <p:blipFill>
          <a:blip r:embed="rId3"/>
          <a:srcRect l="1785" t="3599" r="2048" b="4282"/>
          <a:stretch>
            <a:fillRect/>
          </a:stretch>
        </p:blipFill>
        <p:spPr>
          <a:xfrm>
            <a:off x="5636895" y="2112010"/>
            <a:ext cx="6130290" cy="31261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7766685" y="1388745"/>
            <a:ext cx="2574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一月一回顾，自我鞭策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68905" y="0"/>
            <a:ext cx="630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好股研选栏目活动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rcRect l="1474" t="1559" r="2205" b="3071"/>
          <a:stretch>
            <a:fillRect/>
          </a:stretch>
        </p:blipFill>
        <p:spPr>
          <a:xfrm>
            <a:off x="6543040" y="920750"/>
            <a:ext cx="5425440" cy="52451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/>
          <p:cNvPicPr/>
          <p:nvPr/>
        </p:nvPicPr>
        <p:blipFill>
          <a:blip r:embed="rId3"/>
          <a:srcRect l="2685" t="3055" r="2321" b="2150"/>
          <a:stretch>
            <a:fillRect/>
          </a:stretch>
        </p:blipFill>
        <p:spPr>
          <a:xfrm>
            <a:off x="1082040" y="920750"/>
            <a:ext cx="4953000" cy="51555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,3312359]}"/>
  <p:tag name="commondata" val="eyJoZGlkIjoiMTE5OTlmMmY3Mzc0MTBlODE0YTNlMWY0MTJhZTZiYT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WPS 演示</Application>
  <PresentationFormat>宽屏</PresentationFormat>
  <Paragraphs>53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微软雅黑</vt:lpstr>
      <vt:lpstr>华文细黑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990</cp:revision>
  <dcterms:created xsi:type="dcterms:W3CDTF">2019-06-19T02:08:00Z</dcterms:created>
  <dcterms:modified xsi:type="dcterms:W3CDTF">2025-08-07T06:49:18Z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2052-12.1.0.22215</vt:lpwstr>
  </property>
  <property fmtid="{D5CDD505-2E9C-101B-9397-08002B2CF9AE}" pid="3" name="ICV">
    <vt:lpwstr>67F8E99CA25843CDBAFD0150A9FB820A</vt:lpwstr>
  </property>
</Properties>
</file>