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5"/>
  </p:notesMasterIdLst>
  <p:sldIdLst>
    <p:sldId id="370" r:id="rId4"/>
    <p:sldId id="1054" r:id="rId6"/>
    <p:sldId id="1113" r:id="rId7"/>
    <p:sldId id="1134" r:id="rId8"/>
    <p:sldId id="1123" r:id="rId9"/>
    <p:sldId id="1136" r:id="rId10"/>
    <p:sldId id="1141" r:id="rId11"/>
    <p:sldId id="1139" r:id="rId12"/>
    <p:sldId id="1138" r:id="rId13"/>
    <p:sldId id="372" r:id="rId14"/>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7" userDrawn="1">
          <p15:clr>
            <a:srgbClr val="A4A3A4"/>
          </p15:clr>
        </p15:guide>
        <p15:guide id="2" pos="37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cmAuthor id="7" name="熊仪_aYju7RJj" initials="熊" lastIdx="0" clrIdx="0"/>
  <p:cmAuthor id="8" name="yifei" initials="y" lastIdx="1" clrIdx="7"/>
  <p:cmAuthor id="2" name="kingsoft" initials="k" lastIdx="1" clrIdx="1"/>
  <p:cmAuthor id="9" name="ADMIN" initials="A" lastIdx="1" clrIdx="8"/>
  <p:cmAuthor id="3" name="zhouzean" initials="z" lastIdx="1" clrIdx="2"/>
  <p:cmAuthor id="4" name="李鹏飞_6bQfzI3a" initials="李" lastIdx="0" clrIdx="0"/>
  <p:cmAuthor id="5" name="李晓菲_MZFnUzi6" initials="李" lastIdx="0" clrIdx="0"/>
  <p:cmAuthor id="6" name="小珞_QjMfU7FR" initials="小" lastIdx="0" clrIdx="0"/>
  <p:cmAuthor id="2001" name="骆倩怡_Znauj26B" initials="authorId_382814100" lastIdx="0" clrIdx="0"/>
  <p:cmAuthor id="11" name="哒哒 熊猫" initials="哒哒" lastIdx="0" clrIdx="1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324F3"/>
    <a:srgbClr val="FFF6CD"/>
    <a:srgbClr val="FFFDF5"/>
    <a:srgbClr val="FFDFDF"/>
    <a:srgbClr val="D16664"/>
    <a:srgbClr val="FFFC91"/>
    <a:srgbClr val="DCDCDC"/>
    <a:srgbClr val="F0F0F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017"/>
        <p:guide pos="375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gs" Target="tags/tag129.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补充讲讲上能电气</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tags" Target="../tags/tag1.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3" name="图片 2" descr="ppt"/>
          <p:cNvPicPr>
            <a:picLocks noChangeAspect="1"/>
          </p:cNvPicPr>
          <p:nvPr userDrawn="1"/>
        </p:nvPicPr>
        <p:blipFill>
          <a:blip r:embed="rId2"/>
          <a:stretch>
            <a:fillRect/>
          </a:stretch>
        </p:blipFill>
        <p:spPr>
          <a:xfrm>
            <a:off x="0" y="0"/>
            <a:ext cx="12192000" cy="6858000"/>
          </a:xfrm>
          <a:prstGeom prst="rect">
            <a:avLst/>
          </a:prstGeom>
        </p:spPr>
      </p:pic>
      <p:pic>
        <p:nvPicPr>
          <p:cNvPr id="4" name="图片 3" descr="组 21"/>
          <p:cNvPicPr>
            <a:picLocks noChangeAspect="1"/>
          </p:cNvPicPr>
          <p:nvPr userDrawn="1"/>
        </p:nvPicPr>
        <p:blipFill>
          <a:blip r:embed="rId3"/>
          <a:stretch>
            <a:fillRect/>
          </a:stretch>
        </p:blipFill>
        <p:spPr>
          <a:xfrm>
            <a:off x="10363200" y="335280"/>
            <a:ext cx="1492885" cy="620268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02</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endParaRPr lang="zh-CN" altLang="en-US" dirty="0"/>
          </a:p>
        </p:txBody>
      </p:sp>
      <p:sp>
        <p:nvSpPr>
          <p:cNvPr id="32" name="弧形 31"/>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5" name="弧形 14"/>
            <p:cNvSpPr/>
            <p:nvPr userDrawn="1"/>
          </p:nvSpPr>
          <p:spPr>
            <a:xfrm>
              <a:off x="1393825"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rPr>
                  <a:t>01</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37.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9" Type="http://schemas.openxmlformats.org/officeDocument/2006/relationships/theme" Target="../theme/theme2.xml"/><Relationship Id="rId18" Type="http://schemas.openxmlformats.org/officeDocument/2006/relationships/tags" Target="../tags/tag99.xml"/><Relationship Id="rId17" Type="http://schemas.openxmlformats.org/officeDocument/2006/relationships/image" Target="../media/image6.png"/><Relationship Id="rId16" Type="http://schemas.openxmlformats.org/officeDocument/2006/relationships/tags" Target="../tags/tag98.xml"/><Relationship Id="rId15" Type="http://schemas.openxmlformats.org/officeDocument/2006/relationships/tags" Target="../tags/tag97.xml"/><Relationship Id="rId14" Type="http://schemas.openxmlformats.org/officeDocument/2006/relationships/tags" Target="../tags/tag96.xml"/><Relationship Id="rId13" Type="http://schemas.openxmlformats.org/officeDocument/2006/relationships/tags" Target="../tags/tag95.xml"/><Relationship Id="rId12" Type="http://schemas.openxmlformats.org/officeDocument/2006/relationships/tags" Target="../tags/tag94.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pic>
        <p:nvPicPr>
          <p:cNvPr id="7" name="图片 6" descr="组 2"/>
          <p:cNvPicPr>
            <a:picLocks noChangeAspect="1"/>
          </p:cNvPicPr>
          <p:nvPr userDrawn="1"/>
        </p:nvPicPr>
        <p:blipFill>
          <a:blip r:embed="rId17"/>
          <a:stretch>
            <a:fillRect/>
          </a:stretch>
        </p:blipFill>
        <p:spPr>
          <a:xfrm>
            <a:off x="0" y="0"/>
            <a:ext cx="12192000" cy="6858000"/>
          </a:xfrm>
          <a:prstGeom prst="rect">
            <a:avLst/>
          </a:prstGeom>
        </p:spPr>
      </p:pic>
    </p:spTree>
    <p:custDataLst>
      <p:tags r:id="rId18"/>
    </p:custData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image" Target="../media/image7.png"/><Relationship Id="rId14" Type="http://schemas.openxmlformats.org/officeDocument/2006/relationships/notesSlide" Target="../notesSlides/notesSlide1.xml"/><Relationship Id="rId13" Type="http://schemas.openxmlformats.org/officeDocument/2006/relationships/slideLayout" Target="../slideLayouts/slideLayout3.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tags" Target="../tags/tag100.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28.xml"/><Relationship Id="rId2" Type="http://schemas.openxmlformats.org/officeDocument/2006/relationships/image" Target="../media/image21.png"/><Relationship Id="rId1" Type="http://schemas.openxmlformats.org/officeDocument/2006/relationships/tags" Target="../tags/tag127.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tags" Target="../tags/tag112.xml"/><Relationship Id="rId2" Type="http://schemas.openxmlformats.org/officeDocument/2006/relationships/image" Target="../media/image8.png"/><Relationship Id="rId1" Type="http://schemas.openxmlformats.org/officeDocument/2006/relationships/tags" Target="../tags/tag111.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xml"/><Relationship Id="rId5" Type="http://schemas.openxmlformats.org/officeDocument/2006/relationships/tags" Target="../tags/tag114.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113.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116.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tags" Target="../tags/tag115.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tags" Target="../tags/tag118.xml"/><Relationship Id="rId2" Type="http://schemas.openxmlformats.org/officeDocument/2006/relationships/image" Target="../media/image14.png"/><Relationship Id="rId1" Type="http://schemas.openxmlformats.org/officeDocument/2006/relationships/tags" Target="../tags/tag117.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tags" Target="../tags/tag120.xml"/><Relationship Id="rId2" Type="http://schemas.openxmlformats.org/officeDocument/2006/relationships/image" Target="../media/image15.png"/><Relationship Id="rId1" Type="http://schemas.openxmlformats.org/officeDocument/2006/relationships/tags" Target="../tags/tag119.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tags" Target="../tags/tag122.xml"/><Relationship Id="rId2" Type="http://schemas.openxmlformats.org/officeDocument/2006/relationships/image" Target="../media/image16.png"/><Relationship Id="rId1" Type="http://schemas.openxmlformats.org/officeDocument/2006/relationships/tags" Target="../tags/tag121.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124.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tags" Target="../tags/tag123.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126.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custDataLst>
              <p:tags r:id="rId1"/>
            </p:custDataLst>
          </p:nvPr>
        </p:nvPicPr>
        <p:blipFill>
          <a:blip r:embed="rId2"/>
          <a:stretch>
            <a:fillRect/>
          </a:stretch>
        </p:blipFill>
        <p:spPr>
          <a:xfrm>
            <a:off x="9852025" y="194945"/>
            <a:ext cx="1774825" cy="384810"/>
          </a:xfrm>
          <a:prstGeom prst="rect">
            <a:avLst/>
          </a:prstGeom>
        </p:spPr>
      </p:pic>
      <p:sp>
        <p:nvSpPr>
          <p:cNvPr id="9" name="矩形 8"/>
          <p:cNvSpPr/>
          <p:nvPr/>
        </p:nvSpPr>
        <p:spPr>
          <a:xfrm>
            <a:off x="3150870" y="5130165"/>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custDataLst>
              <p:tags r:id="rId3"/>
            </p:custDataLst>
          </p:nvPr>
        </p:nvSpPr>
        <p:spPr>
          <a:xfrm>
            <a:off x="3157220" y="5130165"/>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custDataLst>
              <p:tags r:id="rId4"/>
            </p:custDataLst>
          </p:nvPr>
        </p:nvSpPr>
        <p:spPr>
          <a:xfrm>
            <a:off x="3112770" y="5137150"/>
            <a:ext cx="1143000" cy="368300"/>
          </a:xfrm>
          <a:prstGeom prst="rect">
            <a:avLst/>
          </a:prstGeom>
          <a:noFill/>
        </p:spPr>
        <p:txBody>
          <a:bodyPr wrap="square" rtlCol="0">
            <a:spAutoFit/>
          </a:bodyPr>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a:t>
            </a:r>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152900" y="5118735"/>
            <a:ext cx="1162050" cy="368300"/>
          </a:xfrm>
          <a:prstGeom prst="rect">
            <a:avLst/>
          </a:prstGeom>
          <a:noFill/>
        </p:spPr>
        <p:txBody>
          <a:bodyPr wrap="square" rtlCol="0">
            <a:spAutoFit/>
          </a:bodyPr>
          <a:p>
            <a:r>
              <a:rPr lang="zh-CN" altLang="en-US">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梁洁云</a:t>
            </a:r>
            <a:endParaRPr lang="zh-CN" altLang="en-US">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rot="0">
            <a:off x="5587365" y="5137158"/>
            <a:ext cx="3349721" cy="374408"/>
            <a:chOff x="7093" y="6616"/>
            <a:chExt cx="5888" cy="656"/>
          </a:xfrm>
        </p:grpSpPr>
        <p:sp>
          <p:nvSpPr>
            <p:cNvPr id="18" name="矩形 17"/>
            <p:cNvSpPr/>
            <p:nvPr>
              <p:custDataLst>
                <p:tags r:id="rId6"/>
              </p:custDataLst>
            </p:nvPr>
          </p:nvSpPr>
          <p:spPr>
            <a:xfrm>
              <a:off x="7093" y="6626"/>
              <a:ext cx="5888"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custDataLst>
                <p:tags r:id="rId8"/>
              </p:custDataLst>
            </p:nvPr>
          </p:nvSpPr>
          <p:spPr>
            <a:xfrm>
              <a:off x="7261" y="6627"/>
              <a:ext cx="2009" cy="645"/>
            </a:xfrm>
            <a:prstGeom prst="rect">
              <a:avLst/>
            </a:prstGeom>
            <a:noFill/>
          </p:spPr>
          <p:txBody>
            <a:bodyPr wrap="square" rtlCol="0">
              <a:spAutoFit/>
            </a:bodyPr>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16"/>
              <a:ext cx="3511" cy="645"/>
            </a:xfrm>
            <a:prstGeom prst="rect">
              <a:avLst/>
            </a:prstGeom>
            <a:noFill/>
          </p:spPr>
          <p:txBody>
            <a:bodyPr wrap="square" rtlCol="0">
              <a:spAutoFit/>
            </a:bodyPr>
            <a:p>
              <a:pPr algn="l"/>
              <a:r>
                <a:rPr lang="zh-CN" altLang="en-US"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rPr>
                <a:t>A1120619060027</a:t>
              </a:r>
              <a:endParaRPr lang="en-US" altLang="zh-CN">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
        <p:nvSpPr>
          <p:cNvPr id="12" name="文本框 11"/>
          <p:cNvSpPr txBox="1"/>
          <p:nvPr userDrawn="1">
            <p:custDataLst>
              <p:tags r:id="rId10"/>
            </p:custDataLst>
          </p:nvPr>
        </p:nvSpPr>
        <p:spPr>
          <a:xfrm>
            <a:off x="1634490" y="1802765"/>
            <a:ext cx="8777605" cy="911860"/>
          </a:xfrm>
          <a:prstGeom prst="rect">
            <a:avLst/>
          </a:prstGeom>
          <a:noFill/>
        </p:spPr>
        <p:txBody>
          <a:bodyPr wrap="square" rtlCol="0">
            <a:noAutofit/>
          </a:bodyPr>
          <a:p>
            <a:pPr algn="ctr">
              <a:lnSpc>
                <a:spcPct val="120000"/>
              </a:lnSpc>
            </a:pPr>
            <a:r>
              <a:rPr lang="zh-CN" sz="3600" b="1" dirty="0">
                <a:gradFill>
                  <a:gsLst>
                    <a:gs pos="0">
                      <a:srgbClr val="FFFAE9"/>
                    </a:gs>
                    <a:gs pos="100000">
                      <a:srgbClr val="FBDF62"/>
                    </a:gs>
                  </a:gsLst>
                  <a:lin ang="5400000" scaled="0"/>
                </a:gradFill>
                <a:latin typeface="思源黑体 CN Medium" panose="020B0600000000000000" pitchFamily="34" charset="-122"/>
                <a:ea typeface="思源黑体 CN Medium" panose="020B0600000000000000" pitchFamily="34" charset="-122"/>
              </a:rPr>
              <a:t>风口解读之新能源材料</a:t>
            </a:r>
            <a:endParaRPr lang="zh-CN" sz="3600" b="1" dirty="0">
              <a:gradFill>
                <a:gsLst>
                  <a:gs pos="0">
                    <a:srgbClr val="FFFAE9"/>
                  </a:gs>
                  <a:gs pos="100000">
                    <a:srgbClr val="FBDF62"/>
                  </a:gs>
                </a:gsLst>
                <a:lin ang="5400000" scaled="0"/>
              </a:gradFill>
              <a:latin typeface="思源黑体 CN Medium" panose="020B0600000000000000" pitchFamily="34" charset="-122"/>
              <a:ea typeface="思源黑体 CN Medium" panose="020B0600000000000000" pitchFamily="34" charset="-122"/>
            </a:endParaRPr>
          </a:p>
        </p:txBody>
      </p:sp>
      <p:sp>
        <p:nvSpPr>
          <p:cNvPr id="4" name="文本框 3"/>
          <p:cNvSpPr txBox="1"/>
          <p:nvPr>
            <p:custDataLst>
              <p:tags r:id="rId11"/>
            </p:custDataLst>
          </p:nvPr>
        </p:nvSpPr>
        <p:spPr>
          <a:xfrm>
            <a:off x="408305" y="283210"/>
            <a:ext cx="3613150" cy="419735"/>
          </a:xfrm>
          <a:prstGeom prst="rect">
            <a:avLst/>
          </a:prstGeom>
          <a:noFill/>
        </p:spPr>
        <p:txBody>
          <a:bodyPr wrap="square" rtlCol="0">
            <a:noAutofit/>
          </a:bodyPr>
          <a:p>
            <a:r>
              <a:rPr lang="zh-CN" altLang="en-US" sz="2400" b="1" dirty="0">
                <a:solidFill>
                  <a:schemeClr val="bg1"/>
                </a:solidFill>
                <a:latin typeface="阿里巴巴普惠体 Light" panose="00020600040101010101" charset="-122"/>
                <a:ea typeface="阿里巴巴普惠体 Light" panose="00020600040101010101" charset="-122"/>
                <a:cs typeface="阿里巴巴普惠体 Light" panose="00020600040101010101" charset="-122"/>
              </a:rPr>
              <a:t>投教课</a:t>
            </a:r>
            <a:r>
              <a:rPr lang="en-US" altLang="zh-CN" sz="2400" b="1" dirty="0">
                <a:solidFill>
                  <a:schemeClr val="bg1"/>
                </a:solidFill>
                <a:latin typeface="阿里巴巴普惠体 Light" panose="00020600040101010101" charset="-122"/>
                <a:ea typeface="阿里巴巴普惠体 Light" panose="00020600040101010101" charset="-122"/>
                <a:cs typeface="阿里巴巴普惠体 Light" panose="00020600040101010101" charset="-122"/>
                <a:sym typeface="+mn-ea"/>
              </a:rPr>
              <a:t>——</a:t>
            </a:r>
            <a:endParaRPr lang="en-US" altLang="zh-CN" sz="2400" b="1" dirty="0">
              <a:solidFill>
                <a:schemeClr val="bg1"/>
              </a:solidFill>
              <a:latin typeface="阿里巴巴普惠体 Light" panose="00020600040101010101" charset="-122"/>
              <a:ea typeface="阿里巴巴普惠体 Light" panose="00020600040101010101" charset="-122"/>
              <a:cs typeface="阿里巴巴普惠体 Light" panose="00020600040101010101" charset="-122"/>
            </a:endParaRPr>
          </a:p>
        </p:txBody>
      </p:sp>
      <p:sp>
        <p:nvSpPr>
          <p:cNvPr id="2" name="文本框 1"/>
          <p:cNvSpPr txBox="1"/>
          <p:nvPr/>
        </p:nvSpPr>
        <p:spPr>
          <a:xfrm>
            <a:off x="5161915" y="3814445"/>
            <a:ext cx="2185035" cy="460375"/>
          </a:xfrm>
          <a:prstGeom prst="rect">
            <a:avLst/>
          </a:prstGeom>
          <a:noFill/>
        </p:spPr>
        <p:txBody>
          <a:bodyPr wrap="square" rtlCol="0" anchor="t">
            <a:spAutoFit/>
          </a:bodyPr>
          <a:p>
            <a:r>
              <a:rPr lang="en-US" altLang="zh-CN" sz="2400" b="1" dirty="0">
                <a:solidFill>
                  <a:schemeClr val="bg1"/>
                </a:solidFill>
                <a:latin typeface="阿里巴巴普惠体 Light" panose="00020600040101010101" charset="-122"/>
                <a:ea typeface="阿里巴巴普惠体 Light" panose="00020600040101010101" charset="-122"/>
                <a:cs typeface="阿里巴巴普惠体 Light" panose="00020600040101010101" charset="-122"/>
                <a:sym typeface="+mn-ea"/>
              </a:rPr>
              <a:t>2026 .4.29</a:t>
            </a:r>
            <a:endParaRPr lang="zh-CN" altLang="en-US" sz="2400" b="1" dirty="0">
              <a:solidFill>
                <a:schemeClr val="bg1"/>
              </a:solidFill>
              <a:latin typeface="阿里巴巴普惠体 Light" panose="00020600040101010101" charset="-122"/>
              <a:ea typeface="阿里巴巴普惠体 Light" panose="00020600040101010101" charset="-122"/>
              <a:cs typeface="阿里巴巴普惠体 Light" panose="00020600040101010101" charset="-122"/>
              <a:sym typeface="+mn-ea"/>
            </a:endParaRPr>
          </a:p>
        </p:txBody>
      </p:sp>
    </p:spTree>
    <p:custDataLst>
      <p:tags r:id="rId1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051050" y="0"/>
            <a:ext cx="694245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sz="3600" b="1" i="0" kern="1200" cap="none" spc="0" normalizeH="0" baseline="0">
                <a:solidFill>
                  <a:schemeClr val="bg1"/>
                </a:solidFill>
              </a:rPr>
              <a:t>     </a:t>
            </a:r>
            <a:r>
              <a:rPr kumimoji="0" lang="en-US" sz="3200" b="1" i="0" kern="1200" cap="none" spc="0" normalizeH="0" baseline="0">
                <a:solidFill>
                  <a:schemeClr val="bg1"/>
                </a:solidFill>
              </a:rPr>
              <a:t>                      </a:t>
            </a:r>
            <a:r>
              <a:rPr kumimoji="0" lang="zh-CN" altLang="en-US" sz="3200" b="1" i="0" kern="1200" cap="none" spc="0" normalizeH="0" baseline="0">
                <a:solidFill>
                  <a:schemeClr val="bg1"/>
                </a:solidFill>
              </a:rPr>
              <a:t>风口热点</a:t>
            </a:r>
            <a:endParaRPr kumimoji="0" lang="zh-CN" altLang="en-US" sz="3200" b="1" i="0" kern="1200" cap="none" spc="0" normalizeH="0" baseline="0">
              <a:solidFill>
                <a:schemeClr val="bg1"/>
              </a:solidFill>
            </a:endParaRPr>
          </a:p>
        </p:txBody>
      </p:sp>
      <p:sp>
        <p:nvSpPr>
          <p:cNvPr id="6" name="文本框 5"/>
          <p:cNvSpPr txBox="1"/>
          <p:nvPr/>
        </p:nvSpPr>
        <p:spPr>
          <a:xfrm>
            <a:off x="4424045" y="935355"/>
            <a:ext cx="3343910" cy="368300"/>
          </a:xfrm>
          <a:prstGeom prst="rect">
            <a:avLst/>
          </a:prstGeom>
          <a:noFill/>
        </p:spPr>
        <p:txBody>
          <a:bodyPr wrap="square" rtlCol="0" anchor="t">
            <a:spAutoFit/>
          </a:bodyPr>
          <a:p>
            <a:r>
              <a:rPr lang="en-US" altLang="zh-CN"/>
              <a:t>                </a:t>
            </a:r>
            <a:r>
              <a:rPr lang="zh-CN"/>
              <a:t>涨价</a:t>
            </a:r>
            <a:r>
              <a:rPr lang="en-US" altLang="zh-CN"/>
              <a:t>→</a:t>
            </a:r>
            <a:r>
              <a:rPr lang="zh-CN" altLang="en-US"/>
              <a:t>绩优</a:t>
            </a:r>
            <a:endParaRPr lang="zh-CN" altLang="en-US"/>
          </a:p>
        </p:txBody>
      </p:sp>
      <p:pic>
        <p:nvPicPr>
          <p:cNvPr id="2" name="图片 1"/>
          <p:cNvPicPr>
            <a:picLocks noChangeAspect="1"/>
          </p:cNvPicPr>
          <p:nvPr/>
        </p:nvPicPr>
        <p:blipFill>
          <a:blip r:embed="rId2"/>
          <a:stretch>
            <a:fillRect/>
          </a:stretch>
        </p:blipFill>
        <p:spPr>
          <a:xfrm>
            <a:off x="1998980" y="1369060"/>
            <a:ext cx="8194040" cy="4468495"/>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316480" y="104140"/>
            <a:ext cx="7660005" cy="398780"/>
          </a:xfrm>
          <a:prstGeom prst="rect">
            <a:avLst/>
          </a:prstGeom>
          <a:noFill/>
        </p:spPr>
        <p:txBody>
          <a:bodyPr wrap="square" rtlCol="0">
            <a:spAutoFit/>
          </a:bodyPr>
          <a:p>
            <a:pPr marR="0" algn="ctr" defTabSz="914400" fontAlgn="auto">
              <a:lnSpc>
                <a:spcPct val="100000"/>
              </a:lnSpc>
              <a:spcBef>
                <a:spcPts val="0"/>
              </a:spcBef>
              <a:buClrTx/>
              <a:buSzTx/>
              <a:buFontTx/>
              <a:buNone/>
            </a:pPr>
            <a:r>
              <a:rPr kumimoji="0" lang="en-US" sz="2000" b="1" i="0" kern="1200" cap="none" spc="0" normalizeH="0" baseline="0">
                <a:solidFill>
                  <a:schemeClr val="bg1"/>
                </a:solidFill>
              </a:rPr>
              <a:t>  </a:t>
            </a:r>
            <a:r>
              <a:rPr kumimoji="0" lang="en-US" sz="2000" b="1" i="0" kern="1200" cap="none" spc="0" normalizeH="0" baseline="0">
                <a:solidFill>
                  <a:schemeClr val="bg1"/>
                </a:solidFill>
                <a:latin typeface="微软雅黑" panose="020B0503020204020204" charset="-122"/>
                <a:ea typeface="微软雅黑" panose="020B0503020204020204" charset="-122"/>
              </a:rPr>
              <a:t>1</a:t>
            </a:r>
            <a:r>
              <a:rPr kumimoji="0" lang="zh-CN" altLang="en-US" sz="2000" b="1" i="0" kern="1200" cap="none" spc="0" normalizeH="0" baseline="0">
                <a:solidFill>
                  <a:schemeClr val="bg1"/>
                </a:solidFill>
                <a:latin typeface="微软雅黑" panose="020B0503020204020204" charset="-122"/>
                <a:ea typeface="微软雅黑" panose="020B0503020204020204" charset="-122"/>
              </a:rPr>
              <a:t>、多家新能源材料企业</a:t>
            </a:r>
            <a:r>
              <a:rPr kumimoji="0" lang="en-US" altLang="zh-CN" sz="2000" b="1" i="0" kern="1200" cap="none" spc="0" normalizeH="0" baseline="0">
                <a:solidFill>
                  <a:schemeClr val="bg1"/>
                </a:solidFill>
                <a:latin typeface="微软雅黑" panose="020B0503020204020204" charset="-122"/>
                <a:ea typeface="微软雅黑" panose="020B0503020204020204" charset="-122"/>
              </a:rPr>
              <a:t>Q1</a:t>
            </a:r>
            <a:r>
              <a:rPr lang="zh-CN" sz="2000" b="1">
                <a:solidFill>
                  <a:schemeClr val="bg1"/>
                </a:solidFill>
                <a:sym typeface="+mn-ea"/>
              </a:rPr>
              <a:t>业绩亮眼</a:t>
            </a:r>
            <a:endParaRPr kumimoji="0" lang="zh-CN" sz="2000" b="1" i="0" kern="1200" cap="none" spc="0" normalizeH="0" baseline="0">
              <a:solidFill>
                <a:schemeClr val="bg1"/>
              </a:solidFill>
              <a:latin typeface="微软雅黑" panose="020B0503020204020204" charset="-122"/>
              <a:ea typeface="微软雅黑" panose="020B0503020204020204" charset="-122"/>
              <a:sym typeface="+mn-ea"/>
            </a:endParaRPr>
          </a:p>
        </p:txBody>
      </p:sp>
      <p:sp>
        <p:nvSpPr>
          <p:cNvPr id="3" name="文本框 2"/>
          <p:cNvSpPr txBox="1"/>
          <p:nvPr/>
        </p:nvSpPr>
        <p:spPr>
          <a:xfrm>
            <a:off x="815975" y="871220"/>
            <a:ext cx="10417810" cy="337185"/>
          </a:xfrm>
          <a:prstGeom prst="rect">
            <a:avLst/>
          </a:prstGeom>
          <a:noFill/>
        </p:spPr>
        <p:txBody>
          <a:bodyPr wrap="square" rtlCol="0" anchor="t">
            <a:spAutoFit/>
          </a:bodyPr>
          <a:p>
            <a:r>
              <a:rPr lang="zh-CN" altLang="en-US" sz="1600"/>
              <a:t>多氟多公司公布2025 年年度报告及2026 年一季度报告</a:t>
            </a:r>
            <a:endParaRPr lang="zh-CN" altLang="en-US" sz="1600"/>
          </a:p>
        </p:txBody>
      </p:sp>
      <p:sp>
        <p:nvSpPr>
          <p:cNvPr id="2" name="文本框 1"/>
          <p:cNvSpPr txBox="1"/>
          <p:nvPr/>
        </p:nvSpPr>
        <p:spPr>
          <a:xfrm>
            <a:off x="749935" y="1355725"/>
            <a:ext cx="6096000" cy="1814830"/>
          </a:xfrm>
          <a:prstGeom prst="rect">
            <a:avLst/>
          </a:prstGeom>
          <a:noFill/>
        </p:spPr>
        <p:txBody>
          <a:bodyPr wrap="square" rtlCol="0" anchor="t">
            <a:spAutoFit/>
          </a:bodyPr>
          <a:p>
            <a:r>
              <a:rPr lang="zh-CN" altLang="en-US" sz="1600"/>
              <a:t>2025 年，公司实现营收94.34 亿元，同比增长14.37%；净利润2.13 亿元，同比增长168.97%；扣非后净利润9873 万元，同比增长124.45%</a:t>
            </a:r>
            <a:endParaRPr lang="zh-CN" altLang="en-US" sz="1600"/>
          </a:p>
          <a:p>
            <a:endParaRPr lang="zh-CN" altLang="en-US" sz="1600"/>
          </a:p>
          <a:p>
            <a:r>
              <a:rPr lang="zh-CN" altLang="en-US" sz="1600"/>
              <a:t>2025 年，公司实现营收94.34 亿元，同比增长14.37%；营业利润2.16 亿元，同比增长155.52%；净利润2.13 亿元，同比增长168.97%；扣非后净利润9873 万元，同比增长124.45%</a:t>
            </a:r>
            <a:endParaRPr lang="zh-CN" altLang="en-US" sz="1600"/>
          </a:p>
        </p:txBody>
      </p:sp>
      <p:pic>
        <p:nvPicPr>
          <p:cNvPr id="5" name="图片 4"/>
          <p:cNvPicPr>
            <a:picLocks noChangeAspect="1"/>
          </p:cNvPicPr>
          <p:nvPr/>
        </p:nvPicPr>
        <p:blipFill>
          <a:blip r:embed="rId2"/>
          <a:stretch>
            <a:fillRect/>
          </a:stretch>
        </p:blipFill>
        <p:spPr>
          <a:xfrm>
            <a:off x="7284085" y="1015365"/>
            <a:ext cx="3826510" cy="2483485"/>
          </a:xfrm>
          <a:prstGeom prst="rect">
            <a:avLst/>
          </a:prstGeom>
        </p:spPr>
      </p:pic>
      <p:pic>
        <p:nvPicPr>
          <p:cNvPr id="8" name="图片 7"/>
          <p:cNvPicPr>
            <a:picLocks noChangeAspect="1"/>
          </p:cNvPicPr>
          <p:nvPr/>
        </p:nvPicPr>
        <p:blipFill>
          <a:blip r:embed="rId3"/>
          <a:stretch>
            <a:fillRect/>
          </a:stretch>
        </p:blipFill>
        <p:spPr>
          <a:xfrm>
            <a:off x="6470015" y="3655695"/>
            <a:ext cx="4763770" cy="2473325"/>
          </a:xfrm>
          <a:prstGeom prst="rect">
            <a:avLst/>
          </a:prstGeom>
        </p:spPr>
      </p:pic>
      <p:pic>
        <p:nvPicPr>
          <p:cNvPr id="9" name="图片 8"/>
          <p:cNvPicPr>
            <a:picLocks noChangeAspect="1"/>
          </p:cNvPicPr>
          <p:nvPr/>
        </p:nvPicPr>
        <p:blipFill>
          <a:blip r:embed="rId4"/>
          <a:stretch>
            <a:fillRect/>
          </a:stretch>
        </p:blipFill>
        <p:spPr>
          <a:xfrm>
            <a:off x="815975" y="3498850"/>
            <a:ext cx="4883785" cy="2223770"/>
          </a:xfrm>
          <a:prstGeom prst="rect">
            <a:avLst/>
          </a:prstGeom>
          <a:ln>
            <a:solidFill>
              <a:schemeClr val="tx1">
                <a:lumMod val="50000"/>
                <a:lumOff val="50000"/>
              </a:schemeClr>
            </a:solidFill>
          </a:ln>
        </p:spPr>
      </p:pic>
    </p:spTree>
    <p:custDataLst>
      <p:tags r:id="rId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457960" y="0"/>
            <a:ext cx="991044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sz="3600" b="1" i="0" kern="1200" cap="none" spc="0" normalizeH="0" baseline="0">
                <a:solidFill>
                  <a:schemeClr val="bg1"/>
                </a:solidFill>
              </a:rPr>
              <a:t>  </a:t>
            </a:r>
            <a:r>
              <a:rPr kumimoji="0" lang="zh-CN" altLang="en-US" sz="2800" b="1" i="0" kern="1200" cap="none" spc="0" normalizeH="0" baseline="0">
                <a:solidFill>
                  <a:schemeClr val="bg1"/>
                </a:solidFill>
              </a:rPr>
              <a:t> </a:t>
            </a:r>
            <a:r>
              <a:rPr kumimoji="0" lang="en-US" altLang="zh-CN" sz="2800" b="1" i="0" kern="1200" cap="none" spc="0" normalizeH="0" baseline="0">
                <a:solidFill>
                  <a:schemeClr val="bg1"/>
                </a:solidFill>
              </a:rPr>
              <a:t>                   </a:t>
            </a:r>
            <a:r>
              <a:rPr kumimoji="0" lang="en-US" altLang="zh-CN" sz="2000" b="1" i="0" kern="1200" cap="none" spc="0" normalizeH="0" baseline="0">
                <a:solidFill>
                  <a:schemeClr val="bg1"/>
                </a:solidFill>
              </a:rPr>
              <a:t>2</a:t>
            </a:r>
            <a:r>
              <a:rPr kumimoji="0" lang="zh-CN" altLang="en-US" sz="2000" b="1" i="0" kern="1200" cap="none" spc="0" normalizeH="0" baseline="0">
                <a:solidFill>
                  <a:schemeClr val="bg1"/>
                </a:solidFill>
              </a:rPr>
              <a:t>、新能源材料进入价格企稳涨价周期</a:t>
            </a:r>
            <a:endParaRPr kumimoji="0" lang="zh-CN" altLang="en-US" sz="2000" b="1" i="0" kern="1200" cap="none" spc="0" normalizeH="0" baseline="0">
              <a:solidFill>
                <a:schemeClr val="bg1"/>
              </a:solidFill>
              <a:sym typeface="+mn-ea"/>
            </a:endParaRPr>
          </a:p>
        </p:txBody>
      </p:sp>
      <p:sp>
        <p:nvSpPr>
          <p:cNvPr id="3" name="文本框 2"/>
          <p:cNvSpPr txBox="1"/>
          <p:nvPr/>
        </p:nvSpPr>
        <p:spPr>
          <a:xfrm>
            <a:off x="873125" y="2257425"/>
            <a:ext cx="2708910" cy="3046095"/>
          </a:xfrm>
          <a:prstGeom prst="rect">
            <a:avLst/>
          </a:prstGeom>
          <a:noFill/>
        </p:spPr>
        <p:txBody>
          <a:bodyPr wrap="square" rtlCol="0" anchor="t">
            <a:spAutoFit/>
          </a:bodyPr>
          <a:p>
            <a:endParaRPr lang="zh-CN" altLang="en-US" sz="1600"/>
          </a:p>
          <a:p>
            <a:r>
              <a:rPr lang="zh-CN" altLang="en-US" sz="1600"/>
              <a:t>价格层面，产业链历经价格大幅下行，资本开支不断收缩，供需格局不断优化，行业协会、产业链公司均在积极优化产能与供给，推行“反内卷”，力争价格保障企业盈利。整体而言，产业链价格企稳回升，部分环节如碳酸锂、磷酸铁锂需求强劲，供给偏紧，价格进入上升阶段</a:t>
            </a:r>
            <a:endParaRPr lang="zh-CN" altLang="en-US" sz="1600"/>
          </a:p>
        </p:txBody>
      </p:sp>
      <p:pic>
        <p:nvPicPr>
          <p:cNvPr id="2" name="图片 1"/>
          <p:cNvPicPr>
            <a:picLocks noChangeAspect="1"/>
          </p:cNvPicPr>
          <p:nvPr/>
        </p:nvPicPr>
        <p:blipFill>
          <a:blip r:embed="rId2"/>
          <a:stretch>
            <a:fillRect/>
          </a:stretch>
        </p:blipFill>
        <p:spPr>
          <a:xfrm>
            <a:off x="3604895" y="1901190"/>
            <a:ext cx="8227060" cy="4152265"/>
          </a:xfrm>
          <a:prstGeom prst="rect">
            <a:avLst/>
          </a:prstGeom>
        </p:spPr>
      </p:pic>
      <p:pic>
        <p:nvPicPr>
          <p:cNvPr id="6" name="图片 5"/>
          <p:cNvPicPr>
            <a:picLocks noChangeAspect="1"/>
          </p:cNvPicPr>
          <p:nvPr/>
        </p:nvPicPr>
        <p:blipFill>
          <a:blip r:embed="rId3"/>
          <a:stretch>
            <a:fillRect/>
          </a:stretch>
        </p:blipFill>
        <p:spPr>
          <a:xfrm>
            <a:off x="749935" y="932815"/>
            <a:ext cx="6024245" cy="781685"/>
          </a:xfrm>
          <a:prstGeom prst="rect">
            <a:avLst/>
          </a:prstGeom>
        </p:spPr>
      </p:pic>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347595" y="227330"/>
            <a:ext cx="8315325" cy="491490"/>
          </a:xfrm>
          <a:prstGeom prst="rect">
            <a:avLst/>
          </a:prstGeom>
          <a:noFill/>
        </p:spPr>
        <p:txBody>
          <a:bodyPr wrap="square" rtlCol="0">
            <a:noAutofit/>
          </a:bodyPr>
          <a:p>
            <a:pPr marL="0" indent="0" algn="just">
              <a:lnSpc>
                <a:spcPts val="1575"/>
              </a:lnSpc>
            </a:pPr>
            <a:r>
              <a:rPr lang="en-US" altLang="zh-CN" sz="2800">
                <a:solidFill>
                  <a:schemeClr val="bg1"/>
                </a:solidFill>
                <a:latin typeface="微软雅黑" panose="020B0503020204020204" charset="-122"/>
                <a:ea typeface="微软雅黑" panose="020B0503020204020204" charset="-122"/>
                <a:cs typeface="微软雅黑" panose="020B0503020204020204" charset="-122"/>
                <a:sym typeface="+mn-ea"/>
              </a:rPr>
              <a:t>        3</a:t>
            </a:r>
            <a:r>
              <a:rPr lang="zh-CN" altLang="en-US" sz="280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2800" b="1">
                <a:solidFill>
                  <a:schemeClr val="bg1"/>
                </a:solidFill>
                <a:sym typeface="+mn-ea"/>
              </a:rPr>
              <a:t>美国取消部分电池材料关税 </a:t>
            </a:r>
            <a:endParaRPr lang="en-US" altLang="zh-CN" sz="280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nvSpPr>
        <p:spPr>
          <a:xfrm>
            <a:off x="975995" y="2279650"/>
            <a:ext cx="6681470" cy="3291840"/>
          </a:xfrm>
          <a:prstGeom prst="rect">
            <a:avLst/>
          </a:prstGeom>
          <a:noFill/>
        </p:spPr>
        <p:txBody>
          <a:bodyPr wrap="square" rtlCol="0" anchor="t">
            <a:spAutoFit/>
          </a:bodyPr>
          <a:p>
            <a:r>
              <a:rPr lang="en-US" altLang="zh-CN" sz="1600">
                <a:sym typeface="+mn-ea"/>
              </a:rPr>
              <a:t>2026</a:t>
            </a:r>
            <a:r>
              <a:rPr lang="zh-CN" altLang="en-US" sz="1600">
                <a:sym typeface="+mn-ea"/>
              </a:rPr>
              <a:t>年3月13日，美国国际贸易委员会裁定</a:t>
            </a:r>
            <a:r>
              <a:rPr lang="zh-CN" altLang="en-US" sz="1600" b="1">
                <a:highlight>
                  <a:srgbClr val="FFFF00"/>
                </a:highlight>
                <a:sym typeface="+mn-ea"/>
              </a:rPr>
              <a:t>不对中国电池材料加征关税</a:t>
            </a:r>
            <a:r>
              <a:rPr lang="zh-CN" altLang="en-US" sz="1600">
                <a:sym typeface="+mn-ea"/>
              </a:rPr>
              <a:t>，此前高额反倾销、反补贴税将不再执行，被市场视作重大利好。</a:t>
            </a:r>
            <a:endParaRPr lang="zh-CN" altLang="en-US" sz="1600">
              <a:sym typeface="+mn-ea"/>
            </a:endParaRPr>
          </a:p>
          <a:p>
            <a:endParaRPr lang="zh-CN" altLang="en-US" sz="1600">
              <a:sym typeface="+mn-ea"/>
            </a:endParaRPr>
          </a:p>
          <a:p>
            <a:r>
              <a:rPr lang="zh-CN" altLang="en-US" sz="1600">
                <a:sym typeface="+mn-ea"/>
              </a:rPr>
              <a:t>这一决定不仅终结了持续一年的贸易争端，更让中国负极材料企业重获全球市场主动权。</a:t>
            </a:r>
            <a:endParaRPr lang="zh-CN" altLang="en-US" sz="1600">
              <a:sym typeface="+mn-ea"/>
            </a:endParaRPr>
          </a:p>
          <a:p>
            <a:r>
              <a:rPr lang="zh-CN" altLang="en-US" sz="1600">
                <a:sym typeface="+mn-ea"/>
              </a:rPr>
              <a:t>此次关税风波不仅是短期利好，更是中国新能源产业链全球竞争力提升的缩影。</a:t>
            </a:r>
            <a:endParaRPr lang="zh-CN" altLang="en-US" sz="1600">
              <a:sym typeface="+mn-ea"/>
            </a:endParaRPr>
          </a:p>
          <a:p>
            <a:endParaRPr lang="zh-CN" altLang="en-US" sz="1600">
              <a:sym typeface="+mn-ea"/>
            </a:endParaRPr>
          </a:p>
          <a:p>
            <a:r>
              <a:rPr lang="zh-CN" altLang="en-US" sz="1600">
                <a:sym typeface="+mn-ea"/>
              </a:rPr>
              <a:t>尽管中国对美直接出口负极材料占比有限（如贝特瑞2024年对美出口仅占收入0.1%），但关税取消释放了两大信号：全球供应链稳定性增强，中国企业技术壁垒获国际认可。以下企业将率先受益</a:t>
            </a:r>
            <a:endParaRPr lang="zh-CN" altLang="en-US" sz="1600">
              <a:sym typeface="+mn-ea"/>
            </a:endParaRPr>
          </a:p>
          <a:p>
            <a:endParaRPr lang="zh-CN" altLang="en-US" sz="1600"/>
          </a:p>
          <a:p>
            <a:r>
              <a:rPr lang="zh-CN" altLang="en-US" sz="1600" b="1">
                <a:highlight>
                  <a:srgbClr val="FFFF00"/>
                </a:highlight>
              </a:rPr>
              <a:t>负极材料：</a:t>
            </a:r>
            <a:r>
              <a:rPr lang="zh-CN" altLang="en-US" sz="1600"/>
              <a:t>贝特瑞、璞泰来、尚太科技、中科电气</a:t>
            </a:r>
            <a:endParaRPr lang="zh-CN" altLang="en-US" sz="1600"/>
          </a:p>
        </p:txBody>
      </p:sp>
      <p:sp>
        <p:nvSpPr>
          <p:cNvPr id="2" name="文本框 1"/>
          <p:cNvSpPr txBox="1"/>
          <p:nvPr/>
        </p:nvSpPr>
        <p:spPr>
          <a:xfrm>
            <a:off x="975995" y="1038225"/>
            <a:ext cx="10396220" cy="922020"/>
          </a:xfrm>
          <a:prstGeom prst="rect">
            <a:avLst/>
          </a:prstGeom>
          <a:noFill/>
        </p:spPr>
        <p:txBody>
          <a:bodyPr wrap="square" rtlCol="0" anchor="t">
            <a:spAutoFit/>
          </a:bodyPr>
          <a:p>
            <a:r>
              <a:rPr lang="zh-CN" altLang="en-US"/>
              <a:t>美国商务部此前在</a:t>
            </a:r>
            <a:r>
              <a:rPr lang="zh-CN" altLang="en-US" b="1">
                <a:highlight>
                  <a:srgbClr val="FFFF00"/>
                </a:highlight>
              </a:rPr>
              <a:t>26年2月11日</a:t>
            </a:r>
            <a:r>
              <a:rPr lang="zh-CN" altLang="en-US"/>
              <a:t>发布官方公告，就原产于中国的</a:t>
            </a:r>
            <a:r>
              <a:rPr lang="zh-CN" altLang="en-US" b="1">
                <a:highlight>
                  <a:srgbClr val="FFFF00"/>
                </a:highlight>
              </a:rPr>
              <a:t>锂电负极材料</a:t>
            </a:r>
            <a:r>
              <a:rPr lang="zh-CN" altLang="en-US"/>
              <a:t>反倾销与反补贴调查作出最终裁定，对公告列明的特定中国出口企业，征收93.5%的反倾销税；对其他中国出口商统一适用102.72%的反倾销税；对所有涉案中国生产商征收66.82%至66.86%的反补贴税</a:t>
            </a:r>
            <a:endParaRPr lang="zh-CN" altLang="en-US"/>
          </a:p>
        </p:txBody>
      </p:sp>
      <p:pic>
        <p:nvPicPr>
          <p:cNvPr id="5" name="图片 4"/>
          <p:cNvPicPr>
            <a:picLocks noChangeAspect="1"/>
          </p:cNvPicPr>
          <p:nvPr/>
        </p:nvPicPr>
        <p:blipFill>
          <a:blip r:embed="rId2"/>
          <a:stretch>
            <a:fillRect/>
          </a:stretch>
        </p:blipFill>
        <p:spPr>
          <a:xfrm>
            <a:off x="8047355" y="2136140"/>
            <a:ext cx="3552190" cy="3559810"/>
          </a:xfrm>
          <a:prstGeom prst="rect">
            <a:avLst/>
          </a:prstGeom>
        </p:spPr>
      </p:pic>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701415" y="240030"/>
            <a:ext cx="4789170" cy="293370"/>
          </a:xfrm>
          <a:prstGeom prst="rect">
            <a:avLst/>
          </a:prstGeom>
          <a:noFill/>
        </p:spPr>
        <p:txBody>
          <a:bodyPr wrap="square" rtlCol="0">
            <a:spAutoFit/>
          </a:bodyPr>
          <a:p>
            <a:pPr marL="0" indent="0" algn="just">
              <a:lnSpc>
                <a:spcPts val="1575"/>
              </a:lnSpc>
            </a:pPr>
            <a:r>
              <a:rPr lang="zh-CN" altLang="en-US" sz="2800" b="1">
                <a:solidFill>
                  <a:schemeClr val="bg1"/>
                </a:solidFill>
                <a:latin typeface="微软雅黑" panose="020B0503020204020204" charset="-122"/>
                <a:ea typeface="微软雅黑" panose="020B0503020204020204" charset="-122"/>
                <a:cs typeface="微软雅黑" panose="020B0503020204020204" charset="-122"/>
                <a:sym typeface="+mn-ea"/>
              </a:rPr>
              <a:t>新能源材料都有哪些</a:t>
            </a:r>
            <a:endParaRPr lang="zh-CN" altLang="en-US" sz="28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nvSpPr>
        <p:spPr>
          <a:xfrm>
            <a:off x="1214120" y="945515"/>
            <a:ext cx="9609455" cy="306705"/>
          </a:xfrm>
          <a:prstGeom prst="rect">
            <a:avLst/>
          </a:prstGeom>
        </p:spPr>
        <p:txBody>
          <a:bodyPr wrap="square">
            <a:spAutoFit/>
          </a:bodyPr>
          <a:p>
            <a:pPr marL="0" indent="0" algn="l"/>
            <a:r>
              <a:rPr lang="zh-CN" altLang="en-US" sz="1400" b="0" i="0">
                <a:solidFill>
                  <a:schemeClr val="tx1"/>
                </a:solidFill>
                <a:latin typeface="微软雅黑" panose="020B0503020204020204" charset="-122"/>
                <a:ea typeface="微软雅黑" panose="020B0503020204020204" charset="-122"/>
              </a:rPr>
              <a:t>新能源材料是指在新能源的转化和利用以及发展新能源技术中所要用到的关键材料，它是发展新能源的核心和基础。</a:t>
            </a:r>
            <a:endParaRPr lang="zh-CN" altLang="en-US" sz="1400" b="0" i="0">
              <a:solidFill>
                <a:schemeClr val="tx1"/>
              </a:solidFill>
              <a:latin typeface="微软雅黑" panose="020B0503020204020204" charset="-122"/>
              <a:ea typeface="微软雅黑" panose="020B0503020204020204" charset="-122"/>
            </a:endParaRPr>
          </a:p>
        </p:txBody>
      </p:sp>
      <p:pic>
        <p:nvPicPr>
          <p:cNvPr id="9" name="图片 8"/>
          <p:cNvPicPr>
            <a:picLocks noChangeAspect="1"/>
          </p:cNvPicPr>
          <p:nvPr/>
        </p:nvPicPr>
        <p:blipFill>
          <a:blip r:embed="rId2"/>
          <a:stretch>
            <a:fillRect/>
          </a:stretch>
        </p:blipFill>
        <p:spPr>
          <a:xfrm>
            <a:off x="1920240" y="1252220"/>
            <a:ext cx="8021955" cy="4718685"/>
          </a:xfrm>
          <a:prstGeom prst="rect">
            <a:avLst/>
          </a:prstGeom>
        </p:spPr>
      </p:pic>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701415" y="240030"/>
            <a:ext cx="4789170" cy="293370"/>
          </a:xfrm>
          <a:prstGeom prst="rect">
            <a:avLst/>
          </a:prstGeom>
          <a:noFill/>
        </p:spPr>
        <p:txBody>
          <a:bodyPr wrap="square" rtlCol="0">
            <a:spAutoFit/>
          </a:bodyPr>
          <a:p>
            <a:pPr marL="0" indent="0" algn="just">
              <a:lnSpc>
                <a:spcPts val="1575"/>
              </a:lnSpc>
            </a:pPr>
            <a:r>
              <a:rPr lang="en-US" altLang="zh-CN" sz="2800" b="1">
                <a:solidFill>
                  <a:schemeClr val="bg1"/>
                </a:solidFill>
                <a:latin typeface="微软雅黑" panose="020B0503020204020204" charset="-122"/>
                <a:ea typeface="微软雅黑" panose="020B0503020204020204" charset="-122"/>
                <a:cs typeface="微软雅黑" panose="020B0503020204020204" charset="-122"/>
                <a:sym typeface="+mn-ea"/>
              </a:rPr>
              <a:t>    </a:t>
            </a:r>
            <a:r>
              <a:rPr lang="zh-CN" sz="2800" b="1">
                <a:solidFill>
                  <a:schemeClr val="bg1"/>
                </a:solidFill>
                <a:latin typeface="微软雅黑" panose="020B0503020204020204" charset="-122"/>
                <a:ea typeface="微软雅黑" panose="020B0503020204020204" charset="-122"/>
                <a:cs typeface="微软雅黑" panose="020B0503020204020204" charset="-122"/>
                <a:sym typeface="+mn-ea"/>
              </a:rPr>
              <a:t>新能源材料对应上市企业</a:t>
            </a:r>
            <a:endParaRPr lang="zh-CN" sz="28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3" name="图片 2"/>
          <p:cNvPicPr>
            <a:picLocks noChangeAspect="1"/>
          </p:cNvPicPr>
          <p:nvPr/>
        </p:nvPicPr>
        <p:blipFill>
          <a:blip r:embed="rId2"/>
          <a:stretch>
            <a:fillRect/>
          </a:stretch>
        </p:blipFill>
        <p:spPr>
          <a:xfrm>
            <a:off x="1933575" y="1414145"/>
            <a:ext cx="8324850" cy="4029075"/>
          </a:xfrm>
          <a:prstGeom prst="rect">
            <a:avLst/>
          </a:prstGeom>
        </p:spPr>
      </p:pic>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4356100" y="240030"/>
            <a:ext cx="4789170" cy="293370"/>
          </a:xfrm>
          <a:prstGeom prst="rect">
            <a:avLst/>
          </a:prstGeom>
          <a:noFill/>
        </p:spPr>
        <p:txBody>
          <a:bodyPr wrap="square" rtlCol="0">
            <a:spAutoFit/>
          </a:bodyPr>
          <a:p>
            <a:pPr marL="0" indent="0" algn="just">
              <a:lnSpc>
                <a:spcPts val="1575"/>
              </a:lnSpc>
            </a:pPr>
            <a:r>
              <a:rPr lang="en-US" altLang="zh-CN"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lang="zh-CN" altLang="en-US" sz="2800">
                <a:solidFill>
                  <a:schemeClr val="bg1"/>
                </a:solidFill>
                <a:latin typeface="微软雅黑" panose="020B0503020204020204" charset="-122"/>
                <a:ea typeface="微软雅黑" panose="020B0503020204020204" charset="-122"/>
                <a:cs typeface="微软雅黑" panose="020B0503020204020204" charset="-122"/>
                <a:sym typeface="+mn-ea"/>
              </a:rPr>
              <a:t>风口选股</a:t>
            </a:r>
            <a:endParaRPr lang="zh-CN" altLang="en-US" sz="28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3" name="图片 2"/>
          <p:cNvPicPr>
            <a:picLocks noChangeAspect="1"/>
          </p:cNvPicPr>
          <p:nvPr/>
        </p:nvPicPr>
        <p:blipFill>
          <a:blip r:embed="rId2"/>
          <a:stretch>
            <a:fillRect/>
          </a:stretch>
        </p:blipFill>
        <p:spPr>
          <a:xfrm>
            <a:off x="584200" y="988060"/>
            <a:ext cx="6983730" cy="4881245"/>
          </a:xfrm>
          <a:prstGeom prst="rect">
            <a:avLst/>
          </a:prstGeom>
          <a:ln>
            <a:solidFill>
              <a:schemeClr val="tx1">
                <a:lumMod val="50000"/>
                <a:lumOff val="50000"/>
              </a:schemeClr>
            </a:solidFill>
          </a:ln>
        </p:spPr>
      </p:pic>
      <p:pic>
        <p:nvPicPr>
          <p:cNvPr id="5" name="图片 4"/>
          <p:cNvPicPr>
            <a:picLocks noChangeAspect="1"/>
          </p:cNvPicPr>
          <p:nvPr/>
        </p:nvPicPr>
        <p:blipFill>
          <a:blip r:embed="rId3"/>
          <a:stretch>
            <a:fillRect/>
          </a:stretch>
        </p:blipFill>
        <p:spPr>
          <a:xfrm>
            <a:off x="6439535" y="1501140"/>
            <a:ext cx="5360670" cy="4160520"/>
          </a:xfrm>
          <a:prstGeom prst="rect">
            <a:avLst/>
          </a:prstGeom>
          <a:ln>
            <a:solidFill>
              <a:schemeClr val="tx1">
                <a:lumMod val="50000"/>
                <a:lumOff val="50000"/>
              </a:schemeClr>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4356100" y="240030"/>
            <a:ext cx="4789170" cy="293370"/>
          </a:xfrm>
          <a:prstGeom prst="rect">
            <a:avLst/>
          </a:prstGeom>
          <a:noFill/>
        </p:spPr>
        <p:txBody>
          <a:bodyPr wrap="square" rtlCol="0">
            <a:spAutoFit/>
          </a:bodyPr>
          <a:p>
            <a:pPr marL="0" indent="0" algn="just">
              <a:lnSpc>
                <a:spcPts val="1575"/>
              </a:lnSpc>
            </a:pPr>
            <a:r>
              <a:rPr lang="en-US" altLang="zh-CN"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lang="zh-CN" sz="2800" b="1">
                <a:solidFill>
                  <a:schemeClr val="bg1"/>
                </a:solidFill>
                <a:latin typeface="微软雅黑" panose="020B0503020204020204" charset="-122"/>
                <a:ea typeface="微软雅黑" panose="020B0503020204020204" charset="-122"/>
                <a:cs typeface="微软雅黑" panose="020B0503020204020204" charset="-122"/>
                <a:sym typeface="+mn-ea"/>
              </a:rPr>
              <a:t>风口选股</a:t>
            </a:r>
            <a:r>
              <a:rPr lang="en-US" altLang="zh-CN" sz="2800" b="1">
                <a:solidFill>
                  <a:schemeClr val="bg1"/>
                </a:solidFill>
                <a:latin typeface="微软雅黑" panose="020B0503020204020204" charset="-122"/>
                <a:ea typeface="微软雅黑" panose="020B0503020204020204" charset="-122"/>
                <a:cs typeface="微软雅黑" panose="020B0503020204020204" charset="-122"/>
                <a:sym typeface="+mn-ea"/>
              </a:rPr>
              <a:t> </a:t>
            </a:r>
            <a:endParaRPr lang="en-US" altLang="zh-CN" sz="28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2" name="图片 1"/>
          <p:cNvPicPr>
            <a:picLocks noChangeAspect="1"/>
          </p:cNvPicPr>
          <p:nvPr/>
        </p:nvPicPr>
        <p:blipFill>
          <a:blip r:embed="rId2"/>
          <a:stretch>
            <a:fillRect/>
          </a:stretch>
        </p:blipFill>
        <p:spPr>
          <a:xfrm>
            <a:off x="768350" y="1197610"/>
            <a:ext cx="7779385" cy="4714240"/>
          </a:xfrm>
          <a:prstGeom prst="rect">
            <a:avLst/>
          </a:prstGeom>
          <a:ln>
            <a:solidFill>
              <a:schemeClr val="tx1">
                <a:lumMod val="50000"/>
                <a:lumOff val="50000"/>
              </a:schemeClr>
            </a:solidFill>
          </a:ln>
        </p:spPr>
      </p:pic>
      <p:pic>
        <p:nvPicPr>
          <p:cNvPr id="6" name="图片 5"/>
          <p:cNvPicPr>
            <a:picLocks noChangeAspect="1"/>
          </p:cNvPicPr>
          <p:nvPr/>
        </p:nvPicPr>
        <p:blipFill>
          <a:blip r:embed="rId3"/>
          <a:srcRect l="12047"/>
          <a:stretch>
            <a:fillRect/>
          </a:stretch>
        </p:blipFill>
        <p:spPr>
          <a:xfrm>
            <a:off x="4582795" y="2058035"/>
            <a:ext cx="6684645" cy="3299460"/>
          </a:xfrm>
          <a:prstGeom prst="rect">
            <a:avLst/>
          </a:prstGeom>
          <a:ln>
            <a:solidFill>
              <a:schemeClr val="tx1">
                <a:lumMod val="50000"/>
                <a:lumOff val="50000"/>
              </a:schemeClr>
            </a:solidFill>
          </a:ln>
        </p:spPr>
      </p:pic>
    </p:spTree>
    <p:custDataLst>
      <p:tags r:id="rId4"/>
    </p:custDataLst>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0.xml><?xml version="1.0" encoding="utf-8"?>
<p:tagLst xmlns:p="http://schemas.openxmlformats.org/presentationml/2006/main">
  <p:tag name="KSO_WM_UNIT_PLACING_PICTURE_USER_VIEWPORT" val="{&quot;height&quot;:606,&quot;width&quot;:2795}"/>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4060]}"/>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4060]}"/>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4060]}"/>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wm#"/>
  <p:tag name="KSO_WM_TEMPLATE_CATEGORY" val="custom"/>
  <p:tag name="KSO_WM_TEMPLATE_INDEX" val="20205081"/>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wm#"/>
  <p:tag name="KSO_WM_TEMPLATE_CATEGORY" val="custom"/>
  <p:tag name="KSO_WM_TEMPLATE_INDEX" val="20205081"/>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wm#"/>
  <p:tag name="KSO_WM_TEMPLATE_CATEGORY" val="custom"/>
  <p:tag name="KSO_WM_TEMPLATE_INDEX" val="20205081"/>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PP_MARK_KEY" val="34a5c737-2527-451b-a6cc-313a70f4ce21"/>
  <p:tag name="COMMONDATA" val="eyJoZGlkIjoiMjUxNmU2Yzc2MjNiNjJjZGFlY2Q1MzYxMGIzYTQ4YWEifQ=="/>
  <p:tag name="resource_record_key" val="{&quot;29&quot;:[20405972,20405933,20426316,20405934,20405922,20405918,20405950],&quot;65&quot;:[20205081],&quot;70&quot;:[3315773,3314060,3321602,3312359]}"/>
  <p:tag name="commondata" val="eyJoZGlkIjoiMTE5OTlmMmY3Mzc0MTBlODE0YTNlMWY0MTJhZTZiYTYifQ=="/>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1008</Words>
  <Application>WPS 演示</Application>
  <PresentationFormat>宽屏</PresentationFormat>
  <Paragraphs>53</Paragraphs>
  <Slides>10</Slides>
  <Notes>4</Notes>
  <HiddenSlides>0</HiddenSlides>
  <MMClips>0</MMClips>
  <ScaleCrop>false</ScaleCrop>
  <HeadingPairs>
    <vt:vector size="6" baseType="variant">
      <vt:variant>
        <vt:lpstr>已用的字体</vt:lpstr>
      </vt:variant>
      <vt:variant>
        <vt:i4>23</vt:i4>
      </vt:variant>
      <vt:variant>
        <vt:lpstr>主题</vt:lpstr>
      </vt:variant>
      <vt:variant>
        <vt:i4>2</vt:i4>
      </vt:variant>
      <vt:variant>
        <vt:lpstr>幻灯片标题</vt:lpstr>
      </vt:variant>
      <vt:variant>
        <vt:i4>10</vt:i4>
      </vt:variant>
    </vt:vector>
  </HeadingPairs>
  <TitlesOfParts>
    <vt:vector size="35" baseType="lpstr">
      <vt:lpstr>Arial</vt:lpstr>
      <vt:lpstr>宋体</vt:lpstr>
      <vt:lpstr>Wingdings</vt:lpstr>
      <vt:lpstr>Wingdings</vt:lpstr>
      <vt:lpstr>Roboto</vt:lpstr>
      <vt:lpstr>汉仪旗黑-55简</vt:lpstr>
      <vt:lpstr>思源黑体 CN Medium</vt:lpstr>
      <vt:lpstr>黑体</vt:lpstr>
      <vt:lpstr>思源黑体 CN Light</vt:lpstr>
      <vt:lpstr>阿里巴巴普惠体 Light</vt:lpstr>
      <vt:lpstr>微软雅黑</vt:lpstr>
      <vt:lpstr>\5FAE软雅黑</vt:lpstr>
      <vt:lpstr>Arial Unicode MS</vt:lpstr>
      <vt:lpstr>Calibri</vt:lpstr>
      <vt:lpstr>Arial</vt:lpstr>
      <vt:lpstr>Roboto</vt:lpstr>
      <vt:lpstr>思源黑体 CN Light</vt:lpstr>
      <vt:lpstr>思源黑体 CN Medium</vt:lpstr>
      <vt:lpstr>汉仪旗黑-55简</vt:lpstr>
      <vt:lpstr>阿里巴巴普惠体 Light</vt:lpstr>
      <vt:lpstr>Segoe Print</vt:lpstr>
      <vt:lpstr>微软雅黑 Light</vt:lpstr>
      <vt:lpstr>华文琥珀</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小芸</cp:lastModifiedBy>
  <cp:revision>1130</cp:revision>
  <dcterms:created xsi:type="dcterms:W3CDTF">2019-06-19T02:08:00Z</dcterms:created>
  <dcterms:modified xsi:type="dcterms:W3CDTF">2026-04-29T06:42:31Z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2052-12.1.0.25865</vt:lpwstr>
  </property>
  <property fmtid="{D5CDD505-2E9C-101B-9397-08002B2CF9AE}" pid="3" name="ICV">
    <vt:lpwstr>67F8E99CA25843CDBAFD0150A9FB820A</vt:lpwstr>
  </property>
</Properties>
</file>