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13" r:id="rId7"/>
    <p:sldId id="1108" r:id="rId8"/>
    <p:sldId id="1114" r:id="rId9"/>
    <p:sldId id="1115" r:id="rId10"/>
    <p:sldId id="1116" r:id="rId11"/>
    <p:sldId id="1109" r:id="rId12"/>
    <p:sldId id="1110" r:id="rId13"/>
    <p:sldId id="1117" r:id="rId14"/>
    <p:sldId id="1118" r:id="rId15"/>
    <p:sldId id="1084" r:id="rId16"/>
    <p:sldId id="37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3" userDrawn="1">
          <p15:clr>
            <a:srgbClr val="A4A3A4"/>
          </p15:clr>
        </p15:guide>
        <p15:guide id="2" pos="36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3"/>
        <p:guide pos="36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3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不光是苹果，华为</a:t>
            </a:r>
            <a:r>
              <a:rPr lang="en-US" altLang="zh-CN"/>
              <a:t>mate80</a:t>
            </a:r>
            <a:r>
              <a:rPr lang="zh-CN" altLang="en-US"/>
              <a:t>系列也要用这个全新设计，而且是全系标配（来自韭研公社</a:t>
            </a:r>
            <a:r>
              <a:rPr lang="en-US" altLang="zh-CN"/>
              <a:t>APP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0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4.png"/><Relationship Id="rId1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4.xml"/><Relationship Id="rId2" Type="http://schemas.openxmlformats.org/officeDocument/2006/relationships/image" Target="../media/image25.png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2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3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16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19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风口解读之半导体芯片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2025 .8.28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部分产业链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48455" y="981075"/>
            <a:ext cx="6003925" cy="4972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1550" y="2012950"/>
            <a:ext cx="2108835" cy="1835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10000"/>
              </a:lnSpc>
            </a:pPr>
            <a:r>
              <a:rPr lang="en-US" altLang="zh-CN"/>
              <a:t>AI</a:t>
            </a:r>
            <a:r>
              <a:rPr lang="zh-CN" altLang="en-US"/>
              <a:t>芯片</a:t>
            </a:r>
            <a:endParaRPr lang="zh-CN" altLang="en-US"/>
          </a:p>
          <a:p>
            <a:pPr algn="ctr">
              <a:lnSpc>
                <a:spcPct val="210000"/>
              </a:lnSpc>
            </a:pPr>
            <a:r>
              <a:rPr lang="zh-CN" altLang="en-US"/>
              <a:t>半导体设备</a:t>
            </a:r>
            <a:endParaRPr lang="zh-CN" altLang="en-US"/>
          </a:p>
          <a:p>
            <a:pPr algn="ctr">
              <a:lnSpc>
                <a:spcPct val="210000"/>
              </a:lnSpc>
            </a:pPr>
            <a:r>
              <a:rPr lang="zh-CN" altLang="en-US"/>
              <a:t>半导体材料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风口选股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932815"/>
            <a:ext cx="6887845" cy="49923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690" y="1155700"/>
            <a:ext cx="5185410" cy="267652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125" y="2951480"/>
            <a:ext cx="5277485" cy="273177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5" y="804545"/>
            <a:ext cx="9559925" cy="53778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风口狙击四部曲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" y="1078230"/>
            <a:ext cx="10800715" cy="4701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资金认可</a:t>
            </a:r>
            <a:endParaRPr kumimoji="0" lang="zh-CN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36417"/>
          <a:stretch>
            <a:fillRect/>
          </a:stretch>
        </p:blipFill>
        <p:spPr>
          <a:xfrm>
            <a:off x="861695" y="1023620"/>
            <a:ext cx="5524500" cy="18592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417" t="6115" r="52209" b="1270"/>
          <a:stretch>
            <a:fillRect/>
          </a:stretch>
        </p:blipFill>
        <p:spPr>
          <a:xfrm>
            <a:off x="1282065" y="2962275"/>
            <a:ext cx="4226560" cy="31762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177" r="6186"/>
          <a:stretch>
            <a:fillRect/>
          </a:stretch>
        </p:blipFill>
        <p:spPr>
          <a:xfrm>
            <a:off x="6772275" y="1107440"/>
            <a:ext cx="4450715" cy="44761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8238490" cy="708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DS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为国产芯片适配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FP8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精度，国产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的又一重要时刻</a:t>
            </a:r>
            <a:endParaRPr lang="zh-CN" altLang="en-US" sz="3200"/>
          </a:p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4560" y="1006475"/>
            <a:ext cx="10603230" cy="875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700"/>
              <a:t>2025</a:t>
            </a:r>
            <a:r>
              <a:rPr lang="zh-CN" altLang="en-US" sz="1700"/>
              <a:t>年</a:t>
            </a:r>
            <a:r>
              <a:rPr lang="en-US" altLang="zh-CN" sz="1700"/>
              <a:t>8</a:t>
            </a:r>
            <a:r>
              <a:rPr lang="zh-CN" altLang="en-US" sz="1700"/>
              <a:t>月</a:t>
            </a:r>
            <a:r>
              <a:rPr lang="en-US" altLang="zh-CN" sz="1700"/>
              <a:t>21</a:t>
            </a:r>
            <a:r>
              <a:rPr lang="zh-CN" altLang="en-US" sz="1700"/>
              <a:t>日，</a:t>
            </a:r>
            <a:r>
              <a:rPr lang="en-US" altLang="zh-CN" sz="1700"/>
              <a:t>DS</a:t>
            </a:r>
            <a:r>
              <a:rPr lang="zh-CN" altLang="en-US" sz="1700"/>
              <a:t>正式发布</a:t>
            </a:r>
            <a:r>
              <a:rPr lang="en-US" altLang="zh-CN" sz="1700"/>
              <a:t>V3.1</a:t>
            </a:r>
            <a:r>
              <a:rPr lang="zh-CN" altLang="en-US" sz="1700"/>
              <a:t>版本，宣布采用</a:t>
            </a:r>
            <a:r>
              <a:rPr lang="en-US" altLang="zh-CN" sz="1700"/>
              <a:t>UE8M0 FP8 Scale</a:t>
            </a:r>
            <a:r>
              <a:rPr lang="zh-CN" altLang="en-US" sz="1700"/>
              <a:t>参数精度。这一技术专门针对下一代国产芯片设计，能显著提升计算效率并降低内存占用，</a:t>
            </a:r>
            <a:r>
              <a:rPr lang="zh-CN" altLang="en-US" sz="1700">
                <a:sym typeface="+mn-ea"/>
              </a:rPr>
              <a:t>将进一步缩小与</a:t>
            </a:r>
            <a:r>
              <a:rPr lang="en-US" altLang="zh-CN" sz="1700">
                <a:sym typeface="+mn-ea"/>
              </a:rPr>
              <a:t>NV</a:t>
            </a:r>
            <a:r>
              <a:rPr lang="zh-CN" altLang="en-US" sz="1700">
                <a:sym typeface="+mn-ea"/>
              </a:rPr>
              <a:t>芯片的效率</a:t>
            </a:r>
            <a:r>
              <a:rPr lang="en-US" altLang="zh-CN" sz="1700">
                <a:sym typeface="+mn-ea"/>
              </a:rPr>
              <a:t>/</a:t>
            </a:r>
            <a:r>
              <a:rPr lang="zh-CN" altLang="en-US" sz="1700">
                <a:sym typeface="+mn-ea"/>
              </a:rPr>
              <a:t>成本差距，大大增加国产芯片的可用性</a:t>
            </a:r>
            <a:r>
              <a:rPr lang="zh-CN" altLang="en-US" sz="1700"/>
              <a:t>。次日，国产芯片板块迎来爆发式增长，寒武纪、海光信息单日涨停。</a:t>
            </a:r>
            <a:endParaRPr lang="zh-CN" altLang="en-US" sz="17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2087880"/>
            <a:ext cx="7905750" cy="37058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27935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：英伟达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H20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停摆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国产替代迎历史性拐点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4980" y="1082675"/>
            <a:ext cx="6115050" cy="499110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r>
              <a:rPr lang="en-US" altLang="zh-CN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、2023年底，英伟达为了遵守美国专门的对华制裁措施，对华“量身定做”了“减配版”产品，但美国政府仍未满足，到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今年4月份，特朗普干脆禁止了在华销售H20芯片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/>
            <a:endParaRPr lang="en-US" altLang="zh-CN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/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、2025年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7月31日，国家互联网信息办公室约谈了英伟达公司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。此次约谈是因为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英伟达算力芯片被曝出存在严重安全问题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中国国安部门“出手”</a:t>
            </a:r>
            <a:r>
              <a:rPr lang="en-US" altLang="zh-CN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中方指出问题后，英伟达无奈妥协，</a:t>
            </a:r>
            <a:r>
              <a:rPr lang="en-US" altLang="zh-CN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H20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芯片面临停产命运。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H20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芯片安全问题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 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让一些“观望”想要采购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H20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芯片的企业，开始放弃英伟达，转而使用替代方案。另一方面，这次的芯片风波在中国国内引发了强烈反应，无论是政府或民众，对信安和自主可控的呼声日益高涨）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/>
            <a:endParaRPr lang="zh-CN" altLang="en-US" sz="16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/>
            <a:r>
              <a:rPr lang="en-US" altLang="zh-CN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日，英伟达据传要求暂停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H20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芯片零部件生产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，或将推出更强的</a:t>
            </a:r>
            <a:r>
              <a:rPr lang="en-US" altLang="zh-CN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B30A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，当天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引发</a:t>
            </a:r>
            <a:r>
              <a:rPr lang="en-US" altLang="zh-CN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股半导体板块剧烈异动。</a:t>
            </a:r>
            <a:endParaRPr lang="zh-CN" altLang="en-US" sz="16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/>
            <a:endParaRPr lang="zh-CN" altLang="en-US" sz="16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>
              <a:buClrTx/>
              <a:buSzTx/>
              <a:buFontTx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、受到美国政府禁令影响，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英伟达第二财季未向中国市场销售H20芯片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，这使得英伟达二季度H20销售额减少40亿美元。黄仁勋证实称，英伟达在截至7月份的当季未售出任何新的H20芯片（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日英伟达最新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财年第二财季财报对华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H20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销量为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英伟达数据中心营收不及预期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6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/>
            <a:endParaRPr lang="en-US" altLang="zh-CN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2812" r="809"/>
          <a:stretch>
            <a:fillRect/>
          </a:stretch>
        </p:blipFill>
        <p:spPr>
          <a:xfrm>
            <a:off x="6831330" y="1209040"/>
            <a:ext cx="5102860" cy="4578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2509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sz="2000" b="1" i="0" kern="1200" cap="none" spc="0" normalizeH="0" baseline="0">
                <a:solidFill>
                  <a:schemeClr val="bg1"/>
                </a:solidFill>
              </a:rPr>
              <a:t>逻辑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</a:rPr>
              <a:t>3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：中国芯片制造商预计明年产能提升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</a:rPr>
              <a:t>3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倍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2390"/>
          <a:stretch>
            <a:fillRect/>
          </a:stretch>
        </p:blipFill>
        <p:spPr>
          <a:xfrm>
            <a:off x="2183130" y="1418590"/>
            <a:ext cx="3132455" cy="46412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2475" y="9467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</a:t>
            </a:r>
            <a:r>
              <a:rPr lang="zh-CN" altLang="en-US"/>
              <a:t>年</a:t>
            </a:r>
            <a:r>
              <a:rPr lang="en-US" altLang="zh-CN"/>
              <a:t>8</a:t>
            </a:r>
            <a:r>
              <a:rPr lang="zh-CN" altLang="en-US"/>
              <a:t>月</a:t>
            </a:r>
            <a:r>
              <a:rPr lang="en-US" altLang="zh-CN"/>
              <a:t>27</a:t>
            </a:r>
            <a:r>
              <a:rPr lang="zh-CN" altLang="en-US"/>
              <a:t>日盘后《金融时报》消息：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45" y="1278255"/>
            <a:ext cx="3185795" cy="4781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逻辑</a:t>
            </a:r>
            <a:r>
              <a:rPr kumimoji="0" lang="en-US" altLang="zh-CN" sz="3200" b="1" i="0" kern="1200" cap="none" spc="0" normalizeH="0" baseline="0">
                <a:solidFill>
                  <a:schemeClr val="bg1"/>
                </a:solidFill>
              </a:rPr>
              <a:t>4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：存储芯片涨价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635" y="1084263"/>
            <a:ext cx="5080000" cy="264985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全球存储芯片价格持续上涨。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近两年来，全球存储芯片市场持续升温，无论是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DRAM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内存还是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NAND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闪存，价格都呈现出明显上涨趋势，尤其是在最近几个月，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DDR4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内存的价格逆势上扬，甚至超过了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DDR5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内存。</a:t>
            </a:r>
            <a:endParaRPr lang="en-US" altLang="zh-CN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据行业消息，今年第三季度和第四季度，存储芯片价格仍有上涨空间，但预计明年第一季度，涨价趋势将被遏制，市场价格或将重新进入下行周期。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1198880"/>
            <a:ext cx="3375025" cy="2230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逻辑</a:t>
            </a:r>
            <a:r>
              <a:rPr kumimoji="0" lang="en-US" altLang="zh-CN" sz="3200" b="1" i="0" kern="1200" cap="none" spc="0" normalizeH="0" baseline="0">
                <a:solidFill>
                  <a:schemeClr val="bg1"/>
                </a:solidFill>
              </a:rPr>
              <a:t>5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：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华为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4690" y="915035"/>
            <a:ext cx="697357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中芯国际助力华为昇腾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910C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芯片突破技术瓶颈，良率提升显著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奇安信携手华为鲲鹏，国产芯片助力边界安全实现“极致好用”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0395" y="1522095"/>
            <a:ext cx="1019556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近日，从英伟达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H20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芯片被曝出存在后门风险，到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DeepSeek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宣即将发布下一代国产芯片设计，国产化替代再次成为焦点。从芯片到终端，从基础软件到安全设备，国产化正在各个领域加速突破。在网络安全这一关乎国家数字经济命脉的关键领域，奇安信与华为鲲鹏的深度合作尤为引人关注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双方基于鲲鹏国产芯片重塑边界安全技术底座，不仅推动国产化安全产品从“可用”向“极致好用”的目标稳步迈进，更实现了从“功能迭代”到“架构革新”的战略性飞跃。</a:t>
            </a:r>
            <a:endParaRPr lang="zh-CN" altLang="en-US" sz="14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290" y="2734310"/>
            <a:ext cx="4397375" cy="2906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11290" y="57927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/>
            <a:r>
              <a:rPr lang="zh-CN" altLang="en-US" sz="1600" b="0" i="0">
                <a:solidFill>
                  <a:srgbClr val="222222"/>
                </a:solidFill>
                <a:latin typeface="Arial" panose="020B0604020202020204"/>
                <a:ea typeface="Arial" panose="020B0604020202020204"/>
              </a:rPr>
              <a:t>图：华为鲲鹏芯片代表产品</a:t>
            </a:r>
            <a:endParaRPr lang="zh-CN" altLang="en-US" sz="1600" b="0" i="0">
              <a:solidFill>
                <a:srgbClr val="222222"/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35" y="3176270"/>
            <a:ext cx="5128260" cy="26892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逻辑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6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：政策驱动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AI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端侧芯片普及率幻加速提升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6470" y="1078230"/>
            <a:ext cx="1015428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【国务院：推动</a:t>
            </a:r>
            <a:r>
              <a:rPr lang="zh-CN" altLang="en-US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智能终端</a:t>
            </a:r>
            <a:r>
              <a:rPr lang="zh-CN" altLang="en-US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“万物智联” 大力发展智能网联汽车、 人工智能 手机和电脑、智能机器人、 智能家居 、智能穿戴等新一代智能终端】</a:t>
            </a:r>
            <a:endParaRPr lang="zh-CN" altLang="en-US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85" y="1941195"/>
            <a:ext cx="7059930" cy="2024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6470" y="4408805"/>
            <a:ext cx="9985375" cy="1505585"/>
          </a:xfrm>
          <a:prstGeom prst="rect">
            <a:avLst/>
          </a:prstGeom>
        </p:spPr>
        <p:txBody>
          <a:bodyPr wrap="square">
            <a:noAutofit/>
          </a:bodyPr>
          <a:p>
            <a:pPr marL="57150" indent="0" algn="just">
              <a:lnSpc>
                <a:spcPts val="1875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我国很快将达成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的全民普及，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眼镜、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玩具、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.......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无论是智能手机、智能汽车、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AR/VR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眼镜、智能家居设备还是各种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IoT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物联网设备，要想变得“智能”，实现实时响应、隐私保护、低延迟等功能，就必须在设备端（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On-Device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）部署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计算能力。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7150" indent="0" algn="just">
              <a:lnSpc>
                <a:spcPts val="1875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端侧芯片（包括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GPU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NPU/TPU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加速核心）就是提供这种基础算力的“铲子”。没有它，任何智能终端都只是空壳。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WPS 演示</Application>
  <PresentationFormat>宽屏</PresentationFormat>
  <Paragraphs>70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Biaodian Pro Sans GB</vt:lpstr>
      <vt:lpstr>Segoe Print</vt:lpstr>
      <vt:lpstr>PingFang SC</vt:lpstr>
      <vt:lpstr>Arial</vt:lpstr>
      <vt:lpstr>微软雅黑 Light</vt:lpstr>
      <vt:lpstr>-apple-system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1020</cp:revision>
  <dcterms:created xsi:type="dcterms:W3CDTF">2019-06-19T02:08:00Z</dcterms:created>
  <dcterms:modified xsi:type="dcterms:W3CDTF">2025-08-28T06:53:58Z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67F8E99CA25843CDBAFD0150A9FB820A</vt:lpwstr>
  </property>
</Properties>
</file>