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113" r:id="rId6"/>
    <p:sldId id="1164" r:id="rId7"/>
    <p:sldId id="1157" r:id="rId8"/>
    <p:sldId id="1155" r:id="rId9"/>
    <p:sldId id="1162" r:id="rId10"/>
    <p:sldId id="1156" r:id="rId11"/>
    <p:sldId id="1159" r:id="rId12"/>
    <p:sldId id="1166" r:id="rId13"/>
    <p:sldId id="1167" r:id="rId14"/>
    <p:sldId id="1168" r:id="rId15"/>
    <p:sldId id="1169" r:id="rId16"/>
    <p:sldId id="37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8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38"/>
        <p:guide pos="37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3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K:\1-9&#26376;&#25968;&#25454;_176068637249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2024年中国各类发电量占比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'[1-9月数据_1760686372490.xlsx]1-3月'!$F$110:$F$114</c:f>
              <c:strCache>
                <c:ptCount val="5"/>
                <c:pt idx="0">
                  <c:v>火电</c:v>
                </c:pt>
                <c:pt idx="1">
                  <c:v>水电</c:v>
                </c:pt>
                <c:pt idx="2">
                  <c:v>风电</c:v>
                </c:pt>
                <c:pt idx="3">
                  <c:v>光伏</c:v>
                </c:pt>
                <c:pt idx="4">
                  <c:v>核电</c:v>
                </c:pt>
              </c:strCache>
            </c:strRef>
          </c:cat>
          <c:val>
            <c:numRef>
              <c:f>'[1-9月数据_1760686372490.xlsx]1-3月'!$G$110:$G$114</c:f>
              <c:numCache>
                <c:formatCode>0.00%</c:formatCode>
                <c:ptCount val="5"/>
                <c:pt idx="0">
                  <c:v>0.6319</c:v>
                </c:pt>
                <c:pt idx="1">
                  <c:v>0.1413</c:v>
                </c:pt>
                <c:pt idx="2">
                  <c:v>0.0988</c:v>
                </c:pt>
                <c:pt idx="3">
                  <c:v>0.0832</c:v>
                </c:pt>
                <c:pt idx="4">
                  <c:v>0.0447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19fafb0-6ccb-4d8c-9034-33dc384e5718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35.png"/><Relationship Id="rId1" Type="http://schemas.openxmlformats.org/officeDocument/2006/relationships/tags" Target="../tags/tag1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36.png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16.png"/><Relationship Id="rId2" Type="http://schemas.openxmlformats.org/officeDocument/2006/relationships/tags" Target="../tags/tag111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24.png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25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3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风口解读之智能电网</a:t>
            </a:r>
            <a:endParaRPr 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2025 .11.6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风口选股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2338" t="2721" r="1582" b="7219"/>
          <a:stretch>
            <a:fillRect/>
          </a:stretch>
        </p:blipFill>
        <p:spPr>
          <a:xfrm>
            <a:off x="970915" y="954405"/>
            <a:ext cx="6167755" cy="471424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rcRect l="5020" t="1046" r="3436" b="3648"/>
          <a:stretch>
            <a:fillRect/>
          </a:stretch>
        </p:blipFill>
        <p:spPr>
          <a:xfrm>
            <a:off x="7572375" y="954405"/>
            <a:ext cx="4337050" cy="26244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4"/>
          <a:srcRect l="18025" t="5423" r="1926" b="5000"/>
          <a:stretch>
            <a:fillRect/>
          </a:stretch>
        </p:blipFill>
        <p:spPr>
          <a:xfrm>
            <a:off x="7354570" y="3801110"/>
            <a:ext cx="4328795" cy="21501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风口选股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rcRect l="1718" t="1380" r="1762" b="-421"/>
          <a:stretch>
            <a:fillRect/>
          </a:stretch>
        </p:blipFill>
        <p:spPr>
          <a:xfrm>
            <a:off x="610870" y="942975"/>
            <a:ext cx="5036820" cy="535622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rcRect l="1562" t="3881" r="1715" b="3175"/>
          <a:stretch>
            <a:fillRect/>
          </a:stretch>
        </p:blipFill>
        <p:spPr>
          <a:xfrm>
            <a:off x="6096000" y="1009015"/>
            <a:ext cx="5187315" cy="28397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4"/>
          <a:srcRect l="2116" t="3949" r="1972" b="3421"/>
          <a:stretch>
            <a:fillRect/>
          </a:stretch>
        </p:blipFill>
        <p:spPr>
          <a:xfrm>
            <a:off x="6529705" y="3337560"/>
            <a:ext cx="4319905" cy="25660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双十一最低价活动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05" y="846455"/>
            <a:ext cx="9749790" cy="5484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风口龙头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2182" t="2589" r="1868" b="3547"/>
          <a:stretch>
            <a:fillRect/>
          </a:stretch>
        </p:blipFill>
        <p:spPr>
          <a:xfrm>
            <a:off x="734060" y="1108710"/>
            <a:ext cx="5611495" cy="29235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rcRect l="1705" t="4457" r="2198" b="4733"/>
          <a:stretch>
            <a:fillRect/>
          </a:stretch>
        </p:blipFill>
        <p:spPr>
          <a:xfrm>
            <a:off x="6685280" y="1311275"/>
            <a:ext cx="4902835" cy="25184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4"/>
          <a:srcRect l="1927" t="4067" r="1947" b="3268"/>
          <a:stretch>
            <a:fillRect/>
          </a:stretch>
        </p:blipFill>
        <p:spPr>
          <a:xfrm>
            <a:off x="6807200" y="2830195"/>
            <a:ext cx="4780915" cy="26873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5"/>
          <a:srcRect l="1853" t="3654" r="2257" b="6569"/>
          <a:stretch>
            <a:fillRect/>
          </a:stretch>
        </p:blipFill>
        <p:spPr>
          <a:xfrm>
            <a:off x="1621155" y="3429000"/>
            <a:ext cx="3856990" cy="23577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6"/>
          <a:srcRect l="1062" t="4624" r="3746" b="3507"/>
          <a:stretch>
            <a:fillRect/>
          </a:stretch>
        </p:blipFill>
        <p:spPr>
          <a:xfrm>
            <a:off x="5403215" y="4032885"/>
            <a:ext cx="3686810" cy="19183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风口梯队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433195"/>
            <a:ext cx="6101715" cy="36048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r="13806"/>
          <a:stretch>
            <a:fillRect/>
          </a:stretch>
        </p:blipFill>
        <p:spPr>
          <a:xfrm>
            <a:off x="6543675" y="1596390"/>
            <a:ext cx="4792980" cy="32778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我国发电类型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860" y="1155065"/>
            <a:ext cx="10258425" cy="3524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700"/>
              <a:t>根据国能能源研究院发布的</a:t>
            </a:r>
            <a:r>
              <a:rPr lang="en-US" altLang="zh-CN" sz="1700"/>
              <a:t>《</a:t>
            </a:r>
            <a:r>
              <a:rPr lang="zh-CN" altLang="en-US" sz="1700"/>
              <a:t>中国能源数据报告（</a:t>
            </a:r>
            <a:r>
              <a:rPr lang="en-US" altLang="zh-CN" sz="1700"/>
              <a:t>2025</a:t>
            </a:r>
            <a:r>
              <a:rPr lang="zh-CN" altLang="en-US" sz="1700"/>
              <a:t>）</a:t>
            </a:r>
            <a:r>
              <a:rPr lang="en-US" altLang="zh-CN" sz="1700"/>
              <a:t>》</a:t>
            </a:r>
            <a:r>
              <a:rPr lang="zh-CN" altLang="en-US" sz="1700"/>
              <a:t>，</a:t>
            </a:r>
            <a:r>
              <a:rPr lang="en-US" altLang="zh-CN" sz="1700"/>
              <a:t>2024</a:t>
            </a:r>
            <a:r>
              <a:rPr lang="zh-CN" altLang="en-US" sz="1700"/>
              <a:t>年中国总发电量为</a:t>
            </a:r>
            <a:r>
              <a:rPr lang="en-US" altLang="zh-CN" sz="1700"/>
              <a:t>100,868.8</a:t>
            </a:r>
            <a:r>
              <a:rPr lang="zh-CN" altLang="en-US" sz="1700"/>
              <a:t>亿千瓦时</a:t>
            </a:r>
            <a:endParaRPr lang="zh-CN" altLang="en-US" sz="1700"/>
          </a:p>
        </p:txBody>
      </p:sp>
      <p:graphicFrame>
        <p:nvGraphicFramePr>
          <p:cNvPr id="8" name="图表 7"/>
          <p:cNvGraphicFramePr/>
          <p:nvPr/>
        </p:nvGraphicFramePr>
        <p:xfrm>
          <a:off x="5045710" y="1769110"/>
          <a:ext cx="6646545" cy="425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6" name="图片 5"/>
          <p:cNvPicPr/>
          <p:nvPr/>
        </p:nvPicPr>
        <p:blipFill>
          <a:blip r:embed="rId3"/>
          <a:srcRect r="1755"/>
          <a:stretch>
            <a:fillRect/>
          </a:stretch>
        </p:blipFill>
        <p:spPr>
          <a:xfrm>
            <a:off x="586105" y="2387600"/>
            <a:ext cx="5509895" cy="26142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70125" y="0"/>
            <a:ext cx="7150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2800" b="1" i="0" kern="1200" cap="none" spc="0" normalizeH="0" baseline="0">
                <a:solidFill>
                  <a:schemeClr val="bg1"/>
                </a:solidFill>
              </a:rPr>
              <a:t>1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kumimoji="0" lang="en-US" sz="28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十五五强调构建新型电力系统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3395" t="5287" r="4023" b="4634"/>
          <a:stretch>
            <a:fillRect/>
          </a:stretch>
        </p:blipFill>
        <p:spPr>
          <a:xfrm>
            <a:off x="6581140" y="1339215"/>
            <a:ext cx="3706495" cy="229997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rcRect l="1920" t="4360" r="1814" b="5833"/>
          <a:stretch>
            <a:fillRect/>
          </a:stretch>
        </p:blipFill>
        <p:spPr>
          <a:xfrm>
            <a:off x="6477635" y="3724275"/>
            <a:ext cx="4093845" cy="218948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rcRect l="1506" t="5723" r="33175" b="3777"/>
          <a:stretch>
            <a:fillRect/>
          </a:stretch>
        </p:blipFill>
        <p:spPr>
          <a:xfrm>
            <a:off x="1600835" y="3884295"/>
            <a:ext cx="4494530" cy="2094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00835" y="831850"/>
            <a:ext cx="859155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年数据，我国是二氧化碳排放量第一的国家，其中电力行业的二氧化碳排放占比居首高达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45%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。十五五碳达峰关键期，构建新型电力系统迫在眉睫，智能电网受益。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rcRect l="1676" t="3264" r="1730" b="4974"/>
          <a:stretch>
            <a:fillRect/>
          </a:stretch>
        </p:blipFill>
        <p:spPr>
          <a:xfrm>
            <a:off x="1727200" y="1586230"/>
            <a:ext cx="4288790" cy="20529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26360" y="56515"/>
            <a:ext cx="7843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、AI用电需求增长，电网设备迎增长机会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1331" t="3704" r="3735" b="5169"/>
          <a:stretch>
            <a:fillRect/>
          </a:stretch>
        </p:blipFill>
        <p:spPr>
          <a:xfrm>
            <a:off x="378460" y="3296920"/>
            <a:ext cx="6077585" cy="254190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rcRect l="2690" t="9704" r="2120" b="7796"/>
          <a:stretch>
            <a:fillRect/>
          </a:stretch>
        </p:blipFill>
        <p:spPr>
          <a:xfrm>
            <a:off x="6376670" y="1626235"/>
            <a:ext cx="5177155" cy="1943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10360" y="1289050"/>
            <a:ext cx="315658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海内外的</a:t>
            </a:r>
            <a:r>
              <a:rPr lang="en-US" altLang="zh-CN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狂飙下的电力挑战</a:t>
            </a:r>
            <a:endParaRPr lang="zh-CN" altLang="en-US" sz="16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10665" y="2411730"/>
            <a:ext cx="315658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①海外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巨头在人工智能的投入加速，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电力需求提升</a:t>
            </a:r>
            <a:endParaRPr lang="zh-CN" altLang="en-US" sz="14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45145" y="3905885"/>
            <a:ext cx="315658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②海内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赛道发展，以及汽车电动化、工厂智能化对电力高需求</a:t>
            </a:r>
            <a:endParaRPr lang="zh-CN" altLang="en-US" sz="14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/>
          <a:srcRect l="5739" t="25705" r="4557" b="25833"/>
          <a:stretch>
            <a:fillRect/>
          </a:stretch>
        </p:blipFill>
        <p:spPr>
          <a:xfrm>
            <a:off x="6456045" y="989965"/>
            <a:ext cx="5203190" cy="5086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</a:t>
            </a:r>
            <a:r>
              <a:rPr kumimoji="0" lang="en-US" sz="2800" b="1" i="0" kern="1200" cap="none" spc="0" normalizeH="0" baseline="0">
                <a:solidFill>
                  <a:schemeClr val="bg1"/>
                </a:solidFill>
              </a:rPr>
              <a:t>3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、我国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电网投资增速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1495" y="940435"/>
            <a:ext cx="1112901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</a:rPr>
              <a:t>根据国家能源局，2025年1-8月全国电网工程完成投资3796亿元，同比增长14%，单8月投资481亿元，同比增长25.6%1。根据国家电网，1至9月，国家电网完成固定资产投资超4200亿元，同比增长8.1。预计2025年全年，国家电网投资规模将首次突破6500亿元。“十五五”新能源发展步伐依然坚定，持续看好国内电网投资景气向上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相关公司有望受益。</a:t>
            </a:r>
            <a:endParaRPr lang="zh-CN" altLang="en-US" sz="1600" b="0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rcRect l="2032" t="5837" r="2763" b="7330"/>
          <a:stretch>
            <a:fillRect/>
          </a:stretch>
        </p:blipFill>
        <p:spPr>
          <a:xfrm>
            <a:off x="1346835" y="1896745"/>
            <a:ext cx="9822815" cy="4046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受益方向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t="18498" b="41002"/>
          <a:stretch>
            <a:fillRect/>
          </a:stretch>
        </p:blipFill>
        <p:spPr>
          <a:xfrm>
            <a:off x="1243330" y="1174750"/>
            <a:ext cx="8823325" cy="4648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风口选股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2606" t="4042" r="4935" b="5192"/>
          <a:stretch>
            <a:fillRect/>
          </a:stretch>
        </p:blipFill>
        <p:spPr>
          <a:xfrm>
            <a:off x="705485" y="1443355"/>
            <a:ext cx="7186295" cy="300863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rcRect l="1466" t="2541" r="2184" b="3923"/>
          <a:stretch>
            <a:fillRect/>
          </a:stretch>
        </p:blipFill>
        <p:spPr>
          <a:xfrm>
            <a:off x="7099300" y="1133475"/>
            <a:ext cx="4443095" cy="23672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4"/>
          <a:srcRect l="2037" t="3178" r="1905" b="4858"/>
          <a:stretch>
            <a:fillRect/>
          </a:stretch>
        </p:blipFill>
        <p:spPr>
          <a:xfrm>
            <a:off x="7038975" y="3733800"/>
            <a:ext cx="4219575" cy="21513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WPS 演示</Application>
  <PresentationFormat>宽屏</PresentationFormat>
  <Paragraphs>45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阿里巴巴普惠体 Light</vt:lpstr>
      <vt:lpstr>思源黑体 Normal</vt:lpstr>
      <vt:lpstr>思源黑体 CN Normal</vt:lpstr>
      <vt:lpstr>微软雅黑</vt:lpstr>
      <vt:lpstr>Arial Unicode MS</vt:lpstr>
      <vt:lpstr>Calibri</vt:lpstr>
      <vt:lpstr>-apple-system</vt:lpstr>
      <vt:lpstr>Segoe Print</vt:lpstr>
      <vt:lpstr>sans-serif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1118</cp:revision>
  <dcterms:created xsi:type="dcterms:W3CDTF">2019-06-19T02:08:00Z</dcterms:created>
  <dcterms:modified xsi:type="dcterms:W3CDTF">2025-11-06T06:43:23Z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67F8E99CA25843CDBAFD0150A9FB820A</vt:lpwstr>
  </property>
</Properties>
</file>