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370" r:id="rId4"/>
    <p:sldId id="1054" r:id="rId6"/>
    <p:sldId id="1125" r:id="rId7"/>
    <p:sldId id="1113" r:id="rId8"/>
    <p:sldId id="1112" r:id="rId9"/>
    <p:sldId id="1084" r:id="rId10"/>
    <p:sldId id="1127" r:id="rId11"/>
    <p:sldId id="1111" r:id="rId12"/>
    <p:sldId id="1126" r:id="rId13"/>
    <p:sldId id="1123" r:id="rId14"/>
    <p:sldId id="1115" r:id="rId15"/>
    <p:sldId id="1124" r:id="rId16"/>
    <p:sldId id="372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6" userDrawn="1">
          <p15:clr>
            <a:srgbClr val="A4A3A4"/>
          </p15:clr>
        </p15:guide>
        <p15:guide id="2" pos="36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  <p:cmAuthor id="11" name="哒哒 熊猫" initials="哒哒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24F3"/>
    <a:srgbClr val="FFF6CD"/>
    <a:srgbClr val="FFFDF5"/>
    <a:srgbClr val="FFDFDF"/>
    <a:srgbClr val="D16664"/>
    <a:srgbClr val="FFFC91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26"/>
        <p:guide pos="366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gs" Target="tags/tag135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补充讲讲上能电气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/>
              <a:t>国家能源局召：扎实推进全国统一电力市场建设</a:t>
            </a:r>
            <a:endParaRPr 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6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7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2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127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0.xml"/><Relationship Id="rId2" Type="http://schemas.openxmlformats.org/officeDocument/2006/relationships/image" Target="../media/image23.png"/><Relationship Id="rId1" Type="http://schemas.openxmlformats.org/officeDocument/2006/relationships/tags" Target="../tags/tag129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2.xml"/><Relationship Id="rId2" Type="http://schemas.openxmlformats.org/officeDocument/2006/relationships/image" Target="../media/image24.png"/><Relationship Id="rId1" Type="http://schemas.openxmlformats.org/officeDocument/2006/relationships/tags" Target="../tags/tag13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4.xml"/><Relationship Id="rId2" Type="http://schemas.openxmlformats.org/officeDocument/2006/relationships/image" Target="../media/image25.png"/><Relationship Id="rId1" Type="http://schemas.openxmlformats.org/officeDocument/2006/relationships/tags" Target="../tags/tag13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2.xml"/><Relationship Id="rId2" Type="http://schemas.openxmlformats.org/officeDocument/2006/relationships/image" Target="../media/image8.png"/><Relationship Id="rId1" Type="http://schemas.openxmlformats.org/officeDocument/2006/relationships/tags" Target="../tags/tag11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4.xml"/><Relationship Id="rId2" Type="http://schemas.openxmlformats.org/officeDocument/2006/relationships/image" Target="../media/image9.png"/><Relationship Id="rId1" Type="http://schemas.openxmlformats.org/officeDocument/2006/relationships/tags" Target="../tags/tag11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6.xml"/><Relationship Id="rId2" Type="http://schemas.openxmlformats.org/officeDocument/2006/relationships/image" Target="../media/image10.png"/><Relationship Id="rId1" Type="http://schemas.openxmlformats.org/officeDocument/2006/relationships/tags" Target="../tags/tag115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8.xml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tags" Target="../tags/tag117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0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19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2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4.xml"/><Relationship Id="rId2" Type="http://schemas.openxmlformats.org/officeDocument/2006/relationships/image" Target="../media/image17.png"/><Relationship Id="rId1" Type="http://schemas.openxmlformats.org/officeDocument/2006/relationships/tags" Target="../tags/tag123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6.xml"/><Relationship Id="rId2" Type="http://schemas.openxmlformats.org/officeDocument/2006/relationships/image" Target="../media/image18.png"/><Relationship Id="rId1" Type="http://schemas.openxmlformats.org/officeDocument/2006/relationships/tags" Target="../tags/tag1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2025" y="194945"/>
            <a:ext cx="1774825" cy="3848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50870" y="51301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157220" y="51301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112770" y="51371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152900" y="511873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5587365" y="5137158"/>
            <a:ext cx="3349721" cy="374408"/>
            <a:chOff x="7093" y="6616"/>
            <a:chExt cx="5888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888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3511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  <a:sym typeface="+mn-ea"/>
                </a:rPr>
                <a:t>A1120619060027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12" name="文本框 11"/>
          <p:cNvSpPr txBox="1"/>
          <p:nvPr userDrawn="1">
            <p:custDataLst>
              <p:tags r:id="rId10"/>
            </p:custDataLst>
          </p:nvPr>
        </p:nvSpPr>
        <p:spPr>
          <a:xfrm>
            <a:off x="1634490" y="1802765"/>
            <a:ext cx="8777605" cy="911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3600" b="1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风口解读之</a:t>
            </a:r>
            <a:r>
              <a:rPr lang="en-US" altLang="zh-CN" sz="3600" b="1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AI</a:t>
            </a:r>
            <a:r>
              <a:rPr lang="zh-CN" altLang="en-US" sz="3600" b="1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智能电网</a:t>
            </a:r>
            <a:endParaRPr lang="zh-CN" altLang="en-US" sz="3600" b="1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408305" y="283210"/>
            <a:ext cx="3613150" cy="419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</a:rPr>
              <a:t>投教课</a:t>
            </a:r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——</a:t>
            </a:r>
            <a:endParaRPr lang="en-US" altLang="zh-CN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3165" y="3813810"/>
            <a:ext cx="21850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2026 .3.2</a:t>
            </a:r>
            <a:endParaRPr lang="zh-CN" altLang="en-US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780280" y="240030"/>
            <a:ext cx="4789170" cy="293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just">
              <a:lnSpc>
                <a:spcPts val="1575"/>
              </a:lnSpc>
            </a:pP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风口选股</a:t>
            </a:r>
            <a:endParaRPr 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085" y="744220"/>
            <a:ext cx="4653915" cy="24771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85" y="831850"/>
            <a:ext cx="4782820" cy="25971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10" y="3485515"/>
            <a:ext cx="5595620" cy="2643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1155" y="3625215"/>
            <a:ext cx="4714240" cy="236410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87730" y="81280"/>
            <a:ext cx="9549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        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最新一期陪跑营课程</a:t>
            </a:r>
            <a:endParaRPr kumimoji="0" lang="zh-CN" sz="36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811530"/>
            <a:ext cx="9665335" cy="54368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87730" y="81280"/>
            <a:ext cx="9549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          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《好股研选》</a:t>
            </a:r>
            <a:endParaRPr kumimoji="0" lang="zh-CN" sz="36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380" y="832485"/>
            <a:ext cx="9872980" cy="55537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风口热点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80585" y="924560"/>
            <a:ext cx="39414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</a:t>
            </a:r>
            <a:r>
              <a:rPr lang="zh-CN" altLang="en-US"/>
              <a:t>智能电网、</a:t>
            </a:r>
            <a:r>
              <a:rPr lang="en-US" altLang="zh-CN"/>
              <a:t>LED</a:t>
            </a:r>
            <a:r>
              <a:rPr lang="zh-CN" altLang="en-US"/>
              <a:t>、</a:t>
            </a:r>
            <a:r>
              <a:rPr lang="zh-CN" altLang="en-US">
                <a:sym typeface="+mn-ea"/>
              </a:rPr>
              <a:t>国产算力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95" y="1572260"/>
            <a:ext cx="10086975" cy="40481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382010" y="104140"/>
            <a:ext cx="52539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algn="ctr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</a:t>
            </a:r>
            <a:r>
              <a:rPr kumimoji="0" lang="en-US" sz="36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一、</a:t>
            </a:r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Micro LED</a:t>
            </a:r>
            <a:endParaRPr kumimoji="0" lang="en-US" altLang="zh-CN" sz="32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9145" y="842010"/>
            <a:ext cx="10727690" cy="107632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zh-CN" altLang="en-US" sz="1600" b="1" i="0">
                <a:solidFill>
                  <a:srgbClr val="00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光互联最新替代方案：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据行业权威调研机构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TrendForce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最新调查，传统数据中心内部使用的铜缆互联方案，在传输密度与节能方面已逼近物理极限，面临严峻挑战。而新一代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Micro LED CPO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（共封装光学）技术，凭借其超低单位传输能耗，有望将整体互联功耗降至传统铜缆方案的仅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5%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Micro LED CPO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功耗降至铜缆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5%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被视作最具潜力的光互连替代方案</a:t>
            </a:r>
            <a:endParaRPr lang="zh-CN" altLang="en-US" sz="1600" b="0" i="0">
              <a:solidFill>
                <a:srgbClr val="000000"/>
              </a:solidFill>
              <a:latin typeface="-apple-system"/>
              <a:ea typeface="-apple-system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070" y="1728470"/>
            <a:ext cx="8488680" cy="44005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382010" y="104140"/>
            <a:ext cx="52539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algn="ctr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</a:t>
            </a:r>
            <a:r>
              <a:rPr kumimoji="0" lang="en-US" sz="36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Micro LED</a:t>
            </a:r>
            <a:endParaRPr kumimoji="0" lang="en-US" altLang="zh-CN" sz="32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40" y="981710"/>
            <a:ext cx="5805805" cy="517906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384925" y="1094422"/>
            <a:ext cx="5080000" cy="3538220"/>
          </a:xfrm>
          <a:prstGeom prst="rect">
            <a:avLst/>
          </a:prstGeom>
        </p:spPr>
        <p:txBody>
          <a:bodyPr>
            <a:spAutoFit/>
          </a:bodyPr>
          <a:p>
            <a:pPr marL="0" indent="0"/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Micro LED CPO 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方案凭借其</a:t>
            </a:r>
            <a:r>
              <a:rPr lang="en-US" altLang="zh-CN" sz="1600" b="1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5% </a:t>
            </a:r>
            <a:r>
              <a:rPr lang="zh-CN" altLang="en-US" sz="1600" b="1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的极致功耗优势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，正在重塑光互连产业格局</a:t>
            </a:r>
            <a:endParaRPr lang="zh-CN" altLang="en-US" sz="16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endParaRPr lang="zh-CN" altLang="en-US" sz="16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①上游芯片（三安光电、华灿光电）：享受技术突破带来的核心器件放量</a:t>
            </a:r>
            <a:endParaRPr lang="zh-CN" altLang="en-US" sz="16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endParaRPr lang="zh-CN" altLang="en-US" sz="16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endParaRPr lang="zh-CN" altLang="en-US" sz="16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②中游封装（聚飞光电、利亚德、瑞丰光电）：受益于高密度集成需求</a:t>
            </a:r>
            <a:endParaRPr lang="zh-CN" altLang="en-US" sz="16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endParaRPr lang="zh-CN" altLang="en-US" sz="16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endParaRPr lang="zh-CN" altLang="en-US" sz="16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③下游应用（中际旭创、新易盛、天孚通信）：在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AI 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算力网络升级中占据先发优势</a:t>
            </a:r>
            <a:endParaRPr lang="zh-CN" altLang="en-US" sz="16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endParaRPr lang="zh-CN" altLang="en-US" sz="16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78854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二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、</a:t>
            </a:r>
            <a:r>
              <a:rPr kumimoji="0" lang="zh-CN" sz="3200" b="1" i="0" kern="1200" cap="none" spc="0" normalizeH="0" baseline="0">
                <a:solidFill>
                  <a:schemeClr val="bg1"/>
                </a:solidFill>
              </a:rPr>
              <a:t>智能电网</a:t>
            </a:r>
            <a:endParaRPr kumimoji="0" lang="zh-CN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1127760" y="843280"/>
            <a:ext cx="1604645" cy="53790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57880" y="843280"/>
            <a:ext cx="5004435" cy="3371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①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智能电网在智能经济中的核心定位是发起点</a:t>
            </a:r>
            <a:endParaRPr lang="zh-CN" altLang="en-US" sz="16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57880" y="1180465"/>
            <a:ext cx="6758940" cy="116840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zh-CN" altLang="en-US" sz="14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电网是数据的超级采集器（源网荷储全环节感知）、算力的重要消费者（</a:t>
            </a:r>
            <a:r>
              <a:rPr lang="en-US" altLang="zh-CN" sz="14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 </a:t>
            </a:r>
            <a:r>
              <a:rPr lang="zh-CN" altLang="en-US" sz="14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调度、数字孪生）、能源的输送与配置中枢，三者合一构成智能经济的能源数字底座 智能电网正从 “自动化” 向 “数智化、自主化、生态化” 演进，成为智能经济中能源数字化转型的标杆与核心引擎。</a:t>
            </a:r>
            <a:endParaRPr lang="zh-CN" altLang="en-US" sz="14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endParaRPr lang="zh-CN" altLang="en-US" sz="14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880" y="2911475"/>
            <a:ext cx="5730240" cy="32353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357880" y="2327910"/>
            <a:ext cx="6758940" cy="3371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2026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政府工作报告中【降碳】表述速递</a:t>
            </a:r>
            <a:r>
              <a:rPr 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，继续推动绿色转型</a:t>
            </a:r>
            <a:endParaRPr lang="zh-CN" sz="16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367520" y="3348355"/>
            <a:ext cx="2479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两会热词：智能电网</a:t>
            </a:r>
            <a:endParaRPr lang="zh-CN" altLang="en-US">
              <a:highlight>
                <a:srgbClr val="FFFF00"/>
              </a:highlight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574925" y="293370"/>
            <a:ext cx="7157085" cy="293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just">
              <a:lnSpc>
                <a:spcPts val="1575"/>
              </a:lnSpc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           </a:t>
            </a:r>
            <a:r>
              <a:rPr lang="zh-CN" sz="3600" b="1">
                <a:solidFill>
                  <a:schemeClr val="bg1"/>
                </a:solidFill>
                <a:sym typeface="+mn-ea"/>
              </a:rPr>
              <a:t>智能电网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8005" y="985520"/>
            <a:ext cx="10700385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全球加速告别石油依赖，能源格局迎来深刻变革。</a:t>
            </a:r>
            <a:r>
              <a:rPr lang="zh-CN" altLang="en-US" sz="1600" b="0" i="0">
                <a:solidFill>
                  <a:srgbClr val="00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各国纷纷布局新型电网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，大力发展风光储等清洁能源，以电力重构安全、自主、低碳的能源体系。绿色转型已成共识，电力正成为新时代的核心动力，引领可持续发展新征程。</a:t>
            </a:r>
            <a:endParaRPr lang="zh-CN" altLang="en-US" sz="16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20" y="2696845"/>
            <a:ext cx="6383020" cy="24034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79450" y="2031365"/>
            <a:ext cx="6023610" cy="60896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>
              <a:lnSpc>
                <a:spcPts val="37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sz="1400" b="1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加剧“电荒” 美国电网将迎史诗级扩建 </a:t>
            </a:r>
            <a:r>
              <a:rPr lang="en-US" altLang="zh-CN" sz="1400" b="1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750</a:t>
            </a:r>
            <a:r>
              <a:rPr lang="zh-CN" altLang="en-US" sz="1400" b="1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亿美元聚焦“超高压”输电</a:t>
            </a:r>
            <a:endParaRPr lang="zh-CN" altLang="en-US" sz="1400" b="1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375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400" b="1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19620" y="2258695"/>
            <a:ext cx="456819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1400" b="1">
                <a:solidFill>
                  <a:schemeClr val="tx1"/>
                </a:solidFill>
                <a:sym typeface="+mn-ea"/>
              </a:rPr>
              <a:t>国家能源局召：扎实推进全国统一电力市场建设</a:t>
            </a:r>
            <a:endParaRPr lang="zh-CN" altLang="en-US" sz="1400" b="1">
              <a:solidFill>
                <a:schemeClr val="tx1"/>
              </a:solidFill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835" y="2768600"/>
            <a:ext cx="3932555" cy="26035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320290" y="1705610"/>
            <a:ext cx="2741295" cy="40132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>
              <a:lnSpc>
                <a:spcPts val="337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美国启动</a:t>
            </a:r>
            <a:r>
              <a:rPr lang="en-US" altLang="zh-CN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765KV输电网建设</a:t>
            </a:r>
            <a:endParaRPr lang="en-US" altLang="zh-CN" sz="16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574925" y="293370"/>
            <a:ext cx="7157085" cy="293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just">
              <a:lnSpc>
                <a:spcPts val="1575"/>
              </a:lnSpc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           </a:t>
            </a:r>
            <a:r>
              <a:rPr lang="zh-CN" sz="3600" b="1">
                <a:solidFill>
                  <a:schemeClr val="bg1"/>
                </a:solidFill>
                <a:sym typeface="+mn-ea"/>
              </a:rPr>
              <a:t>智能电网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1840" y="819150"/>
            <a:ext cx="10238105" cy="714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ts val="2430"/>
              </a:lnSpc>
            </a:pP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为加快构建新型电力系统，服务新型能源体系建设，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2026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2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28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日，国家电网有限公司发布增强电网资源配置能力、提升新能源承载能力等服务新能源高质量发展十项举措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1840" y="1533525"/>
            <a:ext cx="10567670" cy="714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ts val="2430"/>
              </a:lnSpc>
            </a:pP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“十五五”期间，国南网合计安排超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5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万亿元投资。本次“十项举措”的发布，为“十五五”期间的电网投资指明了清晰的路径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15" y="2247900"/>
            <a:ext cx="6065520" cy="37649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410" y="2798445"/>
            <a:ext cx="5205095" cy="26644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511675" y="0"/>
            <a:ext cx="3792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三、国产算力</a:t>
            </a:r>
            <a:endParaRPr kumimoji="0" lang="zh-CN" sz="32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2505" y="1396365"/>
            <a:ext cx="7804785" cy="3371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zh-CN" altLang="en-US" sz="1600" b="0" i="0">
                <a:highlight>
                  <a:srgbClr val="FFFF00"/>
                </a:highlight>
              </a:rPr>
              <a:t>②英伟达GTC大会在即，兑现度和新技术值得重视（液冷、AI电源、柴发）</a:t>
            </a:r>
            <a:endParaRPr lang="zh-CN" altLang="en-US" sz="1600" b="0" i="0">
              <a:highlight>
                <a:srgbClr val="FFFF00"/>
              </a:highligh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92505" y="1028065"/>
            <a:ext cx="58458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highlight>
                  <a:srgbClr val="FFFF00"/>
                </a:highlight>
              </a:rPr>
              <a:t>①两会热词：智能经济</a:t>
            </a:r>
            <a:r>
              <a:rPr lang="en-US" altLang="zh-CN" sz="1600">
                <a:highlight>
                  <a:srgbClr val="FFFF00"/>
                </a:highlight>
              </a:rPr>
              <a:t>→Ai</a:t>
            </a:r>
            <a:r>
              <a:rPr lang="zh-CN" altLang="en-US" sz="1600">
                <a:highlight>
                  <a:srgbClr val="FFFF00"/>
                </a:highlight>
              </a:rPr>
              <a:t>基建（算力、液冷、芯片）</a:t>
            </a:r>
            <a:endParaRPr lang="zh-CN" altLang="en-US" sz="1600">
              <a:highlight>
                <a:srgbClr val="FFFF00"/>
              </a:highligh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92505" y="1779270"/>
            <a:ext cx="9615805" cy="3371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zh-CN" altLang="en-US" sz="1600" b="0" i="0">
                <a:highlight>
                  <a:srgbClr val="FFFF00"/>
                </a:highlight>
              </a:rPr>
              <a:t>③算力租赁持续涨价：市场预期本轮涨价持续性强，高端算力价格将高位运行至</a:t>
            </a:r>
            <a:r>
              <a:rPr lang="en-US" altLang="zh-CN" sz="1600" b="0" i="0">
                <a:highlight>
                  <a:srgbClr val="FFFF00"/>
                </a:highlight>
              </a:rPr>
              <a:t>2026</a:t>
            </a:r>
            <a:r>
              <a:rPr lang="zh-CN" altLang="en-US" sz="1600" b="0" i="0">
                <a:highlight>
                  <a:srgbClr val="FFFF00"/>
                </a:highlight>
              </a:rPr>
              <a:t>年底</a:t>
            </a:r>
            <a:endParaRPr lang="zh-CN" altLang="en-US" sz="1600" b="0" i="0">
              <a:highlight>
                <a:srgbClr val="FFFF00"/>
              </a:highligh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660" y="2133600"/>
            <a:ext cx="5489575" cy="40532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780280" y="240030"/>
            <a:ext cx="4789170" cy="293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just">
              <a:lnSpc>
                <a:spcPts val="1575"/>
              </a:lnSpc>
            </a:pP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风口选股</a:t>
            </a:r>
            <a:endParaRPr 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430" y="765175"/>
            <a:ext cx="7526020" cy="53282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606,&quot;width&quot;:2795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PP_MARK_KEY" val="34a5c737-2527-451b-a6cc-313a70f4ce21"/>
  <p:tag name="COMMONDATA" val="eyJoZGlkIjoiMjUxNmU2Yzc2MjNiNjJjZGFlY2Q1MzYxMGIzYTQ4YWEifQ=="/>
  <p:tag name="resource_record_key" val="{&quot;29&quot;:[20405972,20405933,20426316,20405934,20405922,20405918,20405950],&quot;65&quot;:[20205081],&quot;70&quot;:[3315773,3314060,3321602,3312359]}"/>
  <p:tag name="commondata" val="eyJoZGlkIjoiMTE5OTlmMmY3Mzc0MTBlODE0YTNlMWY0MTJhZTZiYTY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1211</Words>
  <Application>WPS 演示</Application>
  <PresentationFormat>宽屏</PresentationFormat>
  <Paragraphs>79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37" baseType="lpstr">
      <vt:lpstr>Arial</vt:lpstr>
      <vt:lpstr>宋体</vt:lpstr>
      <vt:lpstr>Wingdings</vt:lpstr>
      <vt:lpstr>Wingdings</vt:lpstr>
      <vt:lpstr>Roboto</vt:lpstr>
      <vt:lpstr>汉仪旗黑-55简</vt:lpstr>
      <vt:lpstr>思源黑体 CN Medium</vt:lpstr>
      <vt:lpstr>黑体</vt:lpstr>
      <vt:lpstr>思源黑体 CN Light</vt:lpstr>
      <vt:lpstr>阿里巴巴普惠体 Light</vt:lpstr>
      <vt:lpstr>微软雅黑</vt:lpstr>
      <vt:lpstr>Arial Unicode MS</vt:lpstr>
      <vt:lpstr>Calibri</vt:lpstr>
      <vt:lpstr>-apple-system</vt:lpstr>
      <vt:lpstr>Segoe Print</vt:lpstr>
      <vt:lpstr>-apple-system</vt:lpstr>
      <vt:lpstr>Roboto</vt:lpstr>
      <vt:lpstr>思源黑体 CN Light</vt:lpstr>
      <vt:lpstr>思源黑体 CN Medium</vt:lpstr>
      <vt:lpstr>汉仪旗黑-55简</vt:lpstr>
      <vt:lpstr>阿里巴巴普惠体 Light</vt:lpstr>
      <vt:lpstr>PingFang SC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小芸</cp:lastModifiedBy>
  <cp:revision>1034</cp:revision>
  <dcterms:created xsi:type="dcterms:W3CDTF">2019-06-19T02:08:00Z</dcterms:created>
  <dcterms:modified xsi:type="dcterms:W3CDTF">2026-03-05T06:43:38Z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67F8E99CA25843CDBAFD0150A9FB820A</vt:lpwstr>
  </property>
</Properties>
</file>