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20.webp" ContentType="image/webp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370" r:id="rId4"/>
    <p:sldId id="1196" r:id="rId6"/>
    <p:sldId id="1113" r:id="rId7"/>
    <p:sldId id="1164" r:id="rId8"/>
    <p:sldId id="1194" r:id="rId9"/>
    <p:sldId id="1198" r:id="rId10"/>
    <p:sldId id="1162" r:id="rId11"/>
    <p:sldId id="1188" r:id="rId12"/>
    <p:sldId id="1195" r:id="rId13"/>
    <p:sldId id="1191" r:id="rId14"/>
    <p:sldId id="1197" r:id="rId15"/>
    <p:sldId id="372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7" userDrawn="1">
          <p15:clr>
            <a:srgbClr val="A4A3A4"/>
          </p15:clr>
        </p15:guide>
        <p15:guide id="2" pos="37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7" name="熊仪_aYju7RJj" initials="熊" lastIdx="0" clrIdx="0"/>
  <p:cmAuthor id="8" name="yifei" initials="y" lastIdx="1" clrIdx="7"/>
  <p:cmAuthor id="2" name="kingsoft" initials="k" lastIdx="1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  <p:cmAuthor id="11" name="哒哒 熊猫" initials="哒哒" lastIdx="0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324F3"/>
    <a:srgbClr val="FFF6CD"/>
    <a:srgbClr val="FFFDF5"/>
    <a:srgbClr val="FFDFDF"/>
    <a:srgbClr val="D16664"/>
    <a:srgbClr val="FFFC91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7"/>
        <p:guide pos="372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29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4" Type="http://schemas.openxmlformats.org/officeDocument/2006/relationships/hyperlink" Target="https://toujiao.n8n8.cn/jz-course-h5/course-detail/313.html" TargetMode="External"/><Relationship Id="rId3" Type="http://schemas.openxmlformats.org/officeDocument/2006/relationships/hyperlink" Target="https://toujiao.n8n8.cn/jz-course/course-detail/313.html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marL="0" indent="0" algn="just" latinLnBrk="1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电脑端：</a:t>
            </a:r>
            <a:r>
              <a:rPr lang="en-US" altLang="zh-CN">
                <a:solidFill>
                  <a:srgbClr val="086FF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  <a:hlinkClick r:id="rId3"/>
              </a:rPr>
              <a:t>https://toujiao.n8n8.cn/jz-course/course-detail/313.html</a:t>
            </a:r>
            <a:endParaRPr lang="en-US" altLang="zh-CN">
              <a:solidFill>
                <a:srgbClr val="086FF9"/>
              </a:solidFill>
              <a:latin typeface="微软雅黑" panose="020B0503020204020204" charset="-122"/>
              <a:ea typeface="微软雅黑" panose="020B0503020204020204" charset="-122"/>
              <a:sym typeface="+mn-ea"/>
              <a:hlinkClick r:id="rId3"/>
            </a:endParaRPr>
          </a:p>
          <a:p>
            <a:pPr marL="0" indent="0" algn="just" latinLnBrk="1">
              <a:spcBef>
                <a:spcPct val="0"/>
              </a:spcBef>
              <a:spcAft>
                <a:spcPct val="0"/>
              </a:spcAft>
            </a:pPr>
            <a:endParaRPr lang="en-US" altLang="zh-CN" b="0" i="0">
              <a:solidFill>
                <a:srgbClr val="086FF9"/>
              </a:solidFill>
              <a:latin typeface="微软雅黑" panose="020B0503020204020204" charset="-122"/>
              <a:ea typeface="微软雅黑" panose="020B0503020204020204" charset="-122"/>
              <a:hlinkClick r:id="rId3"/>
            </a:endParaRPr>
          </a:p>
          <a:p>
            <a:pPr marL="0" indent="0" algn="just" latinLnBrk="1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手机端：</a:t>
            </a:r>
            <a:r>
              <a:rPr lang="en-US" altLang="zh-CN">
                <a:solidFill>
                  <a:srgbClr val="086FF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  <a:hlinkClick r:id="rId4"/>
              </a:rPr>
              <a:t>https://toujiao.n8n8.cn/jz-course-h5/course-detail/313.html</a:t>
            </a:r>
            <a:r>
              <a:rPr lang="en-US" altLang="zh-CN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 </a:t>
            </a:r>
            <a:endParaRPr lang="en-US" altLang="zh-CN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7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18" Type="http://schemas.openxmlformats.org/officeDocument/2006/relationships/tags" Target="../tags/tag99.xml"/><Relationship Id="rId17" Type="http://schemas.openxmlformats.org/officeDocument/2006/relationships/image" Target="../media/image6.png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image" Target="../media/image8.png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image" Target="../media/image7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2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tags" Target="../tags/tag123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6.xml"/><Relationship Id="rId2" Type="http://schemas.openxmlformats.org/officeDocument/2006/relationships/image" Target="../media/image31.png"/><Relationship Id="rId1" Type="http://schemas.openxmlformats.org/officeDocument/2006/relationships/tags" Target="../tags/tag125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8.xml"/><Relationship Id="rId2" Type="http://schemas.openxmlformats.org/officeDocument/2006/relationships/image" Target="../media/image32.png"/><Relationship Id="rId1" Type="http://schemas.openxmlformats.org/officeDocument/2006/relationships/tags" Target="../tags/tag127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08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107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2.xml"/><Relationship Id="rId7" Type="http://schemas.openxmlformats.org/officeDocument/2006/relationships/tags" Target="../tags/tag110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tags" Target="../tags/tag109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2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111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4.xml"/><Relationship Id="rId2" Type="http://schemas.openxmlformats.org/officeDocument/2006/relationships/image" Target="../media/image18.png"/><Relationship Id="rId1" Type="http://schemas.openxmlformats.org/officeDocument/2006/relationships/tags" Target="../tags/tag113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6.xml"/><Relationship Id="rId2" Type="http://schemas.openxmlformats.org/officeDocument/2006/relationships/image" Target="../media/image19.png"/><Relationship Id="rId1" Type="http://schemas.openxmlformats.org/officeDocument/2006/relationships/tags" Target="../tags/tag115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8.xml"/><Relationship Id="rId4" Type="http://schemas.openxmlformats.org/officeDocument/2006/relationships/image" Target="../media/image22.png"/><Relationship Id="rId3" Type="http://schemas.openxmlformats.org/officeDocument/2006/relationships/image" Target="../media/image21.png"/><Relationship Id="rId2" Type="http://schemas.openxmlformats.org/officeDocument/2006/relationships/image" Target="../media/image20.webp"/><Relationship Id="rId1" Type="http://schemas.openxmlformats.org/officeDocument/2006/relationships/tags" Target="../tags/tag117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0.xml"/><Relationship Id="rId2" Type="http://schemas.openxmlformats.org/officeDocument/2006/relationships/image" Target="../media/image23.png"/><Relationship Id="rId1" Type="http://schemas.openxmlformats.org/officeDocument/2006/relationships/tags" Target="../tags/tag119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2.xml"/><Relationship Id="rId4" Type="http://schemas.openxmlformats.org/officeDocument/2006/relationships/image" Target="../media/image26.png"/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tags" Target="../tags/tag1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52025" y="194945"/>
            <a:ext cx="1774825" cy="384810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3"/>
            </p:custDataLst>
          </p:nvPr>
        </p:nvSpPr>
        <p:spPr>
          <a:xfrm>
            <a:off x="1634490" y="1593215"/>
            <a:ext cx="8777605" cy="8280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3600" b="1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风口解读之机器人</a:t>
            </a:r>
            <a:endParaRPr lang="zh-CN" sz="3600" b="1" dirty="0">
              <a:gradFill>
                <a:gsLst>
                  <a:gs pos="0">
                    <a:srgbClr val="FFFAE9"/>
                  </a:gs>
                  <a:gs pos="100000">
                    <a:srgbClr val="FBDF62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408305" y="283210"/>
            <a:ext cx="3613150" cy="419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</a:rPr>
              <a:t>投教课</a:t>
            </a:r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——</a:t>
            </a:r>
            <a:endParaRPr lang="en-US" altLang="zh-CN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85640" y="4185285"/>
            <a:ext cx="3686810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投顾执业编码：</a:t>
            </a: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endParaRPr lang="zh-CN" altLang="en-US">
              <a:solidFill>
                <a:schemeClr val="bg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基金执业编码：A20250623004965</a:t>
            </a:r>
            <a:endParaRPr lang="zh-CN" altLang="en-US">
              <a:solidFill>
                <a:schemeClr val="bg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</a:endParaRPr>
          </a:p>
        </p:txBody>
      </p:sp>
      <p:pic>
        <p:nvPicPr>
          <p:cNvPr id="25" name="图片 24" descr="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82875" y="3381375"/>
            <a:ext cx="6777990" cy="460375"/>
          </a:xfrm>
          <a:prstGeom prst="rect">
            <a:avLst/>
          </a:prstGeom>
        </p:spPr>
      </p:pic>
      <p:sp>
        <p:nvSpPr>
          <p:cNvPr id="26" name="文本框 25"/>
          <p:cNvSpPr txBox="1"/>
          <p:nvPr>
            <p:custDataLst>
              <p:tags r:id="rId7"/>
            </p:custDataLst>
          </p:nvPr>
        </p:nvSpPr>
        <p:spPr>
          <a:xfrm>
            <a:off x="2682875" y="3429000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8"/>
            </p:custDataLst>
          </p:nvPr>
        </p:nvSpPr>
        <p:spPr>
          <a:xfrm>
            <a:off x="6368415" y="3429000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授课日期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</a:t>
            </a:r>
            <a:r>
              <a:rPr lang="en-US" altLang="zh-CN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2025 .12.25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021455" y="2163763"/>
            <a:ext cx="5080000" cy="523875"/>
          </a:xfrm>
          <a:prstGeom prst="rect">
            <a:avLst/>
          </a:prstGeom>
        </p:spPr>
        <p:txBody>
          <a:bodyPr>
            <a:spAutoFit/>
          </a:bodyPr>
          <a:p>
            <a:pPr marL="0" indent="0">
              <a:lnSpc>
                <a:spcPts val="3375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0" i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千亿液冷元年已至 看好国产供应链加速入局</a:t>
            </a:r>
            <a:endParaRPr lang="zh-CN" altLang="en-US" sz="1600" b="0" i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626360" y="56515"/>
            <a:ext cx="784352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                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风口选股</a:t>
            </a:r>
            <a:endParaRPr kumimoji="0" lang="zh-CN" altLang="en-US" sz="28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810895" y="887730"/>
            <a:ext cx="6261100" cy="5316855"/>
          </a:xfrm>
          <a:prstGeom prst="rect">
            <a:avLst/>
          </a:prstGeom>
        </p:spPr>
      </p:pic>
      <p:pic>
        <p:nvPicPr>
          <p:cNvPr id="3" name="图片 2"/>
          <p:cNvPicPr/>
          <p:nvPr/>
        </p:nvPicPr>
        <p:blipFill>
          <a:blip r:embed="rId3"/>
          <a:stretch>
            <a:fillRect/>
          </a:stretch>
        </p:blipFill>
        <p:spPr>
          <a:xfrm>
            <a:off x="7221855" y="1053465"/>
            <a:ext cx="4573270" cy="2515235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>
          <a:blip r:embed="rId4"/>
          <a:stretch>
            <a:fillRect/>
          </a:stretch>
        </p:blipFill>
        <p:spPr>
          <a:xfrm>
            <a:off x="5179060" y="2675255"/>
            <a:ext cx="3993515" cy="2477770"/>
          </a:xfrm>
          <a:prstGeom prst="rect">
            <a:avLst/>
          </a:prstGeom>
        </p:spPr>
      </p:pic>
      <p:pic>
        <p:nvPicPr>
          <p:cNvPr id="8" name="图片 7"/>
          <p:cNvPicPr/>
          <p:nvPr/>
        </p:nvPicPr>
        <p:blipFill>
          <a:blip r:embed="rId5"/>
          <a:stretch>
            <a:fillRect/>
          </a:stretch>
        </p:blipFill>
        <p:spPr>
          <a:xfrm>
            <a:off x="7720965" y="3958590"/>
            <a:ext cx="3985260" cy="209804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87730" y="81280"/>
            <a:ext cx="9549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          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双</a:t>
            </a: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“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蛋</a:t>
            </a: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”</a:t>
            </a:r>
            <a:r>
              <a:rPr kumimoji="0" lang="zh-CN" altLang="en-US" sz="3600" b="1" i="0" kern="1200" cap="none" spc="0" normalizeH="0" baseline="0">
                <a:solidFill>
                  <a:schemeClr val="bg1"/>
                </a:solidFill>
              </a:rPr>
              <a:t>福利加码周</a:t>
            </a:r>
            <a:endParaRPr kumimoji="0" lang="zh-CN" altLang="en-US" sz="36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115" y="850900"/>
            <a:ext cx="9469120" cy="532701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372360" y="0"/>
            <a:ext cx="81597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</a:t>
            </a:r>
            <a:r>
              <a:rPr kumimoji="0" lang="en-US" sz="2400" b="1" i="0" kern="1200" cap="none" spc="0" normalizeH="0" baseline="0">
                <a:solidFill>
                  <a:schemeClr val="bg1"/>
                </a:solidFill>
              </a:rPr>
              <a:t>                        </a:t>
            </a:r>
            <a:r>
              <a:rPr kumimoji="0" lang="zh-CN" altLang="en-US" sz="2400" b="1" i="0" kern="1200" cap="none" spc="0" normalizeH="0" baseline="0">
                <a:solidFill>
                  <a:schemeClr val="bg1"/>
                </a:solidFill>
              </a:rPr>
              <a:t>上周四风口解读案例回顾</a:t>
            </a:r>
            <a:endParaRPr kumimoji="0" lang="zh-CN" altLang="en-US" sz="24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pic>
        <p:nvPicPr>
          <p:cNvPr id="5" name="图片 4"/>
          <p:cNvPicPr/>
          <p:nvPr/>
        </p:nvPicPr>
        <p:blipFill>
          <a:blip r:embed="rId2"/>
          <a:stretch>
            <a:fillRect/>
          </a:stretch>
        </p:blipFill>
        <p:spPr>
          <a:xfrm>
            <a:off x="524510" y="1124585"/>
            <a:ext cx="5466715" cy="3145790"/>
          </a:xfrm>
          <a:prstGeom prst="rect">
            <a:avLst/>
          </a:prstGeom>
        </p:spPr>
      </p:pic>
      <p:pic>
        <p:nvPicPr>
          <p:cNvPr id="6" name="图片 5"/>
          <p:cNvPicPr/>
          <p:nvPr/>
        </p:nvPicPr>
        <p:blipFill>
          <a:blip r:embed="rId3"/>
          <a:stretch>
            <a:fillRect/>
          </a:stretch>
        </p:blipFill>
        <p:spPr>
          <a:xfrm>
            <a:off x="6189345" y="2074545"/>
            <a:ext cx="5528310" cy="385889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    </a:t>
            </a:r>
            <a:r>
              <a:rPr kumimoji="0" lang="zh-CN" sz="3200" b="1" i="0" kern="1200" cap="none" spc="0" normalizeH="0" baseline="0">
                <a:solidFill>
                  <a:schemeClr val="bg1"/>
                </a:solidFill>
              </a:rPr>
              <a:t>风口龙头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7" name="图片 6"/>
          <p:cNvPicPr/>
          <p:nvPr/>
        </p:nvPicPr>
        <p:blipFill>
          <a:blip r:embed="rId2"/>
          <a:srcRect l="4084" t="3471" r="1557" b="4334"/>
          <a:stretch>
            <a:fillRect/>
          </a:stretch>
        </p:blipFill>
        <p:spPr>
          <a:xfrm>
            <a:off x="687070" y="924560"/>
            <a:ext cx="6309360" cy="31877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图片 7"/>
          <p:cNvPicPr/>
          <p:nvPr/>
        </p:nvPicPr>
        <p:blipFill>
          <a:blip r:embed="rId3"/>
          <a:srcRect l="2459" t="4345" r="1778" b="3528"/>
          <a:stretch>
            <a:fillRect/>
          </a:stretch>
        </p:blipFill>
        <p:spPr>
          <a:xfrm>
            <a:off x="5817870" y="1254125"/>
            <a:ext cx="5883910" cy="29146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图片 8"/>
          <p:cNvPicPr/>
          <p:nvPr/>
        </p:nvPicPr>
        <p:blipFill>
          <a:blip r:embed="rId4"/>
          <a:srcRect l="9176" t="5068" r="2071" b="5104"/>
          <a:stretch>
            <a:fillRect/>
          </a:stretch>
        </p:blipFill>
        <p:spPr>
          <a:xfrm>
            <a:off x="1065530" y="3158490"/>
            <a:ext cx="6450330" cy="275399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图片 9"/>
          <p:cNvPicPr/>
          <p:nvPr/>
        </p:nvPicPr>
        <p:blipFill>
          <a:blip r:embed="rId5"/>
          <a:srcRect l="22140" t="4963" r="2334" b="4176"/>
          <a:stretch>
            <a:fillRect/>
          </a:stretch>
        </p:blipFill>
        <p:spPr>
          <a:xfrm>
            <a:off x="6628765" y="3354070"/>
            <a:ext cx="4545330" cy="275463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1" name="图片 10"/>
          <p:cNvPicPr/>
          <p:nvPr/>
        </p:nvPicPr>
        <p:blipFill>
          <a:blip r:embed="rId6"/>
          <a:srcRect l="6216" t="3076" r="2005" b="4475"/>
          <a:stretch>
            <a:fillRect/>
          </a:stretch>
        </p:blipFill>
        <p:spPr>
          <a:xfrm>
            <a:off x="4779010" y="4391660"/>
            <a:ext cx="3348990" cy="18211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7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风口概述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555" y="815340"/>
            <a:ext cx="9406890" cy="313563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图片 6"/>
          <p:cNvPicPr/>
          <p:nvPr/>
        </p:nvPicPr>
        <p:blipFill>
          <a:blip r:embed="rId3"/>
          <a:srcRect l="2369" t="5919" r="1979" b="7367"/>
          <a:stretch>
            <a:fillRect/>
          </a:stretch>
        </p:blipFill>
        <p:spPr>
          <a:xfrm>
            <a:off x="1600200" y="4121150"/>
            <a:ext cx="8992235" cy="187706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4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85267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</a:t>
            </a:r>
            <a:r>
              <a:rPr kumimoji="0" lang="en-US" sz="2000" b="1" i="0" kern="1200" cap="none" spc="0" normalizeH="0" baseline="0">
                <a:solidFill>
                  <a:schemeClr val="bg1"/>
                </a:solidFill>
              </a:rPr>
              <a:t>                                               </a:t>
            </a:r>
            <a:r>
              <a:rPr kumimoji="0" lang="zh-CN" altLang="en-US" sz="2000" b="1" i="0" kern="1200" cap="none" spc="0" normalizeH="0" baseline="0">
                <a:solidFill>
                  <a:schemeClr val="bg1"/>
                </a:solidFill>
              </a:rPr>
              <a:t>事件驱动</a:t>
            </a:r>
            <a:endParaRPr kumimoji="0" lang="zh-CN" altLang="en-US" sz="20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89990" y="1035050"/>
            <a:ext cx="1056640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25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日，锋龙股份（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SZ:002931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）公告，人形机器人第一股优必选（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HK:09880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）收购锋龙股份控制权，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，为后续实现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股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借壳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上市备壳。</a:t>
            </a:r>
            <a:endParaRPr lang="zh-CN" altLang="en-US" sz="14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2"/>
          <a:srcRect l="1626" t="6014" r="1719" b="4661"/>
          <a:stretch>
            <a:fillRect/>
          </a:stretch>
        </p:blipFill>
        <p:spPr>
          <a:xfrm>
            <a:off x="1355725" y="1962150"/>
            <a:ext cx="9854565" cy="37725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85267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</a:t>
            </a:r>
            <a:r>
              <a:rPr kumimoji="0" lang="en-US" sz="20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zh-CN" altLang="en-US" sz="2000" b="1" i="0" kern="1200" cap="none" spc="0" normalizeH="0" baseline="0">
                <a:solidFill>
                  <a:schemeClr val="bg1"/>
                </a:solidFill>
              </a:rPr>
              <a:t>工信部推动</a:t>
            </a:r>
            <a:r>
              <a:rPr kumimoji="0" lang="en-US" altLang="zh-CN" sz="2000" b="1" i="0" kern="1200" cap="none" spc="0" normalizeH="0" baseline="0">
                <a:solidFill>
                  <a:schemeClr val="bg1"/>
                </a:solidFill>
              </a:rPr>
              <a:t>“</a:t>
            </a:r>
            <a:r>
              <a:rPr kumimoji="0" lang="zh-CN" altLang="en-US" sz="2000" b="1" i="0" kern="1200" cap="none" spc="0" normalizeH="0" baseline="0">
                <a:solidFill>
                  <a:schemeClr val="bg1"/>
                </a:solidFill>
              </a:rPr>
              <a:t>人工智能</a:t>
            </a:r>
            <a:r>
              <a:rPr kumimoji="0" lang="en-US" altLang="zh-CN" sz="2000" b="1" i="0" kern="1200" cap="none" spc="0" normalizeH="0" baseline="0">
                <a:solidFill>
                  <a:schemeClr val="bg1"/>
                </a:solidFill>
              </a:rPr>
              <a:t>+</a:t>
            </a:r>
            <a:r>
              <a:rPr kumimoji="0" lang="zh-CN" altLang="en-US" sz="2000" b="1" i="0" kern="1200" cap="none" spc="0" normalizeH="0" baseline="0">
                <a:solidFill>
                  <a:schemeClr val="bg1"/>
                </a:solidFill>
              </a:rPr>
              <a:t>制造</a:t>
            </a:r>
            <a:r>
              <a:rPr kumimoji="0" lang="en-US" altLang="zh-CN" sz="2000" b="1" i="0" kern="1200" cap="none" spc="0" normalizeH="0" baseline="0">
                <a:solidFill>
                  <a:schemeClr val="bg1"/>
                </a:solidFill>
              </a:rPr>
              <a:t>”</a:t>
            </a:r>
            <a:r>
              <a:rPr kumimoji="0" lang="zh-CN" altLang="en-US" sz="2000" b="1" i="0" kern="1200" cap="none" spc="0" normalizeH="0" baseline="0">
                <a:solidFill>
                  <a:schemeClr val="bg1"/>
                </a:solidFill>
              </a:rPr>
              <a:t>落地</a:t>
            </a:r>
            <a:r>
              <a:rPr kumimoji="0" lang="en-US" altLang="zh-CN" sz="2000" b="1" i="0" kern="1200" cap="none" spc="0" normalizeH="0" baseline="0">
                <a:solidFill>
                  <a:schemeClr val="bg1"/>
                </a:solidFill>
              </a:rPr>
              <a:t> </a:t>
            </a:r>
            <a:r>
              <a:rPr kumimoji="0" lang="zh-CN" altLang="en-US" sz="2000" b="1" i="0" kern="1200" cap="none" spc="0" normalizeH="0" baseline="0">
                <a:solidFill>
                  <a:schemeClr val="bg1"/>
                </a:solidFill>
              </a:rPr>
              <a:t>人形机器人加速迈向工厂应用</a:t>
            </a:r>
            <a:endParaRPr kumimoji="0" lang="zh-CN" altLang="en-US" sz="20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38605" y="948055"/>
            <a:ext cx="9417050" cy="82994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工业和信息化部部长李乐成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日主持召开党组扩大会议，深化拓展制造业数字化转型行动和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人工智能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制造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，推进智能制造、绿色制造、服务型制造。。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据工信部消息，工信部高质量办理“实施‘人工智能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制造’行动”重点督办建议，推动人形机器人等成果从展示迈向工厂实用。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604645" y="2142490"/>
            <a:ext cx="6569710" cy="30670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zh-CN" altLang="en-US" sz="1400" b="0" i="0">
                <a:solidFill>
                  <a:srgbClr val="353B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百亿广东人工智能与机器人基金首阶段落地</a:t>
            </a:r>
            <a:r>
              <a:rPr lang="en-US" altLang="zh-CN" sz="1400" b="0" i="0">
                <a:solidFill>
                  <a:srgbClr val="353B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30</a:t>
            </a:r>
            <a:r>
              <a:rPr lang="zh-CN" altLang="en-US" sz="1400" b="0" i="0">
                <a:solidFill>
                  <a:srgbClr val="353B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亿，工银</a:t>
            </a:r>
            <a:r>
              <a:rPr lang="en-US" altLang="zh-CN" sz="1400" b="0" i="0">
                <a:solidFill>
                  <a:srgbClr val="353B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AIC</a:t>
            </a:r>
            <a:r>
              <a:rPr lang="zh-CN" altLang="en-US" sz="1400" b="0" i="0">
                <a:solidFill>
                  <a:srgbClr val="353B5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入局</a:t>
            </a:r>
            <a:endParaRPr lang="zh-CN" altLang="en-US" sz="1400" b="0" i="0">
              <a:solidFill>
                <a:srgbClr val="353B5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1415415" y="2523490"/>
            <a:ext cx="7588885" cy="335724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541905" y="56515"/>
            <a:ext cx="86283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/>
            <a:r>
              <a:rPr kumimoji="0" lang="en-US" altLang="zh-CN" sz="28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    </a:t>
            </a:r>
            <a:r>
              <a:rPr kumimoji="0" lang="zh-CN" altLang="en-US" sz="28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王力宏演唱会机器人伴舞引马斯克点赞</a:t>
            </a:r>
            <a:endParaRPr kumimoji="0" lang="zh-CN" altLang="en-US" sz="28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/>
          <p:nvPr/>
        </p:nvPicPr>
        <p:blipFill>
          <a:blip r:embed="rId2"/>
          <a:stretch>
            <a:fillRect/>
          </a:stretch>
        </p:blipFill>
        <p:spPr>
          <a:xfrm>
            <a:off x="6629400" y="2809240"/>
            <a:ext cx="4914265" cy="2746375"/>
          </a:xfrm>
          <a:prstGeom prst="rect">
            <a:avLst/>
          </a:prstGeom>
        </p:spPr>
      </p:pic>
      <p:pic>
        <p:nvPicPr>
          <p:cNvPr id="3" name="图片 2"/>
          <p:cNvPicPr/>
          <p:nvPr/>
        </p:nvPicPr>
        <p:blipFill>
          <a:blip r:embed="rId3"/>
          <a:srcRect l="2676" t="7704" r="3366" b="5409"/>
          <a:stretch>
            <a:fillRect/>
          </a:stretch>
        </p:blipFill>
        <p:spPr>
          <a:xfrm>
            <a:off x="988695" y="1150620"/>
            <a:ext cx="5640705" cy="151003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290435" y="1278890"/>
            <a:ext cx="3611245" cy="7372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zh-CN" altLang="en-US" sz="14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今年</a:t>
            </a:r>
            <a:r>
              <a:rPr lang="en-US" altLang="zh-CN" sz="14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</a:t>
            </a:r>
            <a:r>
              <a:rPr lang="zh-CN" altLang="en-US" sz="14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月，王力宏参股的巨星传奇公司刚和宇树科技成立合资公司，专门研发舞台表演机器人。这次登台的正是他们的首款产品</a:t>
            </a:r>
            <a:endParaRPr lang="zh-CN" altLang="en-US" sz="14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89355" y="2947035"/>
            <a:ext cx="5080000" cy="379730"/>
          </a:xfrm>
          <a:prstGeom prst="rect">
            <a:avLst/>
          </a:prstGeom>
        </p:spPr>
        <p:txBody>
          <a:bodyPr>
            <a:spAutoFit/>
          </a:bodyPr>
          <a:p>
            <a:pPr marL="0" indent="0">
              <a:lnSpc>
                <a:spcPts val="225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从“抖手绢”到“精准伴舞”：国产机器人的技术跃迁</a:t>
            </a:r>
            <a:endParaRPr lang="zh-CN" altLang="en-US" sz="1600" b="1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图片 10"/>
          <p:cNvPicPr/>
          <p:nvPr/>
        </p:nvPicPr>
        <p:blipFill>
          <a:blip r:embed="rId4"/>
          <a:srcRect l="3474" t="7393" r="2107" b="6278"/>
          <a:stretch>
            <a:fillRect/>
          </a:stretch>
        </p:blipFill>
        <p:spPr>
          <a:xfrm>
            <a:off x="923290" y="3763645"/>
            <a:ext cx="5458460" cy="191516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890520" y="56515"/>
            <a:ext cx="67779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/>
            <a:r>
              <a:rPr kumimoji="0" lang="zh-CN" altLang="en-US" sz="2800" b="1" i="0" kern="1200" cap="none" spc="0" normalizeH="0"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特朗普政府准备加速推进机器人技术发展</a:t>
            </a:r>
            <a:endParaRPr kumimoji="0" lang="zh-CN" altLang="en-US" sz="28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53135" y="1905635"/>
            <a:ext cx="3910330" cy="304609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美东时间</a:t>
            </a:r>
            <a:r>
              <a:rPr lang="en-US" altLang="zh-CN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12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月</a:t>
            </a:r>
            <a:r>
              <a:rPr lang="en-US" altLang="zh-CN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日，美股三大指数集体收涨，特斯拉大涨超</a:t>
            </a:r>
            <a:r>
              <a:rPr lang="en-US" altLang="zh-CN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4%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，美股机器人概念股全线爆发，</a:t>
            </a:r>
            <a:r>
              <a:rPr lang="en-US" altLang="zh-CN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Nauticus Robotics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盘中一度暴涨超</a:t>
            </a:r>
            <a:r>
              <a:rPr lang="en-US" altLang="zh-CN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135%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，截至收盘，涨幅达</a:t>
            </a:r>
            <a:r>
              <a:rPr lang="en-US" altLang="zh-CN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115.83%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iRobot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暴涨</a:t>
            </a:r>
            <a:r>
              <a:rPr lang="en-US" altLang="zh-CN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73.85%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，</a:t>
            </a:r>
            <a:r>
              <a:rPr lang="en-US" altLang="zh-CN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Serve Robotics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、</a:t>
            </a:r>
            <a:r>
              <a:rPr lang="en-US" altLang="zh-CN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Richtech Robotics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大涨超</a:t>
            </a:r>
            <a:r>
              <a:rPr lang="en-US" altLang="zh-CN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18%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。</a:t>
            </a:r>
            <a:endParaRPr lang="zh-CN" altLang="en-US" sz="16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/>
            <a:endParaRPr lang="en-US" altLang="zh-CN" sz="16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/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据最新消息，特朗普政府准备加速推进机器人技术的发展。据</a:t>
            </a:r>
            <a:r>
              <a:rPr lang="en-US" altLang="zh-CN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Politico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报道，三位消息人士透露，美国商务部长卢特尼克近期一直在与机器人行业的多位</a:t>
            </a:r>
            <a:r>
              <a:rPr lang="en-US" altLang="zh-CN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CEO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</a:rPr>
              <a:t>会面。</a:t>
            </a:r>
            <a:endParaRPr lang="zh-CN" altLang="en-US" sz="16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2"/>
          <a:srcRect l="2316" t="3846" r="3079" b="4042"/>
          <a:stretch>
            <a:fillRect/>
          </a:stretch>
        </p:blipFill>
        <p:spPr>
          <a:xfrm>
            <a:off x="5184775" y="1242060"/>
            <a:ext cx="6574155" cy="45643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3823970" y="56515"/>
            <a:ext cx="44684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L="0" indent="0"/>
            <a:r>
              <a:rPr lang="en-US" altLang="zh-CN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      </a:t>
            </a:r>
            <a:r>
              <a:rPr lang="zh-CN" altLang="en-US" sz="2800" b="1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人形机器人概念股</a:t>
            </a:r>
            <a:endParaRPr kumimoji="0" lang="zh-CN" altLang="en-US" sz="28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3" name="图片 2"/>
          <p:cNvPicPr/>
          <p:nvPr/>
        </p:nvPicPr>
        <p:blipFill>
          <a:blip r:embed="rId2"/>
          <a:stretch>
            <a:fillRect/>
          </a:stretch>
        </p:blipFill>
        <p:spPr>
          <a:xfrm>
            <a:off x="683260" y="817880"/>
            <a:ext cx="5752465" cy="5354320"/>
          </a:xfrm>
          <a:prstGeom prst="rect">
            <a:avLst/>
          </a:prstGeom>
        </p:spPr>
      </p:pic>
      <p:pic>
        <p:nvPicPr>
          <p:cNvPr id="2" name="图片 1"/>
          <p:cNvPicPr/>
          <p:nvPr/>
        </p:nvPicPr>
        <p:blipFill>
          <a:blip r:embed="rId3"/>
          <a:srcRect l="3556" t="20624" r="4489" b="9353"/>
          <a:stretch>
            <a:fillRect/>
          </a:stretch>
        </p:blipFill>
        <p:spPr>
          <a:xfrm>
            <a:off x="6751320" y="817880"/>
            <a:ext cx="4630420" cy="688340"/>
          </a:xfrm>
          <a:prstGeom prst="rect">
            <a:avLst/>
          </a:prstGeom>
        </p:spPr>
      </p:pic>
      <p:pic>
        <p:nvPicPr>
          <p:cNvPr id="5" name="图片 4"/>
          <p:cNvPicPr/>
          <p:nvPr/>
        </p:nvPicPr>
        <p:blipFill>
          <a:blip r:embed="rId4"/>
          <a:srcRect l="6857" t="3134" r="6493" b="3779"/>
          <a:stretch>
            <a:fillRect/>
          </a:stretch>
        </p:blipFill>
        <p:spPr>
          <a:xfrm>
            <a:off x="6685280" y="1612900"/>
            <a:ext cx="4432300" cy="458343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606,&quot;width&quot;:2795}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PP_MARK_KEY" val="34a5c737-2527-451b-a6cc-313a70f4ce21"/>
  <p:tag name="COMMONDATA" val="eyJoZGlkIjoiMjUxNmU2Yzc2MjNiNjJjZGFlY2Q1MzYxMGIzYTQ4YWEifQ=="/>
  <p:tag name="resource_record_key" val="{&quot;29&quot;:[20405972,20405933,20426316,20405934,20405922,20405918,20405950],&quot;65&quot;:[20205081],&quot;70&quot;:[3315773,3314060,3321602,3312359]}"/>
  <p:tag name="commondata" val="eyJoZGlkIjoiMTE5OTlmMmY3Mzc0MTBlODE0YTNlMWY0MTJhZTZiYTYifQ==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956</Words>
  <Application>WPS 演示</Application>
  <PresentationFormat>宽屏</PresentationFormat>
  <Paragraphs>47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39" baseType="lpstr">
      <vt:lpstr>Arial</vt:lpstr>
      <vt:lpstr>宋体</vt:lpstr>
      <vt:lpstr>Wingdings</vt:lpstr>
      <vt:lpstr>Wingdings</vt:lpstr>
      <vt:lpstr>Roboto</vt:lpstr>
      <vt:lpstr>汉仪旗黑-55简</vt:lpstr>
      <vt:lpstr>思源黑体 CN Medium</vt:lpstr>
      <vt:lpstr>黑体</vt:lpstr>
      <vt:lpstr>阿里巴巴普惠体 Light</vt:lpstr>
      <vt:lpstr>思源黑体 Normal</vt:lpstr>
      <vt:lpstr>思源黑体 CN Normal</vt:lpstr>
      <vt:lpstr>微软雅黑</vt:lpstr>
      <vt:lpstr>-apple-system</vt:lpstr>
      <vt:lpstr>Segoe Print</vt:lpstr>
      <vt:lpstr>Arial Unicode MS</vt:lpstr>
      <vt:lpstr>Calibri</vt:lpstr>
      <vt:lpstr>PingFang SC</vt:lpstr>
      <vt:lpstr>PingFang SC</vt:lpstr>
      <vt:lpstr>Roboto</vt:lpstr>
      <vt:lpstr>思源黑体 CN Medium</vt:lpstr>
      <vt:lpstr>思源黑体 CN Normal</vt:lpstr>
      <vt:lpstr>思源黑体 Normal</vt:lpstr>
      <vt:lpstr>汉仪旗黑-55简</vt:lpstr>
      <vt:lpstr>阿里巴巴普惠体 Light</vt:lpstr>
      <vt:lpstr>Arial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小芸</cp:lastModifiedBy>
  <cp:revision>1187</cp:revision>
  <dcterms:created xsi:type="dcterms:W3CDTF">2019-06-19T02:08:00Z</dcterms:created>
  <dcterms:modified xsi:type="dcterms:W3CDTF">2025-12-25T06:43:59Z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2052-12.1.0.24034</vt:lpwstr>
  </property>
  <property fmtid="{D5CDD505-2E9C-101B-9397-08002B2CF9AE}" pid="3" name="ICV">
    <vt:lpwstr>67F8E99CA25843CDBAFD0150A9FB820A</vt:lpwstr>
  </property>
</Properties>
</file>