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3"/>
  </p:sldMasterIdLst>
  <p:notesMasterIdLst>
    <p:notesMasterId r:id="rId5"/>
  </p:notesMasterIdLst>
  <p:sldIdLst>
    <p:sldId id="370" r:id="rId4"/>
    <p:sldId id="791" r:id="rId6"/>
    <p:sldId id="877" r:id="rId7"/>
    <p:sldId id="897" r:id="rId8"/>
    <p:sldId id="816" r:id="rId9"/>
    <p:sldId id="1108" r:id="rId10"/>
    <p:sldId id="1088" r:id="rId11"/>
    <p:sldId id="1093" r:id="rId12"/>
    <p:sldId id="1146" r:id="rId13"/>
    <p:sldId id="1123" r:id="rId14"/>
    <p:sldId id="1139" r:id="rId15"/>
    <p:sldId id="1140" r:id="rId16"/>
    <p:sldId id="1090" r:id="rId17"/>
    <p:sldId id="1091" r:id="rId18"/>
    <p:sldId id="1137" r:id="rId19"/>
    <p:sldId id="1138" r:id="rId20"/>
    <p:sldId id="1143" r:id="rId21"/>
    <p:sldId id="1144" r:id="rId22"/>
    <p:sldId id="1003" r:id="rId23"/>
    <p:sldId id="984" r:id="rId24"/>
    <p:sldId id="1141" r:id="rId25"/>
    <p:sldId id="1142" r:id="rId26"/>
    <p:sldId id="1110" r:id="rId27"/>
    <p:sldId id="1109" r:id="rId28"/>
    <p:sldId id="1081" r:id="rId29"/>
    <p:sldId id="372" r:id="rId30"/>
    <p:sldId id="1069" r:id="rId31"/>
    <p:sldId id="1078" r:id="rId32"/>
  </p:sldIdLst>
  <p:sldSz cx="12192000" cy="6858000"/>
  <p:notesSz cx="6858000" cy="9144000"/>
  <p:custDataLst>
    <p:tags r:id="rId3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2" userDrawn="1">
          <p15:clr>
            <a:srgbClr val="A4A3A4"/>
          </p15:clr>
        </p15:guide>
        <p15:guide id="2" pos="3621"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2" clrIdx="0"/>
  <p:cmAuthor id="7" name="熊仪_aYju7RJj" initials="熊" lastIdx="0" clrIdx="0"/>
  <p:cmAuthor id="8" name="yifei" initials="y" lastIdx="1" clrIdx="7"/>
  <p:cmAuthor id="2" name="kingsoft" initials="k" lastIdx="1" clrIdx="1"/>
  <p:cmAuthor id="9" name="ADMIN" initials="A" lastIdx="1" clrIdx="8"/>
  <p:cmAuthor id="3" name="zhouzean" initials="z" lastIdx="1" clrIdx="2"/>
  <p:cmAuthor id="4" name="李鹏飞_6bQfzI3a" initials="李" lastIdx="0" clrIdx="0"/>
  <p:cmAuthor id="5" name="李晓菲_MZFnUzi6" initials="李" lastIdx="0" clrIdx="0"/>
  <p:cmAuthor id="6" name="小珞_QjMfU7FR" initials="小" lastIdx="0" clrIdx="0"/>
  <p:cmAuthor id="2001" name="骆倩怡_Znauj26B" initials="authorId_382814100"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24F3"/>
    <a:srgbClr val="FFF6CD"/>
    <a:srgbClr val="FFFDF5"/>
    <a:srgbClr val="FFDFDF"/>
    <a:srgbClr val="D16664"/>
    <a:srgbClr val="FFFC91"/>
    <a:srgbClr val="DCDCDC"/>
    <a:srgbClr val="F0F0F0"/>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12"/>
        <p:guide pos="362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notesMaster" Target="notesMasters/notesMaster1.xml"/><Relationship Id="rId4" Type="http://schemas.openxmlformats.org/officeDocument/2006/relationships/slide" Target="slides/slide1.xml"/><Relationship Id="rId37" Type="http://schemas.openxmlformats.org/officeDocument/2006/relationships/tags" Target="tags/tag159.xml"/><Relationship Id="rId36" Type="http://schemas.openxmlformats.org/officeDocument/2006/relationships/commentAuthors" Target="commentAuthors.xml"/><Relationship Id="rId35" Type="http://schemas.openxmlformats.org/officeDocument/2006/relationships/tableStyles" Target="tableStyles.xml"/><Relationship Id="rId34" Type="http://schemas.openxmlformats.org/officeDocument/2006/relationships/viewProps" Target="viewProps.xml"/><Relationship Id="rId33" Type="http://schemas.openxmlformats.org/officeDocument/2006/relationships/presProps" Target="presProps.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补充讲讲上能电气</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atin typeface="华文细黑" panose="02010600040101010101" charset="-122"/>
                <a:ea typeface="华文细黑" panose="02010600040101010101" charset="-122"/>
                <a:cs typeface="华文细黑" panose="02010600040101010101" charset="-122"/>
                <a:sym typeface="+mn-ea"/>
              </a:rPr>
              <a:t>光伏行业加速出清低效产能</a:t>
            </a:r>
            <a:endParaRPr lang="zh-CN">
              <a:latin typeface="华文细黑" panose="02010600040101010101" charset="-122"/>
              <a:ea typeface="华文细黑" panose="02010600040101010101" charset="-122"/>
              <a:cs typeface="华文细黑" panose="02010600040101010101" charset="-122"/>
              <a:sym typeface="+mn-ea"/>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r>
              <a:rPr lang="zh-CN">
                <a:latin typeface="华文细黑" panose="02010600040101010101" charset="-122"/>
                <a:ea typeface="华文细黑" panose="02010600040101010101" charset="-122"/>
                <a:cs typeface="华文细黑" panose="02010600040101010101" charset="-122"/>
                <a:sym typeface="+mn-ea"/>
              </a:rPr>
              <a:t>光伏行业加速出清低效产能</a:t>
            </a:r>
            <a:endParaRPr lang="zh-CN">
              <a:latin typeface="华文细黑" panose="02010600040101010101" charset="-122"/>
              <a:ea typeface="华文细黑" panose="02010600040101010101" charset="-122"/>
              <a:cs typeface="华文细黑" panose="02010600040101010101" charset="-122"/>
              <a:sym typeface="+mn-ea"/>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36.xml"/><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42.xml"/><Relationship Id="rId5" Type="http://schemas.openxmlformats.org/officeDocument/2006/relationships/tags" Target="../tags/tag41.xml"/><Relationship Id="rId4" Type="http://schemas.openxmlformats.org/officeDocument/2006/relationships/tags" Target="../tags/tag40.xml"/><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7" Type="http://schemas.openxmlformats.org/officeDocument/2006/relationships/tags" Target="../tags/tag58.xml"/><Relationship Id="rId6" Type="http://schemas.openxmlformats.org/officeDocument/2006/relationships/tags" Target="../tags/tag57.xml"/><Relationship Id="rId5" Type="http://schemas.openxmlformats.org/officeDocument/2006/relationships/tags" Target="../tags/tag56.xml"/><Relationship Id="rId4" Type="http://schemas.openxmlformats.org/officeDocument/2006/relationships/tags" Target="../tags/tag55.xml"/><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66.xml"/><Relationship Id="rId8" Type="http://schemas.openxmlformats.org/officeDocument/2006/relationships/tags" Target="../tags/tag65.xml"/><Relationship Id="rId7" Type="http://schemas.openxmlformats.org/officeDocument/2006/relationships/tags" Target="../tags/tag64.xml"/><Relationship Id="rId6" Type="http://schemas.openxmlformats.org/officeDocument/2006/relationships/tags" Target="../tags/tag63.xml"/><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4.png"/><Relationship Id="rId3" Type="http://schemas.openxmlformats.org/officeDocument/2006/relationships/tags" Target="../tags/tag1.xm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73.xml"/><Relationship Id="rId3" Type="http://schemas.openxmlformats.org/officeDocument/2006/relationships/tags" Target="../tags/tag72.xml"/><Relationship Id="rId2" Type="http://schemas.openxmlformats.org/officeDocument/2006/relationships/tags" Target="../tags/tag7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7" Type="http://schemas.openxmlformats.org/officeDocument/2006/relationships/tags" Target="../tags/tag79.xml"/><Relationship Id="rId6" Type="http://schemas.openxmlformats.org/officeDocument/2006/relationships/tags" Target="../tags/tag78.xml"/><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6" Type="http://schemas.openxmlformats.org/officeDocument/2006/relationships/tags" Target="../tags/tag93.xml"/><Relationship Id="rId5" Type="http://schemas.openxmlformats.org/officeDocument/2006/relationships/tags" Target="../tags/tag92.xml"/><Relationship Id="rId4" Type="http://schemas.openxmlformats.org/officeDocument/2006/relationships/tags" Target="../tags/tag9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2.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4" name="图片 3" descr="组 21"/>
          <p:cNvPicPr>
            <a:picLocks noChangeAspect="1"/>
          </p:cNvPicPr>
          <p:nvPr userDrawn="1"/>
        </p:nvPicPr>
        <p:blipFill>
          <a:blip r:embed="rId3"/>
          <a:stretch>
            <a:fillRect/>
          </a:stretch>
        </p:blipFill>
        <p:spPr>
          <a:xfrm>
            <a:off x="10363200" y="335280"/>
            <a:ext cx="1492885" cy="620268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panose="02000000000000000000"/>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 name="图片 1" descr="图片1"/>
          <p:cNvPicPr>
            <a:picLocks noChangeAspect="1"/>
          </p:cNvPicPr>
          <p:nvPr userDrawn="1"/>
        </p:nvPicPr>
        <p:blipFill>
          <a:blip r:embed="rId2"/>
          <a:stretch>
            <a:fillRect/>
          </a:stretch>
        </p:blipFill>
        <p:spPr>
          <a:xfrm>
            <a:off x="0" y="0"/>
            <a:ext cx="12192000" cy="6858000"/>
          </a:xfrm>
          <a:prstGeom prst="rect">
            <a:avLst/>
          </a:prstGeom>
        </p:spPr>
      </p:pic>
      <p:pic>
        <p:nvPicPr>
          <p:cNvPr id="8" name="图片 7" descr="组 22"/>
          <p:cNvPicPr>
            <a:picLocks noChangeAspect="1"/>
          </p:cNvPicPr>
          <p:nvPr userDrawn="1">
            <p:custDataLst>
              <p:tags r:id="rId3"/>
            </p:custDataLst>
          </p:nvPr>
        </p:nvPicPr>
        <p:blipFill>
          <a:blip r:embed="rId4"/>
          <a:stretch>
            <a:fillRect/>
          </a:stretch>
        </p:blipFill>
        <p:spPr>
          <a:xfrm>
            <a:off x="239395" y="271780"/>
            <a:ext cx="11740515" cy="64566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tags" Target="../tags/tag37.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2.xml"/><Relationship Id="rId8" Type="http://schemas.openxmlformats.org/officeDocument/2006/relationships/slideLayout" Target="../slideLayouts/slideLayout21.xml"/><Relationship Id="rId7" Type="http://schemas.openxmlformats.org/officeDocument/2006/relationships/slideLayout" Target="../slideLayouts/slideLayout20.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 Id="rId3" Type="http://schemas.openxmlformats.org/officeDocument/2006/relationships/slideLayout" Target="../slideLayouts/slideLayout16.xml"/><Relationship Id="rId2" Type="http://schemas.openxmlformats.org/officeDocument/2006/relationships/slideLayout" Target="../slideLayouts/slideLayout15.xml"/><Relationship Id="rId19" Type="http://schemas.openxmlformats.org/officeDocument/2006/relationships/theme" Target="../theme/theme2.xml"/><Relationship Id="rId18" Type="http://schemas.openxmlformats.org/officeDocument/2006/relationships/tags" Target="../tags/tag99.xml"/><Relationship Id="rId17" Type="http://schemas.openxmlformats.org/officeDocument/2006/relationships/image" Target="../media/image6.png"/><Relationship Id="rId16" Type="http://schemas.openxmlformats.org/officeDocument/2006/relationships/tags" Target="../tags/tag98.xml"/><Relationship Id="rId15" Type="http://schemas.openxmlformats.org/officeDocument/2006/relationships/tags" Target="../tags/tag97.xml"/><Relationship Id="rId14" Type="http://schemas.openxmlformats.org/officeDocument/2006/relationships/tags" Target="../tags/tag96.xml"/><Relationship Id="rId13" Type="http://schemas.openxmlformats.org/officeDocument/2006/relationships/tags" Target="../tags/tag95.xml"/><Relationship Id="rId12" Type="http://schemas.openxmlformats.org/officeDocument/2006/relationships/tags" Target="../tags/tag94.xml"/><Relationship Id="rId11" Type="http://schemas.openxmlformats.org/officeDocument/2006/relationships/slideLayout" Target="../slideLayouts/slideLayout24.xml"/><Relationship Id="rId10" Type="http://schemas.openxmlformats.org/officeDocument/2006/relationships/slideLayout" Target="../slideLayouts/slideLayout2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4"/>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image" Target="../media/image7.png"/><Relationship Id="rId14" Type="http://schemas.openxmlformats.org/officeDocument/2006/relationships/notesSlide" Target="../notesSlides/notesSlide1.xml"/><Relationship Id="rId13" Type="http://schemas.openxmlformats.org/officeDocument/2006/relationships/slideLayout" Target="../slideLayouts/slideLayout3.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tags" Target="../tags/tag100.xml"/></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124.xml"/><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tags" Target="../tags/tag123.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tags" Target="../tags/tag126.xml"/><Relationship Id="rId2" Type="http://schemas.openxmlformats.org/officeDocument/2006/relationships/image" Target="../media/image27.png"/><Relationship Id="rId1" Type="http://schemas.openxmlformats.org/officeDocument/2006/relationships/tags" Target="../tags/tag125.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2.xml"/><Relationship Id="rId3" Type="http://schemas.openxmlformats.org/officeDocument/2006/relationships/tags" Target="../tags/tag128.xml"/><Relationship Id="rId2" Type="http://schemas.openxmlformats.org/officeDocument/2006/relationships/image" Target="../media/image28.png"/><Relationship Id="rId1" Type="http://schemas.openxmlformats.org/officeDocument/2006/relationships/tags" Target="../tags/tag127.xml"/></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130.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tags" Target="../tags/tag129.xml"/></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tags" Target="../tags/tag132.xml"/><Relationship Id="rId1" Type="http://schemas.openxmlformats.org/officeDocument/2006/relationships/tags" Target="../tags/tag131.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4.xml"/><Relationship Id="rId4" Type="http://schemas.openxmlformats.org/officeDocument/2006/relationships/slideLayout" Target="../slideLayouts/slideLayout2.xml"/><Relationship Id="rId3" Type="http://schemas.openxmlformats.org/officeDocument/2006/relationships/tags" Target="../tags/tag134.xml"/><Relationship Id="rId2" Type="http://schemas.openxmlformats.org/officeDocument/2006/relationships/image" Target="../media/image31.png"/><Relationship Id="rId1" Type="http://schemas.openxmlformats.org/officeDocument/2006/relationships/tags" Target="../tags/tag133.xml"/></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2.xml"/><Relationship Id="rId3" Type="http://schemas.openxmlformats.org/officeDocument/2006/relationships/tags" Target="../tags/tag136.xml"/><Relationship Id="rId2" Type="http://schemas.openxmlformats.org/officeDocument/2006/relationships/image" Target="../media/image32.png"/><Relationship Id="rId1" Type="http://schemas.openxmlformats.org/officeDocument/2006/relationships/tags" Target="../tags/tag135.xml"/></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2.xml"/><Relationship Id="rId3" Type="http://schemas.openxmlformats.org/officeDocument/2006/relationships/tags" Target="../tags/tag138.xml"/><Relationship Id="rId2" Type="http://schemas.openxmlformats.org/officeDocument/2006/relationships/image" Target="../media/image33.png"/><Relationship Id="rId1" Type="http://schemas.openxmlformats.org/officeDocument/2006/relationships/tags" Target="../tags/tag137.xml"/></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2.xml"/><Relationship Id="rId3" Type="http://schemas.openxmlformats.org/officeDocument/2006/relationships/tags" Target="../tags/tag140.xml"/><Relationship Id="rId2" Type="http://schemas.openxmlformats.org/officeDocument/2006/relationships/image" Target="../media/image34.png"/><Relationship Id="rId1" Type="http://schemas.openxmlformats.org/officeDocument/2006/relationships/tags" Target="../tags/tag13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2.xml"/><Relationship Id="rId4" Type="http://schemas.openxmlformats.org/officeDocument/2006/relationships/tags" Target="../tags/tag11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ags" Target="../tags/tag111.xml"/></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tags" Target="../tags/tag141.xml"/></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2.xml"/><Relationship Id="rId3" Type="http://schemas.openxmlformats.org/officeDocument/2006/relationships/tags" Target="../tags/tag144.xml"/><Relationship Id="rId2" Type="http://schemas.openxmlformats.org/officeDocument/2006/relationships/image" Target="../media/image35.png"/><Relationship Id="rId1" Type="http://schemas.openxmlformats.org/officeDocument/2006/relationships/tags" Target="../tags/tag143.xml"/></Relationships>
</file>

<file path=ppt/slides/_rels/slide22.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2.xml"/><Relationship Id="rId3" Type="http://schemas.openxmlformats.org/officeDocument/2006/relationships/tags" Target="../tags/tag146.xml"/><Relationship Id="rId2" Type="http://schemas.openxmlformats.org/officeDocument/2006/relationships/image" Target="../media/image36.png"/><Relationship Id="rId1" Type="http://schemas.openxmlformats.org/officeDocument/2006/relationships/tags" Target="../tags/tag145.xml"/></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2.xml"/><Relationship Id="rId2" Type="http://schemas.openxmlformats.org/officeDocument/2006/relationships/tags" Target="../tags/tag148.xml"/><Relationship Id="rId1" Type="http://schemas.openxmlformats.org/officeDocument/2006/relationships/tags" Target="../tags/tag147.xml"/></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2.xml"/><Relationship Id="rId5" Type="http://schemas.openxmlformats.org/officeDocument/2006/relationships/tags" Target="../tags/tag150.xml"/><Relationship Id="rId4" Type="http://schemas.openxmlformats.org/officeDocument/2006/relationships/image" Target="../media/image39.png"/><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tags" Target="../tags/tag149.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2.xml"/><Relationship Id="rId4" Type="http://schemas.openxmlformats.org/officeDocument/2006/relationships/tags" Target="../tags/tag152.xml"/><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tags" Target="../tags/tag151.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54.xml"/><Relationship Id="rId2" Type="http://schemas.openxmlformats.org/officeDocument/2006/relationships/image" Target="../media/image42.png"/><Relationship Id="rId1" Type="http://schemas.openxmlformats.org/officeDocument/2006/relationships/tags" Target="../tags/tag153.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2.xml"/><Relationship Id="rId4" Type="http://schemas.openxmlformats.org/officeDocument/2006/relationships/tags" Target="../tags/tag156.xml"/><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tags" Target="../tags/tag155.xml"/></Relationships>
</file>

<file path=ppt/slides/_rels/slide28.xml.rels><?xml version="1.0" encoding="UTF-8" standalone="yes"?>
<Relationships xmlns="http://schemas.openxmlformats.org/package/2006/relationships"><Relationship Id="rId5" Type="http://schemas.openxmlformats.org/officeDocument/2006/relationships/notesSlide" Target="../notesSlides/notesSlide26.xml"/><Relationship Id="rId4" Type="http://schemas.openxmlformats.org/officeDocument/2006/relationships/slideLayout" Target="../slideLayouts/slideLayout2.xml"/><Relationship Id="rId3" Type="http://schemas.openxmlformats.org/officeDocument/2006/relationships/tags" Target="../tags/tag158.xml"/><Relationship Id="rId2" Type="http://schemas.openxmlformats.org/officeDocument/2006/relationships/image" Target="../media/image45.png"/><Relationship Id="rId1" Type="http://schemas.openxmlformats.org/officeDocument/2006/relationships/tags" Target="../tags/tag15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2.xml"/><Relationship Id="rId5" Type="http://schemas.openxmlformats.org/officeDocument/2006/relationships/tags" Target="../tags/tag114.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tags" Target="../tags/tag113.xml"/></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xml"/><Relationship Id="rId5" Type="http://schemas.openxmlformats.org/officeDocument/2006/relationships/tags" Target="../tags/tag116.xml"/><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tags" Target="../tags/tag115.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5.xml"/><Relationship Id="rId7" Type="http://schemas.openxmlformats.org/officeDocument/2006/relationships/slideLayout" Target="../slideLayouts/slideLayout2.xml"/><Relationship Id="rId6" Type="http://schemas.openxmlformats.org/officeDocument/2006/relationships/tags" Target="../tags/tag118.xml"/><Relationship Id="rId5" Type="http://schemas.openxmlformats.org/officeDocument/2006/relationships/image" Target="../media/image19.png"/><Relationship Id="rId4" Type="http://schemas.openxmlformats.org/officeDocument/2006/relationships/image" Target="../media/image18.png"/><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tags" Target="../tags/tag1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2.xml"/><Relationship Id="rId6" Type="http://schemas.openxmlformats.org/officeDocument/2006/relationships/tags" Target="../tags/tag120.xml"/><Relationship Id="rId5" Type="http://schemas.openxmlformats.org/officeDocument/2006/relationships/image" Target="../media/image23.png"/><Relationship Id="rId4" Type="http://schemas.openxmlformats.org/officeDocument/2006/relationships/image" Target="../media/image22.png"/><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tags" Target="../tags/tag119.xml"/></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tags" Target="../tags/tag122.xml"/><Relationship Id="rId2" Type="http://schemas.openxmlformats.org/officeDocument/2006/relationships/image" Target="../media/image24.png"/><Relationship Id="rId1" Type="http://schemas.openxmlformats.org/officeDocument/2006/relationships/tags" Target="../tags/tag1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descr="矢量智能对象"/>
          <p:cNvPicPr>
            <a:picLocks noChangeAspect="1"/>
          </p:cNvPicPr>
          <p:nvPr userDrawn="1">
            <p:custDataLst>
              <p:tags r:id="rId1"/>
            </p:custDataLst>
          </p:nvPr>
        </p:nvPicPr>
        <p:blipFill>
          <a:blip r:embed="rId2"/>
          <a:stretch>
            <a:fillRect/>
          </a:stretch>
        </p:blipFill>
        <p:spPr>
          <a:xfrm>
            <a:off x="9852025" y="194945"/>
            <a:ext cx="1774825" cy="384810"/>
          </a:xfrm>
          <a:prstGeom prst="rect">
            <a:avLst/>
          </a:prstGeom>
        </p:spPr>
      </p:pic>
      <p:sp>
        <p:nvSpPr>
          <p:cNvPr id="9" name="矩形 8"/>
          <p:cNvSpPr/>
          <p:nvPr/>
        </p:nvSpPr>
        <p:spPr>
          <a:xfrm>
            <a:off x="3150870" y="5130165"/>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3"/>
            </p:custDataLst>
          </p:nvPr>
        </p:nvSpPr>
        <p:spPr>
          <a:xfrm>
            <a:off x="3157220" y="5130165"/>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4"/>
            </p:custDataLst>
          </p:nvPr>
        </p:nvSpPr>
        <p:spPr>
          <a:xfrm>
            <a:off x="3112770" y="5137150"/>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5"/>
            </p:custDataLst>
          </p:nvPr>
        </p:nvSpPr>
        <p:spPr>
          <a:xfrm>
            <a:off x="4152900" y="5118735"/>
            <a:ext cx="116205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梁洁云</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587365" y="5137158"/>
            <a:ext cx="3349721" cy="374408"/>
            <a:chOff x="7093" y="6616"/>
            <a:chExt cx="5888" cy="656"/>
          </a:xfrm>
        </p:grpSpPr>
        <p:sp>
          <p:nvSpPr>
            <p:cNvPr id="18" name="矩形 17"/>
            <p:cNvSpPr/>
            <p:nvPr>
              <p:custDataLst>
                <p:tags r:id="rId6"/>
              </p:custDataLst>
            </p:nvPr>
          </p:nvSpPr>
          <p:spPr>
            <a:xfrm>
              <a:off x="7093" y="6626"/>
              <a:ext cx="5888"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7"/>
              </p:custDataLst>
            </p:nvPr>
          </p:nvSpPr>
          <p:spPr>
            <a:xfrm>
              <a:off x="7105" y="6626"/>
              <a:ext cx="2321"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8"/>
              </p:custDataLst>
            </p:nvPr>
          </p:nvSpPr>
          <p:spPr>
            <a:xfrm>
              <a:off x="7261" y="662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9"/>
              </p:custDataLst>
            </p:nvPr>
          </p:nvSpPr>
          <p:spPr>
            <a:xfrm>
              <a:off x="9470" y="6616"/>
              <a:ext cx="3511" cy="645"/>
            </a:xfrm>
            <a:prstGeom prst="rect">
              <a:avLst/>
            </a:prstGeom>
            <a:noFill/>
          </p:spPr>
          <p:txBody>
            <a:bodyPr wrap="square" rtlCol="0">
              <a:spAutoFit/>
            </a:bodyPr>
            <a:p>
              <a:pPr algn="l"/>
              <a:r>
                <a:rPr lang="zh-CN" altLang="en-US" dirty="0">
                  <a:solidFill>
                    <a:schemeClr val="bg1"/>
                  </a:solidFill>
                  <a:latin typeface="思源黑体 CN Light" panose="020B0300000000000000" charset="-122"/>
                  <a:ea typeface="思源黑体 CN Light" panose="020B0300000000000000" charset="-122"/>
                  <a:cs typeface="思源黑体 CN Light" panose="020B0300000000000000" charset="-122"/>
                  <a:sym typeface="+mn-ea"/>
                </a:rPr>
                <a:t>A1120619060027</a:t>
              </a:r>
              <a:endParaRPr lang="en-US" altLang="zh-CN">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12" name="文本框 11"/>
          <p:cNvSpPr txBox="1"/>
          <p:nvPr userDrawn="1">
            <p:custDataLst>
              <p:tags r:id="rId10"/>
            </p:custDataLst>
          </p:nvPr>
        </p:nvSpPr>
        <p:spPr>
          <a:xfrm>
            <a:off x="1634490" y="1593215"/>
            <a:ext cx="8777605" cy="1835785"/>
          </a:xfrm>
          <a:prstGeom prst="rect">
            <a:avLst/>
          </a:prstGeom>
          <a:noFill/>
        </p:spPr>
        <p:txBody>
          <a:bodyPr wrap="square" rtlCol="0">
            <a:noAutofit/>
          </a:bodyPr>
          <a:p>
            <a:pPr algn="ctr">
              <a:lnSpc>
                <a:spcPct val="120000"/>
              </a:lnSpc>
            </a:pPr>
            <a:r>
              <a:rPr lang="zh-CN"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rPr>
              <a:t>风口解读之机器人</a:t>
            </a:r>
            <a:endParaRPr lang="zh-CN"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endParaRPr>
          </a:p>
          <a:p>
            <a:pPr algn="ctr">
              <a:lnSpc>
                <a:spcPct val="120000"/>
              </a:lnSpc>
            </a:pPr>
            <a:endParaRPr lang="zh-CN" sz="3600" dirty="0">
              <a:gradFill>
                <a:gsLst>
                  <a:gs pos="0">
                    <a:srgbClr val="FFFAE9"/>
                  </a:gs>
                  <a:gs pos="100000">
                    <a:srgbClr val="FBDF62"/>
                  </a:gs>
                </a:gsLst>
                <a:lin ang="5400000" scaled="0"/>
              </a:gradFill>
              <a:latin typeface="思源黑体 CN Medium" panose="020B0600000000000000" pitchFamily="34" charset="-122"/>
              <a:ea typeface="思源黑体 CN Medium" panose="020B0600000000000000" pitchFamily="34" charset="-122"/>
            </a:endParaRPr>
          </a:p>
        </p:txBody>
      </p:sp>
      <p:sp>
        <p:nvSpPr>
          <p:cNvPr id="4" name="文本框 3"/>
          <p:cNvSpPr txBox="1"/>
          <p:nvPr>
            <p:custDataLst>
              <p:tags r:id="rId11"/>
            </p:custDataLst>
          </p:nvPr>
        </p:nvSpPr>
        <p:spPr>
          <a:xfrm>
            <a:off x="408305" y="283210"/>
            <a:ext cx="3613150" cy="419735"/>
          </a:xfrm>
          <a:prstGeom prst="rect">
            <a:avLst/>
          </a:prstGeom>
          <a:noFill/>
        </p:spPr>
        <p:txBody>
          <a:bodyPr wrap="square" rtlCol="0">
            <a:noAutofit/>
          </a:bodyPr>
          <a:p>
            <a:r>
              <a:rPr lang="zh-CN" altLang="en-US"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rPr>
              <a:t>投教课</a:t>
            </a:r>
            <a:r>
              <a:rPr lang="en-US" altLang="zh-CN"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rPr>
              <a:t>——</a:t>
            </a:r>
            <a:endParaRPr lang="en-US" altLang="zh-CN"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endParaRPr>
          </a:p>
        </p:txBody>
      </p:sp>
      <p:sp>
        <p:nvSpPr>
          <p:cNvPr id="2" name="文本框 1"/>
          <p:cNvSpPr txBox="1"/>
          <p:nvPr/>
        </p:nvSpPr>
        <p:spPr>
          <a:xfrm>
            <a:off x="5003165" y="3813810"/>
            <a:ext cx="2185035" cy="460375"/>
          </a:xfrm>
          <a:prstGeom prst="rect">
            <a:avLst/>
          </a:prstGeom>
          <a:noFill/>
        </p:spPr>
        <p:txBody>
          <a:bodyPr wrap="square" rtlCol="0" anchor="t">
            <a:spAutoFit/>
          </a:bodyPr>
          <a:p>
            <a:r>
              <a:rPr lang="en-US" altLang="zh-CN"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rPr>
              <a:t>2024 .12.05</a:t>
            </a:r>
            <a:endParaRPr lang="zh-CN" altLang="en-US" sz="2400" b="1" dirty="0">
              <a:solidFill>
                <a:schemeClr val="bg1"/>
              </a:solidFill>
              <a:latin typeface="阿里巴巴普惠体 Light" panose="00020600040101010101" charset="-122"/>
              <a:ea typeface="阿里巴巴普惠体 Light" panose="00020600040101010101" charset="-122"/>
              <a:cs typeface="阿里巴巴普惠体 Light" panose="00020600040101010101" charset="-122"/>
              <a:sym typeface="+mn-ea"/>
            </a:endParaRPr>
          </a:p>
        </p:txBody>
      </p:sp>
    </p:spTree>
    <p:custDataLst>
      <p:tags r:id="rId1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531235" y="0"/>
            <a:ext cx="5508625" cy="645160"/>
          </a:xfrm>
          <a:prstGeom prst="rect">
            <a:avLst/>
          </a:prstGeom>
          <a:noFill/>
        </p:spPr>
        <p:txBody>
          <a:bodyPr wrap="square" rtlCol="0">
            <a:spAutoFit/>
          </a:bodyPr>
          <a:p>
            <a:pPr marR="0" defTabSz="914400" fontAlgn="auto">
              <a:lnSpc>
                <a:spcPct val="100000"/>
              </a:lnSpc>
              <a:spcBef>
                <a:spcPts val="0"/>
              </a:spcBef>
              <a:buClrTx/>
              <a:buSzTx/>
              <a:buFontTx/>
              <a:buNone/>
            </a:pPr>
            <a:r>
              <a:rPr lang="en-US" sz="3600" b="1">
                <a:solidFill>
                  <a:schemeClr val="bg1"/>
                </a:solidFill>
                <a:sym typeface="+mn-ea"/>
              </a:rPr>
              <a:t>                </a:t>
            </a:r>
            <a:r>
              <a:rPr lang="zh-CN" altLang="en-US" sz="3600" b="1">
                <a:solidFill>
                  <a:schemeClr val="bg1"/>
                </a:solidFill>
                <a:sym typeface="+mn-ea"/>
              </a:rPr>
              <a:t>人形</a:t>
            </a:r>
            <a:r>
              <a:rPr lang="zh-CN" sz="3600" b="1">
                <a:solidFill>
                  <a:schemeClr val="bg1"/>
                </a:solidFill>
                <a:sym typeface="+mn-ea"/>
              </a:rPr>
              <a:t>机器人</a:t>
            </a:r>
            <a:endParaRPr lang="en-US" altLang="zh-CN" sz="3600" b="1">
              <a:solidFill>
                <a:schemeClr val="bg1"/>
              </a:solidFill>
              <a:sym typeface="+mn-ea"/>
            </a:endParaRPr>
          </a:p>
        </p:txBody>
      </p:sp>
      <p:pic>
        <p:nvPicPr>
          <p:cNvPr id="3" name="图片 2"/>
          <p:cNvPicPr>
            <a:picLocks noChangeAspect="1"/>
          </p:cNvPicPr>
          <p:nvPr/>
        </p:nvPicPr>
        <p:blipFill>
          <a:blip r:embed="rId2"/>
          <a:stretch>
            <a:fillRect/>
          </a:stretch>
        </p:blipFill>
        <p:spPr>
          <a:xfrm>
            <a:off x="8927465" y="1066800"/>
            <a:ext cx="2437130" cy="4680585"/>
          </a:xfrm>
          <a:prstGeom prst="rect">
            <a:avLst/>
          </a:prstGeom>
        </p:spPr>
      </p:pic>
      <p:sp>
        <p:nvSpPr>
          <p:cNvPr id="7" name="文本框 6"/>
          <p:cNvSpPr txBox="1"/>
          <p:nvPr/>
        </p:nvSpPr>
        <p:spPr>
          <a:xfrm>
            <a:off x="1159510" y="976630"/>
            <a:ext cx="7212965" cy="402590"/>
          </a:xfrm>
          <a:prstGeom prst="rect">
            <a:avLst/>
          </a:prstGeom>
        </p:spPr>
        <p:txBody>
          <a:bodyPr wrap="square">
            <a:spAutoFit/>
          </a:bodyPr>
          <a:p>
            <a:pPr marL="0" indent="0">
              <a:lnSpc>
                <a:spcPts val="2430"/>
              </a:lnSpc>
            </a:pPr>
            <a:r>
              <a:rPr lang="en-US" altLang="zh-CN" sz="1600" b="1" i="0">
                <a:solidFill>
                  <a:srgbClr val="333333"/>
                </a:solidFill>
                <a:highlight>
                  <a:srgbClr val="FFFF00"/>
                </a:highlight>
                <a:latin typeface="微软雅黑" panose="020B0503020204020204" charset="-122"/>
                <a:ea typeface="微软雅黑" panose="020B0503020204020204" charset="-122"/>
              </a:rPr>
              <a:t>2025</a:t>
            </a:r>
            <a:r>
              <a:rPr lang="zh-CN" altLang="en-US" sz="1600" b="1" i="0">
                <a:solidFill>
                  <a:srgbClr val="333333"/>
                </a:solidFill>
                <a:highlight>
                  <a:srgbClr val="FFFF00"/>
                </a:highlight>
                <a:latin typeface="微软雅黑" panose="020B0503020204020204" charset="-122"/>
                <a:ea typeface="微软雅黑" panose="020B0503020204020204" charset="-122"/>
              </a:rPr>
              <a:t>年国际巨头量产、国内龙头入局，进入内外双驱、日新月异的产业扩张期</a:t>
            </a:r>
            <a:endParaRPr lang="zh-CN" altLang="en-US" sz="1600" b="1" i="0">
              <a:solidFill>
                <a:srgbClr val="333333"/>
              </a:solidFill>
              <a:highlight>
                <a:srgbClr val="FFFF00"/>
              </a:highlight>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3"/>
          <a:stretch>
            <a:fillRect/>
          </a:stretch>
        </p:blipFill>
        <p:spPr>
          <a:xfrm>
            <a:off x="490855" y="1814830"/>
            <a:ext cx="8334375" cy="3932555"/>
          </a:xfrm>
          <a:prstGeom prst="rect">
            <a:avLst/>
          </a:prstGeom>
        </p:spPr>
      </p:pic>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531235" y="0"/>
            <a:ext cx="5508625" cy="645160"/>
          </a:xfrm>
          <a:prstGeom prst="rect">
            <a:avLst/>
          </a:prstGeom>
          <a:noFill/>
        </p:spPr>
        <p:txBody>
          <a:bodyPr wrap="square" rtlCol="0">
            <a:spAutoFit/>
          </a:bodyPr>
          <a:p>
            <a:pPr marR="0" defTabSz="914400" fontAlgn="auto">
              <a:lnSpc>
                <a:spcPct val="100000"/>
              </a:lnSpc>
              <a:spcBef>
                <a:spcPts val="0"/>
              </a:spcBef>
              <a:buClrTx/>
              <a:buSzTx/>
              <a:buFontTx/>
              <a:buNone/>
            </a:pPr>
            <a:r>
              <a:rPr lang="en-US" sz="3600" b="1">
                <a:solidFill>
                  <a:schemeClr val="bg1"/>
                </a:solidFill>
                <a:sym typeface="+mn-ea"/>
              </a:rPr>
              <a:t>                </a:t>
            </a:r>
            <a:r>
              <a:rPr lang="zh-CN" altLang="en-US" sz="3600" b="1">
                <a:solidFill>
                  <a:schemeClr val="bg1"/>
                </a:solidFill>
                <a:sym typeface="+mn-ea"/>
              </a:rPr>
              <a:t>人形</a:t>
            </a:r>
            <a:r>
              <a:rPr lang="zh-CN" sz="3600" b="1">
                <a:solidFill>
                  <a:schemeClr val="bg1"/>
                </a:solidFill>
                <a:sym typeface="+mn-ea"/>
              </a:rPr>
              <a:t>机器人</a:t>
            </a:r>
            <a:endParaRPr lang="en-US" altLang="zh-CN" sz="3600" b="1">
              <a:solidFill>
                <a:schemeClr val="bg1"/>
              </a:solidFill>
              <a:sym typeface="+mn-ea"/>
            </a:endParaRPr>
          </a:p>
        </p:txBody>
      </p:sp>
      <p:pic>
        <p:nvPicPr>
          <p:cNvPr id="2" name="图片 1"/>
          <p:cNvPicPr>
            <a:picLocks noChangeAspect="1"/>
          </p:cNvPicPr>
          <p:nvPr/>
        </p:nvPicPr>
        <p:blipFill>
          <a:blip r:embed="rId2"/>
          <a:stretch>
            <a:fillRect/>
          </a:stretch>
        </p:blipFill>
        <p:spPr>
          <a:xfrm>
            <a:off x="1711325" y="781050"/>
            <a:ext cx="8769350" cy="4932045"/>
          </a:xfrm>
          <a:prstGeom prst="rect">
            <a:avLst/>
          </a:prstGeom>
        </p:spPr>
      </p:pic>
    </p:spTree>
    <p:custDataLst>
      <p:tags r:id="rId3"/>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531235" y="0"/>
            <a:ext cx="5508625" cy="645160"/>
          </a:xfrm>
          <a:prstGeom prst="rect">
            <a:avLst/>
          </a:prstGeom>
          <a:noFill/>
        </p:spPr>
        <p:txBody>
          <a:bodyPr wrap="square" rtlCol="0">
            <a:spAutoFit/>
          </a:bodyPr>
          <a:p>
            <a:pPr marR="0" defTabSz="914400" fontAlgn="auto">
              <a:lnSpc>
                <a:spcPct val="100000"/>
              </a:lnSpc>
              <a:spcBef>
                <a:spcPts val="0"/>
              </a:spcBef>
              <a:buClrTx/>
              <a:buSzTx/>
              <a:buFontTx/>
              <a:buNone/>
            </a:pPr>
            <a:r>
              <a:rPr lang="en-US" sz="3600" b="1">
                <a:solidFill>
                  <a:schemeClr val="bg1"/>
                </a:solidFill>
                <a:sym typeface="+mn-ea"/>
              </a:rPr>
              <a:t>                </a:t>
            </a:r>
            <a:r>
              <a:rPr lang="zh-CN" altLang="en-US" sz="3600" b="1">
                <a:solidFill>
                  <a:schemeClr val="bg1"/>
                </a:solidFill>
                <a:sym typeface="+mn-ea"/>
              </a:rPr>
              <a:t>人形</a:t>
            </a:r>
            <a:r>
              <a:rPr lang="zh-CN" sz="3600" b="1">
                <a:solidFill>
                  <a:schemeClr val="bg1"/>
                </a:solidFill>
                <a:sym typeface="+mn-ea"/>
              </a:rPr>
              <a:t>机器人</a:t>
            </a:r>
            <a:endParaRPr lang="en-US" altLang="zh-CN" sz="3600" b="1">
              <a:solidFill>
                <a:schemeClr val="bg1"/>
              </a:solidFill>
              <a:sym typeface="+mn-ea"/>
            </a:endParaRPr>
          </a:p>
        </p:txBody>
      </p:sp>
      <p:pic>
        <p:nvPicPr>
          <p:cNvPr id="3" name="图片 2"/>
          <p:cNvPicPr>
            <a:picLocks noChangeAspect="1"/>
          </p:cNvPicPr>
          <p:nvPr/>
        </p:nvPicPr>
        <p:blipFill>
          <a:blip r:embed="rId2"/>
          <a:stretch>
            <a:fillRect/>
          </a:stretch>
        </p:blipFill>
        <p:spPr>
          <a:xfrm>
            <a:off x="1526540" y="1011555"/>
            <a:ext cx="9518015" cy="4504690"/>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07615" y="154305"/>
            <a:ext cx="8498840" cy="460375"/>
          </a:xfrm>
          <a:prstGeom prst="rect">
            <a:avLst/>
          </a:prstGeom>
          <a:noFill/>
        </p:spPr>
        <p:txBody>
          <a:bodyPr wrap="square" rtlCol="0">
            <a:spAutoFit/>
          </a:bodyPr>
          <a:p>
            <a:pPr marL="0" indent="0"/>
            <a:r>
              <a:rPr lang="en-US" sz="2400" b="1">
                <a:solidFill>
                  <a:schemeClr val="bg1"/>
                </a:solidFill>
                <a:sym typeface="+mn-ea"/>
              </a:rPr>
              <a:t>                         </a:t>
            </a:r>
            <a:r>
              <a:rPr lang="zh-CN" altLang="en-US" sz="2400" b="1">
                <a:solidFill>
                  <a:schemeClr val="bg1"/>
                </a:solidFill>
                <a:sym typeface="+mn-ea"/>
              </a:rPr>
              <a:t>逻辑</a:t>
            </a:r>
            <a:r>
              <a:rPr lang="en-US" altLang="zh-CN" sz="2400" b="1">
                <a:solidFill>
                  <a:schemeClr val="bg1"/>
                </a:solidFill>
                <a:sym typeface="+mn-ea"/>
              </a:rPr>
              <a:t>2</a:t>
            </a:r>
            <a:r>
              <a:rPr lang="en-US" sz="2400" b="1">
                <a:solidFill>
                  <a:schemeClr val="bg1"/>
                </a:solidFill>
                <a:sym typeface="+mn-ea"/>
              </a:rPr>
              <a:t>.</a:t>
            </a:r>
            <a:r>
              <a:rPr lang="zh-CN" altLang="en-US" sz="2400" b="1">
                <a:solidFill>
                  <a:schemeClr val="bg1"/>
                </a:solidFill>
                <a:sym typeface="+mn-ea"/>
              </a:rPr>
              <a:t>人形机器人量产时代将迎来</a:t>
            </a:r>
            <a:endParaRPr lang="zh-CN" altLang="en-US" sz="2400" b="1">
              <a:solidFill>
                <a:schemeClr val="bg1"/>
              </a:solidFill>
              <a:sym typeface="+mn-ea"/>
            </a:endParaRPr>
          </a:p>
        </p:txBody>
      </p:sp>
      <p:pic>
        <p:nvPicPr>
          <p:cNvPr id="9" name="图片 8"/>
          <p:cNvPicPr>
            <a:picLocks noChangeAspect="1"/>
          </p:cNvPicPr>
          <p:nvPr/>
        </p:nvPicPr>
        <p:blipFill>
          <a:blip r:embed="rId2"/>
          <a:stretch>
            <a:fillRect/>
          </a:stretch>
        </p:blipFill>
        <p:spPr>
          <a:xfrm>
            <a:off x="2466975" y="853440"/>
            <a:ext cx="7258050" cy="1112520"/>
          </a:xfrm>
          <a:prstGeom prst="rect">
            <a:avLst/>
          </a:prstGeom>
        </p:spPr>
      </p:pic>
      <p:pic>
        <p:nvPicPr>
          <p:cNvPr id="10" name="图片 9"/>
          <p:cNvPicPr>
            <a:picLocks noChangeAspect="1"/>
          </p:cNvPicPr>
          <p:nvPr/>
        </p:nvPicPr>
        <p:blipFill>
          <a:blip r:embed="rId3"/>
          <a:stretch>
            <a:fillRect/>
          </a:stretch>
        </p:blipFill>
        <p:spPr>
          <a:xfrm>
            <a:off x="1877060" y="2205355"/>
            <a:ext cx="8437880" cy="3771900"/>
          </a:xfrm>
          <a:prstGeom prst="rect">
            <a:avLst/>
          </a:prstGeom>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222115" y="154305"/>
            <a:ext cx="5777865" cy="460375"/>
          </a:xfrm>
          <a:prstGeom prst="rect">
            <a:avLst/>
          </a:prstGeom>
          <a:noFill/>
        </p:spPr>
        <p:txBody>
          <a:bodyPr wrap="square" rtlCol="0">
            <a:spAutoFit/>
          </a:bodyPr>
          <a:p>
            <a:pPr marL="0" indent="0"/>
            <a:r>
              <a:rPr lang="en-US" sz="2400" b="1">
                <a:solidFill>
                  <a:schemeClr val="bg1"/>
                </a:solidFill>
                <a:sym typeface="+mn-ea"/>
              </a:rPr>
              <a:t> </a:t>
            </a:r>
            <a:r>
              <a:rPr lang="zh-CN" altLang="en-US" sz="2400" b="1">
                <a:solidFill>
                  <a:schemeClr val="bg1"/>
                </a:solidFill>
                <a:sym typeface="+mn-ea"/>
              </a:rPr>
              <a:t>逻辑</a:t>
            </a:r>
            <a:r>
              <a:rPr lang="en-US" altLang="zh-CN" sz="2400" b="1">
                <a:solidFill>
                  <a:schemeClr val="bg1"/>
                </a:solidFill>
                <a:sym typeface="+mn-ea"/>
              </a:rPr>
              <a:t>3.</a:t>
            </a:r>
            <a:r>
              <a:rPr lang="zh-CN" altLang="en-US" sz="2400" b="1">
                <a:solidFill>
                  <a:schemeClr val="bg1"/>
                </a:solidFill>
                <a:latin typeface="微软雅黑" panose="020B0503020204020204" charset="-122"/>
                <a:ea typeface="微软雅黑" panose="020B0503020204020204" charset="-122"/>
                <a:sym typeface="+mn-ea"/>
              </a:rPr>
              <a:t>政策试点，加速行情反转</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7" name="文本框 6"/>
          <p:cNvSpPr txBox="1"/>
          <p:nvPr/>
        </p:nvSpPr>
        <p:spPr>
          <a:xfrm>
            <a:off x="1784350" y="1256665"/>
            <a:ext cx="8413750" cy="2895600"/>
          </a:xfrm>
          <a:prstGeom prst="rect">
            <a:avLst/>
          </a:prstGeom>
        </p:spPr>
        <p:txBody>
          <a:bodyPr wrap="square">
            <a:spAutoFit/>
          </a:bodyPr>
          <a:p>
            <a:pPr marL="0" indent="0">
              <a:lnSpc>
                <a:spcPts val="2430"/>
              </a:lnSpc>
            </a:pPr>
            <a:r>
              <a:rPr lang="zh-CN" altLang="en-US" sz="1600" b="1" i="0">
                <a:solidFill>
                  <a:srgbClr val="333333"/>
                </a:solidFill>
                <a:highlight>
                  <a:srgbClr val="FFFF00"/>
                </a:highlight>
                <a:latin typeface="微软雅黑" panose="020B0503020204020204" charset="-122"/>
                <a:ea typeface="微软雅黑" panose="020B0503020204020204" charset="-122"/>
              </a:rPr>
              <a:t>南京发布机器人行动计划，将前瞻布局人形机器人产业。</a:t>
            </a:r>
            <a:endParaRPr lang="zh-CN" altLang="en-US" sz="1600" b="1" i="0">
              <a:solidFill>
                <a:srgbClr val="333333"/>
              </a:solidFill>
              <a:highlight>
                <a:srgbClr val="FFFF00"/>
              </a:highlight>
              <a:latin typeface="微软雅黑" panose="020B0503020204020204" charset="-122"/>
              <a:ea typeface="微软雅黑" panose="020B0503020204020204" charset="-122"/>
            </a:endParaRPr>
          </a:p>
          <a:p>
            <a:pPr marL="0" indent="0">
              <a:lnSpc>
                <a:spcPts val="2430"/>
              </a:lnSpc>
            </a:pPr>
            <a:endParaRPr lang="zh-CN" altLang="en-US" sz="1600" b="0" i="0">
              <a:solidFill>
                <a:srgbClr val="333333"/>
              </a:solidFill>
              <a:latin typeface="微软雅黑" panose="020B0503020204020204" charset="-122"/>
              <a:ea typeface="微软雅黑" panose="020B0503020204020204" charset="-122"/>
            </a:endParaRPr>
          </a:p>
          <a:p>
            <a:pPr marL="0" indent="0">
              <a:lnSpc>
                <a:spcPts val="2430"/>
              </a:lnSpc>
            </a:pPr>
            <a:r>
              <a:rPr lang="en-US" altLang="zh-CN" sz="1600" b="0" i="0">
                <a:solidFill>
                  <a:srgbClr val="333333"/>
                </a:solidFill>
                <a:latin typeface="微软雅黑" panose="020B0503020204020204" charset="-122"/>
                <a:ea typeface="微软雅黑" panose="020B0503020204020204" charset="-122"/>
              </a:rPr>
              <a:t>11 </a:t>
            </a:r>
            <a:r>
              <a:rPr lang="zh-CN" altLang="en-US" sz="1600" b="0" i="0">
                <a:solidFill>
                  <a:srgbClr val="333333"/>
                </a:solidFill>
                <a:latin typeface="微软雅黑" panose="020B0503020204020204" charset="-122"/>
                <a:ea typeface="微软雅黑" panose="020B0503020204020204" charset="-122"/>
              </a:rPr>
              <a:t>月</a:t>
            </a:r>
            <a:r>
              <a:rPr lang="en-US" altLang="zh-CN" sz="1600" b="0" i="0">
                <a:solidFill>
                  <a:srgbClr val="333333"/>
                </a:solidFill>
                <a:latin typeface="微软雅黑" panose="020B0503020204020204" charset="-122"/>
                <a:ea typeface="微软雅黑" panose="020B0503020204020204" charset="-122"/>
              </a:rPr>
              <a:t>26 </a:t>
            </a:r>
            <a:r>
              <a:rPr lang="zh-CN" altLang="en-US" sz="1600" b="0" i="0">
                <a:solidFill>
                  <a:srgbClr val="333333"/>
                </a:solidFill>
                <a:latin typeface="微软雅黑" panose="020B0503020204020204" charset="-122"/>
                <a:ea typeface="微软雅黑" panose="020B0503020204020204" charset="-122"/>
              </a:rPr>
              <a:t>日，南京市召开新闻发布会，对近日印发的</a:t>
            </a:r>
            <a:r>
              <a:rPr lang="en-US" altLang="zh-CN" sz="1600" b="0" i="0">
                <a:solidFill>
                  <a:srgbClr val="333333"/>
                </a:solidFill>
                <a:latin typeface="微软雅黑" panose="020B0503020204020204" charset="-122"/>
                <a:ea typeface="微软雅黑" panose="020B0503020204020204" charset="-122"/>
              </a:rPr>
              <a:t>《</a:t>
            </a:r>
            <a:r>
              <a:rPr lang="zh-CN" altLang="en-US" sz="1600" b="0" i="0">
                <a:solidFill>
                  <a:srgbClr val="333333"/>
                </a:solidFill>
                <a:latin typeface="微软雅黑" panose="020B0503020204020204" charset="-122"/>
                <a:ea typeface="微软雅黑" panose="020B0503020204020204" charset="-122"/>
              </a:rPr>
              <a:t>南京市促进机器人产业高质量发展行动计划</a:t>
            </a:r>
            <a:r>
              <a:rPr lang="en-US" altLang="zh-CN" sz="1600" b="0" i="0">
                <a:solidFill>
                  <a:srgbClr val="333333"/>
                </a:solidFill>
                <a:latin typeface="微软雅黑" panose="020B0503020204020204" charset="-122"/>
                <a:ea typeface="微软雅黑" panose="020B0503020204020204" charset="-122"/>
              </a:rPr>
              <a:t>(2024—2026 </a:t>
            </a:r>
            <a:r>
              <a:rPr lang="zh-CN" altLang="en-US" sz="1600" b="0" i="0">
                <a:solidFill>
                  <a:srgbClr val="333333"/>
                </a:solidFill>
                <a:latin typeface="微软雅黑" panose="020B0503020204020204" charset="-122"/>
                <a:ea typeface="微软雅黑" panose="020B0503020204020204" charset="-122"/>
              </a:rPr>
              <a:t>年</a:t>
            </a:r>
            <a:r>
              <a:rPr lang="en-US" altLang="zh-CN" sz="1600" b="0" i="0">
                <a:solidFill>
                  <a:srgbClr val="333333"/>
                </a:solidFill>
                <a:latin typeface="微软雅黑" panose="020B0503020204020204" charset="-122"/>
                <a:ea typeface="微软雅黑" panose="020B0503020204020204" charset="-122"/>
              </a:rPr>
              <a:t>)》</a:t>
            </a:r>
            <a:r>
              <a:rPr lang="zh-CN" altLang="en-US" sz="1600" b="0" i="0">
                <a:solidFill>
                  <a:srgbClr val="333333"/>
                </a:solidFill>
                <a:latin typeface="微软雅黑" panose="020B0503020204020204" charset="-122"/>
                <a:ea typeface="微软雅黑" panose="020B0503020204020204" charset="-122"/>
              </a:rPr>
              <a:t>进行解读。</a:t>
            </a:r>
            <a:r>
              <a:rPr lang="en-US" altLang="zh-CN" sz="1600" b="0" i="0">
                <a:solidFill>
                  <a:srgbClr val="333333"/>
                </a:solidFill>
                <a:latin typeface="微软雅黑" panose="020B0503020204020204" charset="-122"/>
                <a:ea typeface="微软雅黑" panose="020B0503020204020204" charset="-122"/>
              </a:rPr>
              <a:t>《</a:t>
            </a:r>
            <a:r>
              <a:rPr lang="zh-CN" altLang="en-US" sz="1600" b="0" i="0">
                <a:solidFill>
                  <a:srgbClr val="333333"/>
                </a:solidFill>
                <a:latin typeface="微软雅黑" panose="020B0503020204020204" charset="-122"/>
                <a:ea typeface="微软雅黑" panose="020B0503020204020204" charset="-122"/>
              </a:rPr>
              <a:t>行动计划</a:t>
            </a:r>
            <a:r>
              <a:rPr lang="en-US" altLang="zh-CN" sz="1600" b="0" i="0">
                <a:solidFill>
                  <a:srgbClr val="333333"/>
                </a:solidFill>
                <a:latin typeface="微软雅黑" panose="020B0503020204020204" charset="-122"/>
                <a:ea typeface="微软雅黑" panose="020B0503020204020204" charset="-122"/>
              </a:rPr>
              <a:t>》</a:t>
            </a:r>
            <a:r>
              <a:rPr lang="zh-CN" altLang="en-US" sz="1600" b="0" i="0">
                <a:solidFill>
                  <a:srgbClr val="333333"/>
                </a:solidFill>
                <a:latin typeface="微软雅黑" panose="020B0503020204020204" charset="-122"/>
                <a:ea typeface="微软雅黑" panose="020B0503020204020204" charset="-122"/>
              </a:rPr>
              <a:t>对南京机器人产业发展提出了总体目标：到</a:t>
            </a:r>
            <a:r>
              <a:rPr lang="en-US" altLang="zh-CN" sz="1600" b="0" i="0">
                <a:solidFill>
                  <a:srgbClr val="333333"/>
                </a:solidFill>
                <a:latin typeface="微软雅黑" panose="020B0503020204020204" charset="-122"/>
                <a:ea typeface="微软雅黑" panose="020B0503020204020204" charset="-122"/>
              </a:rPr>
              <a:t>2026 </a:t>
            </a:r>
            <a:r>
              <a:rPr lang="zh-CN" altLang="en-US" sz="1600" b="0" i="0">
                <a:solidFill>
                  <a:srgbClr val="333333"/>
                </a:solidFill>
                <a:latin typeface="微软雅黑" panose="020B0503020204020204" charset="-122"/>
                <a:ea typeface="微软雅黑" panose="020B0503020204020204" charset="-122"/>
              </a:rPr>
              <a:t>年，南京机器人产业总体发展水平居全国前列；自主工业机器人在行业内继续保持领先优势；市场主体加速集聚，产业竞争力更加提升；“机器人</a:t>
            </a:r>
            <a:r>
              <a:rPr lang="en-US" altLang="zh-CN" sz="1600" b="0" i="0">
                <a:solidFill>
                  <a:srgbClr val="333333"/>
                </a:solidFill>
                <a:latin typeface="微软雅黑" panose="020B0503020204020204" charset="-122"/>
                <a:ea typeface="微软雅黑" panose="020B0503020204020204" charset="-122"/>
              </a:rPr>
              <a:t>+”</a:t>
            </a:r>
            <a:r>
              <a:rPr lang="zh-CN" altLang="en-US" sz="1600" b="0" i="0">
                <a:solidFill>
                  <a:srgbClr val="333333"/>
                </a:solidFill>
                <a:latin typeface="微软雅黑" panose="020B0503020204020204" charset="-122"/>
                <a:ea typeface="微软雅黑" panose="020B0503020204020204" charset="-122"/>
              </a:rPr>
              <a:t>创新示范应用取得显著成效，成为国内标杆。围绕这个主要目标，南京着眼面向国家重大战略需求和全市产业发展需要，提出聚力打造“</a:t>
            </a:r>
            <a:r>
              <a:rPr lang="en-US" altLang="zh-CN" sz="1600" b="0" i="0">
                <a:solidFill>
                  <a:srgbClr val="333333"/>
                </a:solidFill>
                <a:latin typeface="微软雅黑" panose="020B0503020204020204" charset="-122"/>
                <a:ea typeface="微软雅黑" panose="020B0503020204020204" charset="-122"/>
              </a:rPr>
              <a:t>1+N+1”</a:t>
            </a:r>
            <a:r>
              <a:rPr lang="zh-CN" altLang="en-US" sz="1600" b="0" i="0">
                <a:solidFill>
                  <a:srgbClr val="333333"/>
                </a:solidFill>
                <a:latin typeface="微软雅黑" panose="020B0503020204020204" charset="-122"/>
                <a:ea typeface="微软雅黑" panose="020B0503020204020204" charset="-122"/>
              </a:rPr>
              <a:t>整机体系，即打造工业机器人领先优势、全面提升一批特色机器人产业、前瞻布局人形机器人产业。</a:t>
            </a:r>
            <a:endParaRPr lang="zh-CN" altLang="en-US" sz="1600" b="0" i="0">
              <a:solidFill>
                <a:srgbClr val="333333"/>
              </a:solidFill>
              <a:latin typeface="微软雅黑" panose="020B0503020204020204" charset="-122"/>
              <a:ea typeface="微软雅黑" panose="020B0503020204020204" charset="-122"/>
            </a:endParaRPr>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222115" y="154305"/>
            <a:ext cx="5777865" cy="829945"/>
          </a:xfrm>
          <a:prstGeom prst="rect">
            <a:avLst/>
          </a:prstGeom>
          <a:noFill/>
        </p:spPr>
        <p:txBody>
          <a:bodyPr wrap="square" rtlCol="0">
            <a:spAutoFit/>
          </a:bodyPr>
          <a:p>
            <a:pPr marL="0" indent="0"/>
            <a:r>
              <a:rPr lang="en-US" sz="2400" b="1">
                <a:solidFill>
                  <a:schemeClr val="bg1"/>
                </a:solidFill>
                <a:sym typeface="+mn-ea"/>
              </a:rPr>
              <a:t> </a:t>
            </a:r>
            <a:r>
              <a:rPr lang="zh-CN" altLang="en-US" sz="2400" b="1">
                <a:solidFill>
                  <a:schemeClr val="bg1"/>
                </a:solidFill>
                <a:sym typeface="+mn-ea"/>
              </a:rPr>
              <a:t>逻辑</a:t>
            </a:r>
            <a:r>
              <a:rPr lang="en-US" altLang="zh-CN" sz="2400" b="1">
                <a:solidFill>
                  <a:schemeClr val="bg1"/>
                </a:solidFill>
                <a:sym typeface="+mn-ea"/>
              </a:rPr>
              <a:t>4</a:t>
            </a:r>
            <a:r>
              <a:rPr lang="zh-CN" altLang="en-US" sz="2400" b="1">
                <a:solidFill>
                  <a:schemeClr val="bg1"/>
                </a:solidFill>
                <a:sym typeface="+mn-ea"/>
              </a:rPr>
              <a:t>、</a:t>
            </a:r>
            <a:r>
              <a:rPr lang="zh-CN" altLang="en-US" sz="2400" b="1">
                <a:solidFill>
                  <a:schemeClr val="bg1"/>
                </a:solidFill>
                <a:latin typeface="微软雅黑" panose="020B0503020204020204" charset="-122"/>
                <a:ea typeface="微软雅黑" panose="020B0503020204020204" charset="-122"/>
                <a:sym typeface="+mn-ea"/>
              </a:rPr>
              <a:t>受益技术突破</a:t>
            </a:r>
            <a:r>
              <a:rPr lang="en-US" altLang="zh-CN" sz="2400" b="1">
                <a:solidFill>
                  <a:schemeClr val="bg1"/>
                </a:solidFill>
                <a:latin typeface="微软雅黑" panose="020B0503020204020204" charset="-122"/>
                <a:ea typeface="微软雅黑" panose="020B0503020204020204" charset="-122"/>
                <a:sym typeface="+mn-ea"/>
              </a:rPr>
              <a:t>+</a:t>
            </a:r>
            <a:r>
              <a:rPr lang="zh-CN" altLang="en-US" sz="2400" b="1">
                <a:solidFill>
                  <a:schemeClr val="bg1"/>
                </a:solidFill>
                <a:latin typeface="微软雅黑" panose="020B0503020204020204" charset="-122"/>
                <a:ea typeface="微软雅黑" panose="020B0503020204020204" charset="-122"/>
                <a:sym typeface="+mn-ea"/>
              </a:rPr>
              <a:t>供应链完善</a:t>
            </a:r>
            <a:endParaRPr lang="zh-CN" altLang="en-US" sz="2400" b="1" i="0">
              <a:solidFill>
                <a:schemeClr val="bg1"/>
              </a:solidFill>
              <a:latin typeface="微软雅黑" panose="020B0503020204020204" charset="-122"/>
              <a:ea typeface="微软雅黑" panose="020B0503020204020204" charset="-122"/>
            </a:endParaRPr>
          </a:p>
          <a:p>
            <a:pPr marL="0" indent="0"/>
            <a:endParaRPr lang="zh-CN" altLang="en-US" sz="2400" b="1" i="0">
              <a:solidFill>
                <a:schemeClr val="bg1"/>
              </a:solidFill>
              <a:latin typeface="微软雅黑" panose="020B0503020204020204" charset="-122"/>
              <a:ea typeface="微软雅黑" panose="020B0503020204020204" charset="-122"/>
              <a:sym typeface="+mn-ea"/>
            </a:endParaRPr>
          </a:p>
        </p:txBody>
      </p:sp>
      <p:pic>
        <p:nvPicPr>
          <p:cNvPr id="3" name="图片 2"/>
          <p:cNvPicPr>
            <a:picLocks noChangeAspect="1"/>
          </p:cNvPicPr>
          <p:nvPr/>
        </p:nvPicPr>
        <p:blipFill>
          <a:blip r:embed="rId2"/>
          <a:stretch>
            <a:fillRect/>
          </a:stretch>
        </p:blipFill>
        <p:spPr>
          <a:xfrm>
            <a:off x="1243965" y="1593215"/>
            <a:ext cx="10283825" cy="3482975"/>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222115" y="154305"/>
            <a:ext cx="5777865" cy="460375"/>
          </a:xfrm>
          <a:prstGeom prst="rect">
            <a:avLst/>
          </a:prstGeom>
          <a:noFill/>
        </p:spPr>
        <p:txBody>
          <a:bodyPr wrap="square" rtlCol="0">
            <a:spAutoFit/>
          </a:bodyPr>
          <a:p>
            <a:pPr marL="0" indent="0"/>
            <a:r>
              <a:rPr lang="en-US" sz="2400" b="1">
                <a:solidFill>
                  <a:schemeClr val="bg1"/>
                </a:solidFill>
                <a:sym typeface="+mn-ea"/>
              </a:rPr>
              <a:t> </a:t>
            </a:r>
            <a:r>
              <a:rPr lang="zh-CN" altLang="en-US" sz="2400" b="1">
                <a:solidFill>
                  <a:schemeClr val="bg1"/>
                </a:solidFill>
                <a:sym typeface="+mn-ea"/>
              </a:rPr>
              <a:t>逻辑</a:t>
            </a:r>
            <a:r>
              <a:rPr lang="en-US" altLang="zh-CN" sz="2400" b="1">
                <a:solidFill>
                  <a:schemeClr val="bg1"/>
                </a:solidFill>
                <a:sym typeface="+mn-ea"/>
              </a:rPr>
              <a:t>5.</a:t>
            </a:r>
            <a:r>
              <a:rPr lang="zh-CN" altLang="en-US" sz="2400" b="1">
                <a:solidFill>
                  <a:schemeClr val="bg1"/>
                </a:solidFill>
                <a:latin typeface="微软雅黑" panose="020B0503020204020204" charset="-122"/>
                <a:ea typeface="微软雅黑" panose="020B0503020204020204" charset="-122"/>
                <a:sym typeface="+mn-ea"/>
              </a:rPr>
              <a:t>下游应用需求持续打开</a:t>
            </a:r>
            <a:endParaRPr lang="zh-CN" altLang="en-US" sz="2400" b="1">
              <a:solidFill>
                <a:schemeClr val="bg1"/>
              </a:solidFill>
              <a:latin typeface="微软雅黑" panose="020B0503020204020204" charset="-122"/>
              <a:ea typeface="微软雅黑" panose="020B0503020204020204" charset="-122"/>
              <a:sym typeface="+mn-ea"/>
            </a:endParaRPr>
          </a:p>
        </p:txBody>
      </p:sp>
      <p:pic>
        <p:nvPicPr>
          <p:cNvPr id="6" name="图片 5"/>
          <p:cNvPicPr>
            <a:picLocks noChangeAspect="1"/>
          </p:cNvPicPr>
          <p:nvPr/>
        </p:nvPicPr>
        <p:blipFill>
          <a:blip r:embed="rId2"/>
          <a:stretch>
            <a:fillRect/>
          </a:stretch>
        </p:blipFill>
        <p:spPr>
          <a:xfrm>
            <a:off x="1334770" y="748665"/>
            <a:ext cx="9902825" cy="5170170"/>
          </a:xfrm>
          <a:prstGeom prst="rect">
            <a:avLst/>
          </a:prstGeom>
        </p:spPr>
      </p:pic>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222115" y="154305"/>
            <a:ext cx="5777865" cy="460375"/>
          </a:xfrm>
          <a:prstGeom prst="rect">
            <a:avLst/>
          </a:prstGeom>
          <a:noFill/>
        </p:spPr>
        <p:txBody>
          <a:bodyPr wrap="square" rtlCol="0">
            <a:spAutoFit/>
          </a:bodyPr>
          <a:p>
            <a:pPr marL="0" indent="0"/>
            <a:r>
              <a:rPr lang="en-US" sz="2400" b="1">
                <a:solidFill>
                  <a:schemeClr val="bg1"/>
                </a:solidFill>
                <a:sym typeface="+mn-ea"/>
              </a:rPr>
              <a:t> </a:t>
            </a:r>
            <a:r>
              <a:rPr lang="zh-CN" altLang="en-US" sz="2400" b="1">
                <a:solidFill>
                  <a:schemeClr val="bg1"/>
                </a:solidFill>
                <a:sym typeface="+mn-ea"/>
              </a:rPr>
              <a:t>逻辑</a:t>
            </a:r>
            <a:r>
              <a:rPr lang="en-US" altLang="zh-CN" sz="2400" b="1">
                <a:solidFill>
                  <a:schemeClr val="bg1"/>
                </a:solidFill>
                <a:sym typeface="+mn-ea"/>
              </a:rPr>
              <a:t>5.</a:t>
            </a:r>
            <a:r>
              <a:rPr lang="zh-CN" altLang="en-US" sz="2400" b="1">
                <a:solidFill>
                  <a:schemeClr val="bg1"/>
                </a:solidFill>
                <a:latin typeface="微软雅黑" panose="020B0503020204020204" charset="-122"/>
                <a:ea typeface="微软雅黑" panose="020B0503020204020204" charset="-122"/>
                <a:sym typeface="+mn-ea"/>
              </a:rPr>
              <a:t>下游应用需求持续打开</a:t>
            </a:r>
            <a:endParaRPr lang="zh-CN" altLang="en-US" sz="2400" b="1">
              <a:solidFill>
                <a:schemeClr val="bg1"/>
              </a:solidFill>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2"/>
          <a:stretch>
            <a:fillRect/>
          </a:stretch>
        </p:blipFill>
        <p:spPr>
          <a:xfrm>
            <a:off x="1594485" y="922655"/>
            <a:ext cx="9291320" cy="5219700"/>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222115" y="154305"/>
            <a:ext cx="5777865" cy="460375"/>
          </a:xfrm>
          <a:prstGeom prst="rect">
            <a:avLst/>
          </a:prstGeom>
          <a:noFill/>
        </p:spPr>
        <p:txBody>
          <a:bodyPr wrap="square" rtlCol="0">
            <a:spAutoFit/>
          </a:bodyPr>
          <a:p>
            <a:pPr marL="0" indent="0"/>
            <a:r>
              <a:rPr lang="en-US" sz="2400" b="1">
                <a:solidFill>
                  <a:schemeClr val="bg1"/>
                </a:solidFill>
                <a:sym typeface="+mn-ea"/>
              </a:rPr>
              <a:t> </a:t>
            </a:r>
            <a:r>
              <a:rPr lang="zh-CN" altLang="en-US" sz="2400" b="1">
                <a:solidFill>
                  <a:schemeClr val="bg1"/>
                </a:solidFill>
                <a:sym typeface="+mn-ea"/>
              </a:rPr>
              <a:t>逻辑</a:t>
            </a:r>
            <a:r>
              <a:rPr lang="en-US" altLang="zh-CN" sz="2400" b="1">
                <a:solidFill>
                  <a:schemeClr val="bg1"/>
                </a:solidFill>
                <a:sym typeface="+mn-ea"/>
              </a:rPr>
              <a:t>5.</a:t>
            </a:r>
            <a:r>
              <a:rPr lang="zh-CN" altLang="en-US" sz="2400" b="1">
                <a:solidFill>
                  <a:schemeClr val="bg1"/>
                </a:solidFill>
                <a:latin typeface="微软雅黑" panose="020B0503020204020204" charset="-122"/>
                <a:ea typeface="微软雅黑" panose="020B0503020204020204" charset="-122"/>
                <a:sym typeface="+mn-ea"/>
              </a:rPr>
              <a:t>下游应用需求持续打开</a:t>
            </a:r>
            <a:endParaRPr lang="zh-CN" altLang="en-US" sz="2400" b="1">
              <a:solidFill>
                <a:schemeClr val="bg1"/>
              </a:solidFill>
              <a:latin typeface="微软雅黑" panose="020B0503020204020204" charset="-122"/>
              <a:ea typeface="微软雅黑" panose="020B0503020204020204" charset="-122"/>
              <a:sym typeface="+mn-ea"/>
            </a:endParaRPr>
          </a:p>
        </p:txBody>
      </p:sp>
      <p:sp>
        <p:nvSpPr>
          <p:cNvPr id="5" name="文本框 4"/>
          <p:cNvSpPr txBox="1"/>
          <p:nvPr/>
        </p:nvSpPr>
        <p:spPr>
          <a:xfrm>
            <a:off x="1024890" y="1379220"/>
            <a:ext cx="8975090" cy="402590"/>
          </a:xfrm>
          <a:prstGeom prst="rect">
            <a:avLst/>
          </a:prstGeom>
        </p:spPr>
        <p:txBody>
          <a:bodyPr wrap="square">
            <a:spAutoFit/>
          </a:bodyPr>
          <a:p>
            <a:pPr marL="0" indent="0">
              <a:lnSpc>
                <a:spcPts val="2430"/>
              </a:lnSpc>
            </a:pPr>
            <a:r>
              <a:rPr lang="zh-CN" altLang="en-US" sz="1600" b="0" i="0">
                <a:solidFill>
                  <a:srgbClr val="333333"/>
                </a:solidFill>
                <a:latin typeface="微软雅黑" panose="020B0503020204020204" charset="-122"/>
                <a:ea typeface="微软雅黑" panose="020B0503020204020204" charset="-122"/>
              </a:rPr>
              <a:t>预计</a:t>
            </a:r>
            <a:r>
              <a:rPr lang="en-US" altLang="zh-CN" sz="1600" b="0" i="0">
                <a:solidFill>
                  <a:srgbClr val="333333"/>
                </a:solidFill>
                <a:latin typeface="微软雅黑" panose="020B0503020204020204" charset="-122"/>
                <a:ea typeface="微软雅黑" panose="020B0503020204020204" charset="-122"/>
              </a:rPr>
              <a:t>2030</a:t>
            </a:r>
            <a:r>
              <a:rPr lang="zh-CN" altLang="en-US" sz="1600" b="0" i="0">
                <a:solidFill>
                  <a:srgbClr val="333333"/>
                </a:solidFill>
                <a:latin typeface="微软雅黑" panose="020B0503020204020204" charset="-122"/>
                <a:ea typeface="微软雅黑" panose="020B0503020204020204" charset="-122"/>
              </a:rPr>
              <a:t>年中美制造业、家政业的人形机器人需求合计约</a:t>
            </a:r>
            <a:r>
              <a:rPr lang="en-US" altLang="zh-CN" sz="1600" b="0" i="0">
                <a:solidFill>
                  <a:srgbClr val="333333"/>
                </a:solidFill>
                <a:latin typeface="微软雅黑" panose="020B0503020204020204" charset="-122"/>
                <a:ea typeface="微软雅黑" panose="020B0503020204020204" charset="-122"/>
              </a:rPr>
              <a:t>203</a:t>
            </a:r>
            <a:r>
              <a:rPr lang="zh-CN" altLang="en-US" sz="1600" b="0" i="0">
                <a:solidFill>
                  <a:srgbClr val="333333"/>
                </a:solidFill>
                <a:latin typeface="微软雅黑" panose="020B0503020204020204" charset="-122"/>
                <a:ea typeface="微软雅黑" panose="020B0503020204020204" charset="-122"/>
              </a:rPr>
              <a:t>万台，市场空间约</a:t>
            </a:r>
            <a:r>
              <a:rPr lang="en-US" altLang="zh-CN" sz="1600" b="0" i="0">
                <a:solidFill>
                  <a:srgbClr val="333333"/>
                </a:solidFill>
                <a:latin typeface="微软雅黑" panose="020B0503020204020204" charset="-122"/>
                <a:ea typeface="微软雅黑" panose="020B0503020204020204" charset="-122"/>
              </a:rPr>
              <a:t>3185</a:t>
            </a:r>
            <a:r>
              <a:rPr lang="zh-CN" altLang="en-US" sz="1600" b="0" i="0">
                <a:solidFill>
                  <a:srgbClr val="333333"/>
                </a:solidFill>
                <a:latin typeface="微软雅黑" panose="020B0503020204020204" charset="-122"/>
                <a:ea typeface="微软雅黑" panose="020B0503020204020204" charset="-122"/>
              </a:rPr>
              <a:t>亿元。</a:t>
            </a:r>
            <a:endParaRPr lang="zh-CN" altLang="en-US" sz="1600" b="0" i="0">
              <a:solidFill>
                <a:srgbClr val="333333"/>
              </a:solidFill>
              <a:latin typeface="微软雅黑" panose="020B0503020204020204" charset="-122"/>
              <a:ea typeface="微软雅黑" panose="020B0503020204020204" charset="-122"/>
            </a:endParaRPr>
          </a:p>
        </p:txBody>
      </p:sp>
      <p:pic>
        <p:nvPicPr>
          <p:cNvPr id="7" name="图片 6"/>
          <p:cNvPicPr>
            <a:picLocks noChangeAspect="1"/>
          </p:cNvPicPr>
          <p:nvPr/>
        </p:nvPicPr>
        <p:blipFill>
          <a:blip r:embed="rId2"/>
          <a:stretch>
            <a:fillRect/>
          </a:stretch>
        </p:blipFill>
        <p:spPr>
          <a:xfrm>
            <a:off x="793115" y="2874645"/>
            <a:ext cx="10619740" cy="2259965"/>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4364999" y="2811670"/>
            <a:ext cx="4703762" cy="1050925"/>
          </a:xfrm>
        </p:spPr>
        <p:txBody>
          <a:bodyPr/>
          <a:lstStyle/>
          <a:p>
            <a:r>
              <a:rPr lang="zh-CN" altLang="en-US" dirty="0"/>
              <a:t>风口选股</a:t>
            </a:r>
            <a:endParaRPr lang="zh-CN" alt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740275" y="0"/>
            <a:ext cx="357505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sz="3600" b="1" i="0" kern="1200" cap="none" spc="0" normalizeH="0" baseline="0">
                <a:solidFill>
                  <a:schemeClr val="bg1"/>
                </a:solidFill>
              </a:rPr>
              <a:t>市场风口</a:t>
            </a:r>
            <a:endParaRPr kumimoji="0" lang="zh-CN" sz="3600" b="1" i="0" kern="1200" cap="none" spc="0" normalizeH="0" baseline="0">
              <a:solidFill>
                <a:schemeClr val="bg1"/>
              </a:solidFill>
              <a:sym typeface="+mn-ea"/>
            </a:endParaRPr>
          </a:p>
        </p:txBody>
      </p:sp>
      <p:pic>
        <p:nvPicPr>
          <p:cNvPr id="5" name="图片 4"/>
          <p:cNvPicPr>
            <a:picLocks noChangeAspect="1"/>
          </p:cNvPicPr>
          <p:nvPr/>
        </p:nvPicPr>
        <p:blipFill>
          <a:blip r:embed="rId2"/>
          <a:stretch>
            <a:fillRect/>
          </a:stretch>
        </p:blipFill>
        <p:spPr>
          <a:xfrm>
            <a:off x="3844925" y="1210310"/>
            <a:ext cx="7958455" cy="4175760"/>
          </a:xfrm>
          <a:prstGeom prst="rect">
            <a:avLst/>
          </a:prstGeom>
        </p:spPr>
      </p:pic>
      <p:pic>
        <p:nvPicPr>
          <p:cNvPr id="2" name="图片 1"/>
          <p:cNvPicPr>
            <a:picLocks noChangeAspect="1"/>
          </p:cNvPicPr>
          <p:nvPr/>
        </p:nvPicPr>
        <p:blipFill>
          <a:blip r:embed="rId3"/>
          <a:stretch>
            <a:fillRect/>
          </a:stretch>
        </p:blipFill>
        <p:spPr>
          <a:xfrm>
            <a:off x="352425" y="1117600"/>
            <a:ext cx="3364230" cy="4622800"/>
          </a:xfrm>
          <a:prstGeom prst="rect">
            <a:avLst/>
          </a:prstGeom>
        </p:spPr>
      </p:pic>
    </p:spTree>
    <p:custDataLst>
      <p:tags r:id="rId4"/>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013075" y="0"/>
            <a:ext cx="58261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en-US" sz="3200" b="1" i="0" kern="1200" cap="none" spc="0" normalizeH="0" baseline="0">
                <a:solidFill>
                  <a:schemeClr val="bg1"/>
                </a:solidFill>
              </a:rPr>
              <a:t>                </a:t>
            </a:r>
            <a:r>
              <a:rPr lang="en-US" sz="3200" b="1">
                <a:solidFill>
                  <a:schemeClr val="bg1"/>
                </a:solidFill>
                <a:sym typeface="+mn-ea"/>
              </a:rPr>
              <a:t> </a:t>
            </a:r>
            <a:r>
              <a:rPr lang="zh-CN" altLang="en-US" sz="3200" b="1">
                <a:solidFill>
                  <a:schemeClr val="bg1"/>
                </a:solidFill>
                <a:sym typeface="+mn-ea"/>
              </a:rPr>
              <a:t>产业分支</a:t>
            </a:r>
            <a:endParaRPr kumimoji="0" lang="zh-CN" altLang="en-US" sz="3200" b="1" i="0" kern="1200" cap="none" spc="0" normalizeH="0" baseline="0">
              <a:solidFill>
                <a:schemeClr val="bg1"/>
              </a:solidFill>
              <a:sym typeface="+mn-ea"/>
            </a:endParaRPr>
          </a:p>
        </p:txBody>
      </p:sp>
      <p:sp>
        <p:nvSpPr>
          <p:cNvPr id="3" name="文本框 2"/>
          <p:cNvSpPr txBox="1"/>
          <p:nvPr/>
        </p:nvSpPr>
        <p:spPr>
          <a:xfrm>
            <a:off x="1250950" y="1100455"/>
            <a:ext cx="9469755" cy="5077460"/>
          </a:xfrm>
          <a:prstGeom prst="rect">
            <a:avLst/>
          </a:prstGeom>
        </p:spPr>
        <p:txBody>
          <a:bodyPr wrap="square">
            <a:spAutoFit/>
          </a:bodyPr>
          <a:p>
            <a:pPr marL="0" indent="0">
              <a:lnSpc>
                <a:spcPts val="2430"/>
              </a:lnSpc>
            </a:pPr>
            <a:r>
              <a:rPr lang="zh-CN" altLang="en-US" sz="1600" b="0" i="0">
                <a:solidFill>
                  <a:srgbClr val="333333"/>
                </a:solidFill>
                <a:latin typeface="微软雅黑" panose="020B0503020204020204" charset="-122"/>
                <a:ea typeface="微软雅黑" panose="020B0503020204020204" charset="-122"/>
                <a:cs typeface="微软雅黑" panose="020B0503020204020204" charset="-122"/>
              </a:rPr>
              <a:t>华为和特斯拉等科技公司不断增加对人形机器的研发投入并取得一定成果，人形机器人落地量产在即</a:t>
            </a:r>
            <a:endParaRPr lang="zh-CN" altLang="en-US" sz="1600" b="0" i="0">
              <a:solidFill>
                <a:srgbClr val="333333"/>
              </a:solidFill>
              <a:latin typeface="微软雅黑" panose="020B0503020204020204" charset="-122"/>
              <a:ea typeface="微软雅黑" panose="020B0503020204020204" charset="-122"/>
              <a:cs typeface="微软雅黑" panose="020B0503020204020204" charset="-122"/>
            </a:endParaRPr>
          </a:p>
          <a:p>
            <a:pPr marL="0" indent="0">
              <a:lnSpc>
                <a:spcPts val="2430"/>
              </a:lnSpc>
            </a:pPr>
            <a:endParaRPr lang="en-US" altLang="zh-CN" sz="1600" b="0" i="0">
              <a:solidFill>
                <a:srgbClr val="333333"/>
              </a:solidFill>
              <a:latin typeface="微软雅黑" panose="020B0503020204020204" charset="-122"/>
              <a:ea typeface="微软雅黑" panose="020B0503020204020204" charset="-122"/>
              <a:cs typeface="微软雅黑" panose="020B0503020204020204" charset="-122"/>
            </a:endParaRPr>
          </a:p>
          <a:p>
            <a:pPr marL="0" indent="0">
              <a:lnSpc>
                <a:spcPts val="2430"/>
              </a:lnSpc>
            </a:pPr>
            <a:r>
              <a:rPr lang="en-US" altLang="zh-CN" sz="1600" b="0" i="0">
                <a:solidFill>
                  <a:srgbClr val="333333"/>
                </a:solidFill>
                <a:latin typeface="微软雅黑" panose="020B0503020204020204" charset="-122"/>
                <a:ea typeface="微软雅黑" panose="020B0503020204020204" charset="-122"/>
                <a:cs typeface="微软雅黑" panose="020B0503020204020204" charset="-122"/>
              </a:rPr>
              <a:t>1</a:t>
            </a:r>
            <a:r>
              <a:rPr lang="zh-CN" altLang="en-US" sz="1600" b="0" i="0">
                <a:solidFill>
                  <a:srgbClr val="333333"/>
                </a:solidFill>
                <a:latin typeface="微软雅黑" panose="020B0503020204020204" charset="-122"/>
                <a:ea typeface="微软雅黑" panose="020B0503020204020204" charset="-122"/>
                <a:cs typeface="微软雅黑" panose="020B0503020204020204" charset="-122"/>
              </a:rPr>
              <a:t>）丝杠：五洲新春，鼎智科技，斯菱股份，北特科技，丰立智能，双林股份，贝斯特；</a:t>
            </a:r>
            <a:endParaRPr lang="zh-CN" altLang="en-US" sz="1600" b="0" i="0">
              <a:solidFill>
                <a:srgbClr val="333333"/>
              </a:solidFill>
              <a:latin typeface="微软雅黑" panose="020B0503020204020204" charset="-122"/>
              <a:ea typeface="微软雅黑" panose="020B0503020204020204" charset="-122"/>
              <a:cs typeface="微软雅黑" panose="020B0503020204020204" charset="-122"/>
            </a:endParaRPr>
          </a:p>
          <a:p>
            <a:pPr marL="0" indent="0">
              <a:lnSpc>
                <a:spcPts val="2430"/>
              </a:lnSpc>
            </a:pPr>
            <a:r>
              <a:rPr lang="zh-CN" altLang="en-US" sz="1600" b="0" i="0">
                <a:solidFill>
                  <a:srgbClr val="333333"/>
                </a:solidFill>
                <a:latin typeface="微软雅黑" panose="020B0503020204020204" charset="-122"/>
                <a:ea typeface="微软雅黑" panose="020B0503020204020204" charset="-122"/>
                <a:cs typeface="微软雅黑" panose="020B0503020204020204" charset="-122"/>
              </a:rPr>
              <a:t>（丝杠是人形机器人中旋转运动转直线运动的核心部件）</a:t>
            </a:r>
            <a:endParaRPr lang="zh-CN" altLang="en-US" sz="1600" b="0" i="0">
              <a:solidFill>
                <a:srgbClr val="333333"/>
              </a:solidFill>
              <a:latin typeface="微软雅黑" panose="020B0503020204020204" charset="-122"/>
              <a:ea typeface="微软雅黑" panose="020B0503020204020204" charset="-122"/>
              <a:cs typeface="微软雅黑" panose="020B0503020204020204" charset="-122"/>
            </a:endParaRPr>
          </a:p>
          <a:p>
            <a:pPr marL="0" indent="0">
              <a:lnSpc>
                <a:spcPts val="2430"/>
              </a:lnSpc>
            </a:pPr>
            <a:endParaRPr lang="zh-CN" altLang="en-US" sz="1600" b="0" i="0">
              <a:solidFill>
                <a:srgbClr val="333333"/>
              </a:solidFill>
              <a:latin typeface="微软雅黑" panose="020B0503020204020204" charset="-122"/>
              <a:ea typeface="微软雅黑" panose="020B0503020204020204" charset="-122"/>
              <a:cs typeface="微软雅黑" panose="020B0503020204020204" charset="-122"/>
            </a:endParaRPr>
          </a:p>
          <a:p>
            <a:pPr marL="0" indent="0">
              <a:lnSpc>
                <a:spcPts val="2430"/>
              </a:lnSpc>
            </a:pPr>
            <a:r>
              <a:rPr lang="en-US" altLang="zh-CN" sz="1600" b="0" i="0">
                <a:solidFill>
                  <a:srgbClr val="333333"/>
                </a:solidFill>
                <a:latin typeface="微软雅黑" panose="020B0503020204020204" charset="-122"/>
                <a:ea typeface="微软雅黑" panose="020B0503020204020204" charset="-122"/>
                <a:cs typeface="微软雅黑" panose="020B0503020204020204" charset="-122"/>
              </a:rPr>
              <a:t>2</a:t>
            </a:r>
            <a:r>
              <a:rPr lang="zh-CN" altLang="en-US" sz="1600" b="0" i="0">
                <a:solidFill>
                  <a:srgbClr val="333333"/>
                </a:solidFill>
                <a:latin typeface="微软雅黑" panose="020B0503020204020204" charset="-122"/>
                <a:ea typeface="微软雅黑" panose="020B0503020204020204" charset="-122"/>
                <a:cs typeface="微软雅黑" panose="020B0503020204020204" charset="-122"/>
              </a:rPr>
              <a:t>）减速器：绿的谐波，富临精工，恒工精密、</a:t>
            </a:r>
            <a:r>
              <a:rPr lang="zh-CN" altLang="en-US" sz="1600">
                <a:latin typeface="微软雅黑" panose="020B0503020204020204" charset="-122"/>
                <a:ea typeface="微软雅黑" panose="020B0503020204020204" charset="-122"/>
                <a:cs typeface="微软雅黑" panose="020B0503020204020204" charset="-122"/>
                <a:sym typeface="+mn-ea"/>
              </a:rPr>
              <a:t>双环传动、中大力德、国茂股份</a:t>
            </a:r>
            <a:endParaRPr lang="zh-CN" altLang="en-US" sz="1600" b="0" i="0">
              <a:solidFill>
                <a:srgbClr val="333333"/>
              </a:solidFill>
              <a:latin typeface="微软雅黑" panose="020B0503020204020204" charset="-122"/>
              <a:ea typeface="微软雅黑" panose="020B0503020204020204" charset="-122"/>
              <a:cs typeface="微软雅黑" panose="020B0503020204020204" charset="-122"/>
            </a:endParaRPr>
          </a:p>
          <a:p>
            <a:pPr marL="0" indent="0">
              <a:lnSpc>
                <a:spcPts val="2430"/>
              </a:lnSpc>
            </a:pPr>
            <a:r>
              <a:rPr lang="en-US" altLang="zh-CN" sz="1600" b="0" i="0">
                <a:solidFill>
                  <a:srgbClr val="333333"/>
                </a:solidFill>
                <a:latin typeface="微软雅黑" panose="020B0503020204020204" charset="-122"/>
                <a:ea typeface="微软雅黑" panose="020B0503020204020204"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sym typeface="+mn-ea"/>
              </a:rPr>
              <a:t>Optimus</a:t>
            </a:r>
            <a:r>
              <a:rPr lang="zh-CN" altLang="en-US" sz="1600">
                <a:latin typeface="微软雅黑" panose="020B0503020204020204" charset="-122"/>
                <a:ea typeface="微软雅黑" panose="020B0503020204020204" charset="-122"/>
                <a:cs typeface="微软雅黑" panose="020B0503020204020204" charset="-122"/>
                <a:sym typeface="+mn-ea"/>
              </a:rPr>
              <a:t>共有</a:t>
            </a:r>
            <a:r>
              <a:rPr lang="en-US" altLang="zh-CN" sz="1600">
                <a:latin typeface="微软雅黑" panose="020B0503020204020204" charset="-122"/>
                <a:ea typeface="微软雅黑" panose="020B0503020204020204" charset="-122"/>
                <a:cs typeface="微软雅黑" panose="020B0503020204020204" charset="-122"/>
                <a:sym typeface="+mn-ea"/>
              </a:rPr>
              <a:t>40</a:t>
            </a:r>
            <a:r>
              <a:rPr lang="zh-CN" altLang="en-US" sz="1600">
                <a:latin typeface="微软雅黑" panose="020B0503020204020204" charset="-122"/>
                <a:ea typeface="微软雅黑" panose="020B0503020204020204" charset="-122"/>
                <a:cs typeface="微软雅黑" panose="020B0503020204020204" charset="-122"/>
                <a:sym typeface="+mn-ea"/>
              </a:rPr>
              <a:t>个传动关节，参考工业机器人约要使用</a:t>
            </a:r>
            <a:r>
              <a:rPr lang="en-US" altLang="zh-CN" sz="1600">
                <a:latin typeface="微软雅黑" panose="020B0503020204020204" charset="-122"/>
                <a:ea typeface="微软雅黑" panose="020B0503020204020204" charset="-122"/>
                <a:cs typeface="微软雅黑" panose="020B0503020204020204" charset="-122"/>
                <a:sym typeface="+mn-ea"/>
              </a:rPr>
              <a:t>14</a:t>
            </a:r>
            <a:r>
              <a:rPr lang="zh-CN" altLang="en-US" sz="1600">
                <a:latin typeface="微软雅黑" panose="020B0503020204020204" charset="-122"/>
                <a:ea typeface="微软雅黑" panose="020B0503020204020204" charset="-122"/>
                <a:cs typeface="微软雅黑" panose="020B0503020204020204" charset="-122"/>
                <a:sym typeface="+mn-ea"/>
              </a:rPr>
              <a:t>台谐波减速器和</a:t>
            </a:r>
            <a:r>
              <a:rPr lang="en-US" altLang="zh-CN" sz="1600">
                <a:latin typeface="微软雅黑" panose="020B0503020204020204" charset="-122"/>
                <a:ea typeface="微软雅黑" panose="020B0503020204020204" charset="-122"/>
                <a:cs typeface="微软雅黑" panose="020B0503020204020204" charset="-122"/>
                <a:sym typeface="+mn-ea"/>
              </a:rPr>
              <a:t>4</a:t>
            </a:r>
            <a:r>
              <a:rPr lang="zh-CN" altLang="en-US" sz="1600">
                <a:latin typeface="微软雅黑" panose="020B0503020204020204" charset="-122"/>
                <a:ea typeface="微软雅黑" panose="020B0503020204020204" charset="-122"/>
                <a:cs typeface="微软雅黑" panose="020B0503020204020204" charset="-122"/>
                <a:sym typeface="+mn-ea"/>
              </a:rPr>
              <a:t>台行星减速器</a:t>
            </a:r>
            <a:r>
              <a:rPr lang="en-US" altLang="zh-CN" sz="1600" b="0" i="0">
                <a:solidFill>
                  <a:srgbClr val="333333"/>
                </a:solidFill>
                <a:latin typeface="微软雅黑" panose="020B0503020204020204" charset="-122"/>
                <a:ea typeface="微软雅黑" panose="020B0503020204020204" charset="-122"/>
                <a:cs typeface="微软雅黑" panose="020B0503020204020204" charset="-122"/>
              </a:rPr>
              <a:t>)</a:t>
            </a:r>
            <a:endParaRPr lang="zh-CN" altLang="en-US" sz="1600" b="0" i="0">
              <a:solidFill>
                <a:srgbClr val="333333"/>
              </a:solidFill>
              <a:latin typeface="微软雅黑" panose="020B0503020204020204" charset="-122"/>
              <a:ea typeface="微软雅黑" panose="020B0503020204020204" charset="-122"/>
              <a:cs typeface="微软雅黑" panose="020B0503020204020204" charset="-122"/>
            </a:endParaRPr>
          </a:p>
          <a:p>
            <a:pPr marL="0" indent="0">
              <a:lnSpc>
                <a:spcPts val="2430"/>
              </a:lnSpc>
            </a:pPr>
            <a:endParaRPr lang="en-US" altLang="zh-CN" sz="1600" b="0" i="0">
              <a:solidFill>
                <a:srgbClr val="333333"/>
              </a:solidFill>
              <a:latin typeface="微软雅黑" panose="020B0503020204020204" charset="-122"/>
              <a:ea typeface="微软雅黑" panose="020B0503020204020204" charset="-122"/>
              <a:cs typeface="微软雅黑" panose="020B0503020204020204" charset="-122"/>
            </a:endParaRPr>
          </a:p>
          <a:p>
            <a:pPr marL="0" indent="0">
              <a:lnSpc>
                <a:spcPts val="2430"/>
              </a:lnSpc>
            </a:pPr>
            <a:r>
              <a:rPr lang="en-US" altLang="zh-CN" sz="1600" b="0" i="0">
                <a:solidFill>
                  <a:srgbClr val="333333"/>
                </a:solidFill>
                <a:latin typeface="微软雅黑" panose="020B0503020204020204" charset="-122"/>
                <a:ea typeface="微软雅黑" panose="020B0503020204020204" charset="-122"/>
                <a:cs typeface="微软雅黑" panose="020B0503020204020204" charset="-122"/>
              </a:rPr>
              <a:t>3</a:t>
            </a:r>
            <a:r>
              <a:rPr lang="zh-CN" altLang="en-US" sz="1600" b="0" i="0">
                <a:solidFill>
                  <a:srgbClr val="333333"/>
                </a:solidFill>
                <a:latin typeface="微软雅黑" panose="020B0503020204020204" charset="-122"/>
                <a:ea typeface="微软雅黑" panose="020B0503020204020204" charset="-122"/>
                <a:cs typeface="微软雅黑" panose="020B0503020204020204" charset="-122"/>
              </a:rPr>
              <a:t>）传感器：</a:t>
            </a:r>
            <a:r>
              <a:rPr lang="zh-CN" altLang="en-US" sz="1600">
                <a:latin typeface="微软雅黑" panose="020B0503020204020204" charset="-122"/>
                <a:ea typeface="微软雅黑" panose="020B0503020204020204" charset="-122"/>
                <a:cs typeface="微软雅黑" panose="020B0503020204020204" charset="-122"/>
                <a:sym typeface="+mn-ea"/>
              </a:rPr>
              <a:t>柯力传感、东华测试、安培龙、高华科技、凌云股份</a:t>
            </a:r>
            <a:endParaRPr lang="zh-CN" altLang="en-US" sz="1600" b="0" i="0">
              <a:solidFill>
                <a:srgbClr val="333333"/>
              </a:solidFill>
              <a:latin typeface="微软雅黑" panose="020B0503020204020204" charset="-122"/>
              <a:ea typeface="微软雅黑" panose="020B0503020204020204" charset="-122"/>
              <a:cs typeface="微软雅黑" panose="020B0503020204020204" charset="-122"/>
            </a:endParaRPr>
          </a:p>
          <a:p>
            <a:pPr marL="0" indent="0">
              <a:lnSpc>
                <a:spcPts val="2430"/>
              </a:lnSpc>
            </a:pPr>
            <a:r>
              <a:rPr lang="en-US" altLang="zh-CN" sz="1600" b="0" i="0">
                <a:solidFill>
                  <a:srgbClr val="333333"/>
                </a:solidFill>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sym typeface="+mn-ea"/>
              </a:rPr>
              <a:t>约需要</a:t>
            </a:r>
            <a:r>
              <a:rPr lang="en-US" altLang="zh-CN" sz="1600">
                <a:latin typeface="微软雅黑" panose="020B0503020204020204" charset="-122"/>
                <a:ea typeface="微软雅黑" panose="020B0503020204020204" charset="-122"/>
                <a:cs typeface="微软雅黑" panose="020B0503020204020204" charset="-122"/>
                <a:sym typeface="+mn-ea"/>
              </a:rPr>
              <a:t>14</a:t>
            </a:r>
            <a:r>
              <a:rPr lang="zh-CN" altLang="en-US" sz="1600">
                <a:latin typeface="微软雅黑" panose="020B0503020204020204" charset="-122"/>
                <a:ea typeface="微软雅黑" panose="020B0503020204020204" charset="-122"/>
                <a:cs typeface="微软雅黑" panose="020B0503020204020204" charset="-122"/>
                <a:sym typeface="+mn-ea"/>
              </a:rPr>
              <a:t>个力传感器、</a:t>
            </a:r>
            <a:r>
              <a:rPr lang="en-US" altLang="zh-CN" sz="1600">
                <a:latin typeface="微软雅黑" panose="020B0503020204020204" charset="-122"/>
                <a:ea typeface="微软雅黑" panose="020B0503020204020204" charset="-122"/>
                <a:cs typeface="微软雅黑" panose="020B0503020204020204" charset="-122"/>
                <a:sym typeface="+mn-ea"/>
              </a:rPr>
              <a:t>14</a:t>
            </a:r>
            <a:r>
              <a:rPr lang="zh-CN" altLang="en-US" sz="1600">
                <a:latin typeface="微软雅黑" panose="020B0503020204020204" charset="-122"/>
                <a:ea typeface="微软雅黑" panose="020B0503020204020204" charset="-122"/>
                <a:cs typeface="微软雅黑" panose="020B0503020204020204" charset="-122"/>
                <a:sym typeface="+mn-ea"/>
              </a:rPr>
              <a:t>个力矩传感器和</a:t>
            </a:r>
            <a:r>
              <a:rPr lang="en-US" altLang="zh-CN" sz="1600">
                <a:latin typeface="微软雅黑" panose="020B0503020204020204" charset="-122"/>
                <a:ea typeface="微软雅黑" panose="020B0503020204020204" charset="-122"/>
                <a:cs typeface="微软雅黑" panose="020B0503020204020204" charset="-122"/>
                <a:sym typeface="+mn-ea"/>
              </a:rPr>
              <a:t>4</a:t>
            </a:r>
            <a:r>
              <a:rPr lang="zh-CN" altLang="en-US" sz="1600">
                <a:latin typeface="微软雅黑" panose="020B0503020204020204" charset="-122"/>
                <a:ea typeface="微软雅黑" panose="020B0503020204020204" charset="-122"/>
                <a:cs typeface="微软雅黑" panose="020B0503020204020204" charset="-122"/>
                <a:sym typeface="+mn-ea"/>
              </a:rPr>
              <a:t>个六维力传感器，在人形机器人的腕部和踝部均需配备一个六维力传感器</a:t>
            </a:r>
            <a:r>
              <a:rPr lang="en-US" altLang="zh-CN" sz="1600" b="0" i="0">
                <a:solidFill>
                  <a:srgbClr val="333333"/>
                </a:solidFill>
                <a:latin typeface="微软雅黑" panose="020B0503020204020204" charset="-122"/>
                <a:ea typeface="微软雅黑" panose="020B0503020204020204" charset="-122"/>
                <a:cs typeface="微软雅黑" panose="020B0503020204020204" charset="-122"/>
              </a:rPr>
              <a:t>)</a:t>
            </a:r>
            <a:endParaRPr lang="en-US" altLang="zh-CN" sz="1600" b="0" i="0">
              <a:solidFill>
                <a:srgbClr val="333333"/>
              </a:solidFill>
              <a:latin typeface="微软雅黑" panose="020B0503020204020204" charset="-122"/>
              <a:ea typeface="微软雅黑" panose="020B0503020204020204" charset="-122"/>
              <a:cs typeface="微软雅黑" panose="020B0503020204020204" charset="-122"/>
            </a:endParaRPr>
          </a:p>
          <a:p>
            <a:pPr marL="0" indent="0">
              <a:lnSpc>
                <a:spcPts val="2430"/>
              </a:lnSpc>
            </a:pPr>
            <a:endParaRPr lang="zh-CN" altLang="en-US" sz="1600" b="0" i="0">
              <a:solidFill>
                <a:srgbClr val="333333"/>
              </a:solidFill>
              <a:latin typeface="微软雅黑" panose="020B0503020204020204" charset="-122"/>
              <a:ea typeface="微软雅黑" panose="020B0503020204020204" charset="-122"/>
              <a:cs typeface="微软雅黑" panose="020B0503020204020204" charset="-122"/>
            </a:endParaRPr>
          </a:p>
          <a:p>
            <a:pPr marL="0" indent="0">
              <a:lnSpc>
                <a:spcPts val="2430"/>
              </a:lnSpc>
            </a:pPr>
            <a:r>
              <a:rPr lang="en-US" altLang="zh-CN" sz="1600" b="0" i="0">
                <a:solidFill>
                  <a:srgbClr val="333333"/>
                </a:solidFill>
                <a:latin typeface="微软雅黑" panose="020B0503020204020204" charset="-122"/>
                <a:ea typeface="微软雅黑" panose="020B0503020204020204" charset="-122"/>
                <a:cs typeface="微软雅黑" panose="020B0503020204020204" charset="-122"/>
              </a:rPr>
              <a:t>4</a:t>
            </a:r>
            <a:r>
              <a:rPr lang="zh-CN" altLang="en-US" sz="1600" b="0" i="0">
                <a:solidFill>
                  <a:srgbClr val="333333"/>
                </a:solidFill>
                <a:latin typeface="微软雅黑" panose="020B0503020204020204" charset="-122"/>
                <a:ea typeface="微软雅黑" panose="020B0503020204020204" charset="-122"/>
                <a:cs typeface="微软雅黑" panose="020B0503020204020204" charset="-122"/>
              </a:rPr>
              <a:t>）电机：步科股份，德昌股份，伟创电气，科达利；</a:t>
            </a:r>
            <a:endParaRPr lang="zh-CN" altLang="en-US" sz="1600" b="0" i="0">
              <a:solidFill>
                <a:srgbClr val="333333"/>
              </a:solidFill>
              <a:latin typeface="微软雅黑" panose="020B0503020204020204" charset="-122"/>
              <a:ea typeface="微软雅黑" panose="020B0503020204020204" charset="-122"/>
              <a:cs typeface="微软雅黑" panose="020B0503020204020204" charset="-122"/>
            </a:endParaRPr>
          </a:p>
          <a:p>
            <a:pPr marL="0" indent="0">
              <a:lnSpc>
                <a:spcPts val="2430"/>
              </a:lnSpc>
            </a:pPr>
            <a:r>
              <a:rPr lang="en-US" altLang="zh-CN" sz="1600" b="0" i="0">
                <a:solidFill>
                  <a:srgbClr val="333333"/>
                </a:solidFill>
                <a:latin typeface="微软雅黑" panose="020B0503020204020204" charset="-122"/>
                <a:ea typeface="微软雅黑" panose="020B0503020204020204" charset="-122"/>
                <a:cs typeface="微软雅黑" panose="020B0503020204020204" charset="-122"/>
              </a:rPr>
              <a:t>5</a:t>
            </a:r>
            <a:r>
              <a:rPr lang="zh-CN" altLang="en-US" sz="1600" b="0" i="0">
                <a:solidFill>
                  <a:srgbClr val="333333"/>
                </a:solidFill>
                <a:latin typeface="微软雅黑" panose="020B0503020204020204" charset="-122"/>
                <a:ea typeface="微软雅黑" panose="020B0503020204020204" charset="-122"/>
                <a:cs typeface="微软雅黑" panose="020B0503020204020204" charset="-122"/>
              </a:rPr>
              <a:t>）设备：浙海德曼，华辰装备，日发精机。</a:t>
            </a:r>
            <a:endParaRPr lang="zh-CN" altLang="en-US" sz="1600" b="0" i="0">
              <a:solidFill>
                <a:srgbClr val="333333"/>
              </a:solidFill>
              <a:latin typeface="微软雅黑" panose="020B0503020204020204" charset="-122"/>
              <a:ea typeface="微软雅黑" panose="020B0503020204020204" charset="-122"/>
              <a:cs typeface="微软雅黑" panose="020B0503020204020204" charset="-122"/>
            </a:endParaRPr>
          </a:p>
          <a:p>
            <a:pPr marL="0" indent="0">
              <a:lnSpc>
                <a:spcPts val="2430"/>
              </a:lnSpc>
            </a:pPr>
            <a:r>
              <a:rPr lang="en-US" altLang="zh-CN" sz="1600" b="0" i="0">
                <a:solidFill>
                  <a:srgbClr val="333333"/>
                </a:solidFill>
                <a:latin typeface="微软雅黑" panose="020B0503020204020204" charset="-122"/>
                <a:ea typeface="微软雅黑" panose="020B0503020204020204" charset="-122"/>
                <a:cs typeface="微软雅黑" panose="020B0503020204020204" charset="-122"/>
              </a:rPr>
              <a:t>6</a:t>
            </a:r>
            <a:r>
              <a:rPr lang="zh-CN" altLang="en-US" sz="1600" b="0" i="0">
                <a:solidFill>
                  <a:srgbClr val="333333"/>
                </a:solidFill>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sym typeface="+mn-ea"/>
              </a:rPr>
              <a:t>整机：优必选、博实股份、均普智能、新兴装备</a:t>
            </a:r>
            <a:endParaRPr lang="zh-CN" altLang="en-US" sz="1600">
              <a:latin typeface="微软雅黑" panose="020B0503020204020204" charset="-122"/>
              <a:ea typeface="微软雅黑" panose="020B0503020204020204" charset="-122"/>
              <a:cs typeface="微软雅黑" panose="020B0503020204020204" charset="-122"/>
            </a:endParaRPr>
          </a:p>
          <a:p>
            <a:pPr marL="0" indent="0">
              <a:lnSpc>
                <a:spcPts val="2430"/>
              </a:lnSpc>
            </a:pPr>
            <a:endParaRPr lang="zh-CN" altLang="en-US" sz="1600" b="0" i="0">
              <a:solidFill>
                <a:srgbClr val="333333"/>
              </a:solidFill>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013075" y="0"/>
            <a:ext cx="58261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en-US" sz="3200" b="1" i="0" kern="1200" cap="none" spc="0" normalizeH="0" baseline="0">
                <a:solidFill>
                  <a:schemeClr val="bg1"/>
                </a:solidFill>
              </a:rPr>
              <a:t>                </a:t>
            </a:r>
            <a:r>
              <a:rPr lang="en-US" sz="3200" b="1">
                <a:solidFill>
                  <a:schemeClr val="bg1"/>
                </a:solidFill>
                <a:sym typeface="+mn-ea"/>
              </a:rPr>
              <a:t> </a:t>
            </a:r>
            <a:r>
              <a:rPr lang="zh-CN" altLang="en-US" sz="3200" b="1">
                <a:solidFill>
                  <a:schemeClr val="bg1"/>
                </a:solidFill>
                <a:sym typeface="+mn-ea"/>
              </a:rPr>
              <a:t>产业分支</a:t>
            </a:r>
            <a:endParaRPr kumimoji="0" lang="zh-CN" altLang="en-US" sz="3200" b="1" i="0" kern="1200" cap="none" spc="0" normalizeH="0" baseline="0">
              <a:solidFill>
                <a:schemeClr val="bg1"/>
              </a:solidFill>
              <a:sym typeface="+mn-ea"/>
            </a:endParaRPr>
          </a:p>
        </p:txBody>
      </p:sp>
      <p:pic>
        <p:nvPicPr>
          <p:cNvPr id="5" name="图片 4"/>
          <p:cNvPicPr>
            <a:picLocks noChangeAspect="1"/>
          </p:cNvPicPr>
          <p:nvPr/>
        </p:nvPicPr>
        <p:blipFill>
          <a:blip r:embed="rId2"/>
          <a:stretch>
            <a:fillRect/>
          </a:stretch>
        </p:blipFill>
        <p:spPr>
          <a:xfrm>
            <a:off x="2240915" y="767080"/>
            <a:ext cx="7148195" cy="5323840"/>
          </a:xfrm>
          <a:prstGeom prst="rect">
            <a:avLst/>
          </a:prstGeom>
        </p:spPr>
      </p:pic>
    </p:spTree>
    <p:custDataLst>
      <p:tags r:id="rId3"/>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013075" y="0"/>
            <a:ext cx="58261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en-US" sz="3200" b="1" i="0" kern="1200" cap="none" spc="0" normalizeH="0" baseline="0">
                <a:solidFill>
                  <a:schemeClr val="bg1"/>
                </a:solidFill>
              </a:rPr>
              <a:t>                </a:t>
            </a:r>
            <a:r>
              <a:rPr lang="en-US" sz="3200" b="1">
                <a:solidFill>
                  <a:schemeClr val="bg1"/>
                </a:solidFill>
                <a:sym typeface="+mn-ea"/>
              </a:rPr>
              <a:t> </a:t>
            </a:r>
            <a:r>
              <a:rPr lang="zh-CN" altLang="en-US" sz="3200" b="1">
                <a:solidFill>
                  <a:schemeClr val="bg1"/>
                </a:solidFill>
                <a:sym typeface="+mn-ea"/>
              </a:rPr>
              <a:t>产业分支</a:t>
            </a:r>
            <a:endParaRPr kumimoji="0" lang="zh-CN" altLang="en-US" sz="3200" b="1" i="0" kern="1200" cap="none" spc="0" normalizeH="0" baseline="0">
              <a:solidFill>
                <a:schemeClr val="bg1"/>
              </a:solidFill>
              <a:sym typeface="+mn-ea"/>
            </a:endParaRPr>
          </a:p>
        </p:txBody>
      </p:sp>
      <p:pic>
        <p:nvPicPr>
          <p:cNvPr id="2" name="图片 1"/>
          <p:cNvPicPr>
            <a:picLocks noChangeAspect="1"/>
          </p:cNvPicPr>
          <p:nvPr/>
        </p:nvPicPr>
        <p:blipFill>
          <a:blip r:embed="rId2"/>
          <a:stretch>
            <a:fillRect/>
          </a:stretch>
        </p:blipFill>
        <p:spPr>
          <a:xfrm>
            <a:off x="2767965" y="860425"/>
            <a:ext cx="6842125" cy="5137785"/>
          </a:xfrm>
          <a:prstGeom prst="rect">
            <a:avLst/>
          </a:prstGeom>
        </p:spPr>
      </p:pic>
    </p:spTree>
    <p:custDataLst>
      <p:tags r:id="rId3"/>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013075" y="0"/>
            <a:ext cx="58261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en-US" sz="3200" b="1" i="0" kern="1200" cap="none" spc="0" normalizeH="0" baseline="0">
                <a:solidFill>
                  <a:schemeClr val="bg1"/>
                </a:solidFill>
              </a:rPr>
              <a:t>                </a:t>
            </a:r>
            <a:r>
              <a:rPr lang="en-US" sz="3200" b="1">
                <a:solidFill>
                  <a:schemeClr val="bg1"/>
                </a:solidFill>
                <a:sym typeface="+mn-ea"/>
              </a:rPr>
              <a:t> </a:t>
            </a:r>
            <a:r>
              <a:rPr lang="zh-CN" altLang="en-US" sz="3200" b="1">
                <a:solidFill>
                  <a:schemeClr val="bg1"/>
                </a:solidFill>
                <a:sym typeface="+mn-ea"/>
              </a:rPr>
              <a:t>产业分支</a:t>
            </a:r>
            <a:endParaRPr kumimoji="0" lang="zh-CN" altLang="en-US" sz="3200" b="1" i="0" kern="1200" cap="none" spc="0" normalizeH="0" baseline="0">
              <a:solidFill>
                <a:schemeClr val="bg1"/>
              </a:solidFill>
              <a:sym typeface="+mn-ea"/>
            </a:endParaRPr>
          </a:p>
        </p:txBody>
      </p:sp>
      <p:sp>
        <p:nvSpPr>
          <p:cNvPr id="2" name="文本框 1"/>
          <p:cNvSpPr txBox="1"/>
          <p:nvPr/>
        </p:nvSpPr>
        <p:spPr>
          <a:xfrm>
            <a:off x="791210" y="1002665"/>
            <a:ext cx="10285095" cy="3986530"/>
          </a:xfrm>
          <a:prstGeom prst="rect">
            <a:avLst/>
          </a:prstGeom>
          <a:noFill/>
        </p:spPr>
        <p:txBody>
          <a:bodyPr wrap="square" rtlCol="0" anchor="t">
            <a:spAutoFit/>
          </a:bodyPr>
          <a:p>
            <a:pPr marL="0" indent="0">
              <a:lnSpc>
                <a:spcPts val="3375"/>
              </a:lnSpc>
              <a:spcBef>
                <a:spcPct val="0"/>
              </a:spcBef>
              <a:spcAft>
                <a:spcPct val="0"/>
              </a:spcAft>
            </a:pPr>
            <a:r>
              <a:rPr lang="zh-CN" altLang="en-US" sz="1400" b="1">
                <a:solidFill>
                  <a:srgbClr val="333333"/>
                </a:solidFill>
                <a:latin typeface="微软雅黑" panose="020B0503020204020204" charset="-122"/>
                <a:ea typeface="微软雅黑" panose="020B0503020204020204" charset="-122"/>
                <a:sym typeface="+mn-ea"/>
              </a:rPr>
              <a:t>工业母机是人形机器人批量化生产降本的核心。</a:t>
            </a:r>
            <a:endParaRPr lang="zh-CN" altLang="en-US" sz="1400" b="1">
              <a:solidFill>
                <a:srgbClr val="333333"/>
              </a:solidFill>
              <a:latin typeface="微软雅黑" panose="020B0503020204020204" charset="-122"/>
              <a:ea typeface="微软雅黑" panose="020B0503020204020204" charset="-122"/>
              <a:sym typeface="+mn-ea"/>
            </a:endParaRPr>
          </a:p>
          <a:p>
            <a:pPr marL="0" indent="0">
              <a:lnSpc>
                <a:spcPts val="3375"/>
              </a:lnSpc>
              <a:spcBef>
                <a:spcPct val="0"/>
              </a:spcBef>
              <a:spcAft>
                <a:spcPct val="0"/>
              </a:spcAft>
            </a:pPr>
            <a:r>
              <a:rPr lang="zh-CN" altLang="en-US" sz="1400">
                <a:solidFill>
                  <a:srgbClr val="333333"/>
                </a:solidFill>
                <a:latin typeface="微软雅黑" panose="020B0503020204020204" charset="-122"/>
                <a:ea typeface="微软雅黑" panose="020B0503020204020204" charset="-122"/>
                <a:sym typeface="+mn-ea"/>
              </a:rPr>
              <a:t>①抛开人工智能来看，机器人本体环节主要目标是降低成本大批量生产，工业母机作为制造机器的机器，人形机器人放量依赖于工业母机的工艺迭代升级，工业母机是人形机器人核心零部件批量化生产降本的核心。</a:t>
            </a:r>
            <a:endParaRPr lang="zh-CN" altLang="en-US" sz="1400">
              <a:solidFill>
                <a:srgbClr val="333333"/>
              </a:solidFill>
              <a:latin typeface="微软雅黑" panose="020B0503020204020204" charset="-122"/>
              <a:ea typeface="微软雅黑" panose="020B0503020204020204" charset="-122"/>
              <a:sym typeface="+mn-ea"/>
            </a:endParaRPr>
          </a:p>
          <a:p>
            <a:pPr marL="0" indent="0">
              <a:lnSpc>
                <a:spcPts val="3375"/>
              </a:lnSpc>
              <a:spcBef>
                <a:spcPct val="0"/>
              </a:spcBef>
              <a:spcAft>
                <a:spcPct val="0"/>
              </a:spcAft>
            </a:pPr>
            <a:r>
              <a:rPr lang="zh-CN" altLang="en-US" sz="1400">
                <a:solidFill>
                  <a:srgbClr val="333333"/>
                </a:solidFill>
                <a:latin typeface="微软雅黑" panose="020B0503020204020204" charset="-122"/>
                <a:ea typeface="微软雅黑" panose="020B0503020204020204" charset="-122"/>
                <a:sym typeface="+mn-ea"/>
              </a:rPr>
              <a:t>从人形机器人整机成本来看，核心零部件分别是传感器、电机、丝杠和减速器，与工业母机核心零部件高度重叠。</a:t>
            </a:r>
            <a:endParaRPr lang="zh-CN" altLang="en-US" sz="1400">
              <a:solidFill>
                <a:srgbClr val="333333"/>
              </a:solidFill>
              <a:latin typeface="微软雅黑" panose="020B0503020204020204" charset="-122"/>
              <a:ea typeface="微软雅黑" panose="020B0503020204020204" charset="-122"/>
              <a:sym typeface="+mn-ea"/>
            </a:endParaRPr>
          </a:p>
          <a:p>
            <a:pPr marL="0" indent="0">
              <a:lnSpc>
                <a:spcPts val="3375"/>
              </a:lnSpc>
              <a:spcBef>
                <a:spcPct val="0"/>
              </a:spcBef>
              <a:spcAft>
                <a:spcPct val="0"/>
              </a:spcAft>
            </a:pPr>
            <a:endParaRPr lang="zh-CN" altLang="en-US" sz="1400">
              <a:solidFill>
                <a:srgbClr val="333333"/>
              </a:solidFill>
              <a:latin typeface="微软雅黑" panose="020B0503020204020204" charset="-122"/>
              <a:ea typeface="微软雅黑" panose="020B0503020204020204" charset="-122"/>
              <a:sym typeface="+mn-ea"/>
            </a:endParaRPr>
          </a:p>
          <a:p>
            <a:pPr marL="0" indent="0">
              <a:lnSpc>
                <a:spcPts val="3375"/>
              </a:lnSpc>
              <a:spcBef>
                <a:spcPct val="0"/>
              </a:spcBef>
              <a:spcAft>
                <a:spcPct val="0"/>
              </a:spcAft>
            </a:pPr>
            <a:r>
              <a:rPr lang="zh-CN" altLang="en-US" sz="1400">
                <a:solidFill>
                  <a:srgbClr val="333333"/>
                </a:solidFill>
                <a:latin typeface="微软雅黑" panose="020B0503020204020204" charset="-122"/>
                <a:ea typeface="微软雅黑" panose="020B0503020204020204" charset="-122"/>
                <a:sym typeface="+mn-ea"/>
              </a:rPr>
              <a:t>②随着人形机器人市场不断扩张，其核心零部件产业链配套亦将持续迭代升级，推动工业母机向高端迈进的同时，共享规模效应带来的成本摊薄，进而提升工业母机公司的盈利能力。</a:t>
            </a:r>
            <a:endParaRPr lang="zh-CN" altLang="en-US" sz="1400">
              <a:solidFill>
                <a:srgbClr val="333333"/>
              </a:solidFill>
              <a:latin typeface="微软雅黑" panose="020B0503020204020204" charset="-122"/>
              <a:ea typeface="微软雅黑" panose="020B0503020204020204" charset="-122"/>
              <a:sym typeface="+mn-ea"/>
            </a:endParaRPr>
          </a:p>
          <a:p>
            <a:pPr marL="0" indent="0">
              <a:lnSpc>
                <a:spcPts val="3375"/>
              </a:lnSpc>
              <a:spcBef>
                <a:spcPct val="0"/>
              </a:spcBef>
              <a:spcAft>
                <a:spcPct val="0"/>
              </a:spcAft>
            </a:pPr>
            <a:endParaRPr lang="zh-CN" altLang="en-US" sz="1400">
              <a:solidFill>
                <a:srgbClr val="333333"/>
              </a:solidFill>
              <a:latin typeface="微软雅黑" panose="020B0503020204020204" charset="-122"/>
              <a:ea typeface="微软雅黑" panose="020B0503020204020204" charset="-122"/>
              <a:sym typeface="+mn-ea"/>
            </a:endParaRPr>
          </a:p>
          <a:p>
            <a:pPr marL="0" indent="0">
              <a:lnSpc>
                <a:spcPts val="3375"/>
              </a:lnSpc>
              <a:spcBef>
                <a:spcPct val="0"/>
              </a:spcBef>
              <a:spcAft>
                <a:spcPct val="0"/>
              </a:spcAft>
            </a:pPr>
            <a:r>
              <a:rPr lang="zh-CN" altLang="en-US" sz="1400">
                <a:solidFill>
                  <a:srgbClr val="333333"/>
                </a:solidFill>
                <a:latin typeface="微软雅黑" panose="020B0503020204020204" charset="-122"/>
                <a:ea typeface="微软雅黑" panose="020B0503020204020204" charset="-122"/>
                <a:sym typeface="+mn-ea"/>
              </a:rPr>
              <a:t>相关概念股：科德数控、海天精工、纽威数控、华中数控、宁波精达、宇环数控、华辰装备、日发精机、田中精机。</a:t>
            </a:r>
            <a:endParaRPr lang="zh-CN" altLang="en-US" sz="1400">
              <a:solidFill>
                <a:srgbClr val="333333"/>
              </a:solidFill>
              <a:latin typeface="微软雅黑" panose="020B0503020204020204" charset="-122"/>
              <a:ea typeface="微软雅黑" panose="020B0503020204020204" charset="-122"/>
              <a:sym typeface="+mn-ea"/>
            </a:endParaRPr>
          </a:p>
        </p:txBody>
      </p:sp>
    </p:spTree>
    <p:custDataLst>
      <p:tags r:id="rId2"/>
    </p:custData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013075" y="0"/>
            <a:ext cx="58261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en-US" sz="3200" b="1" i="0" kern="1200" cap="none" spc="0" normalizeH="0" baseline="0">
                <a:solidFill>
                  <a:schemeClr val="bg1"/>
                </a:solidFill>
              </a:rPr>
              <a:t>                </a:t>
            </a:r>
            <a:r>
              <a:rPr lang="en-US" sz="3200" b="1">
                <a:solidFill>
                  <a:schemeClr val="bg1"/>
                </a:solidFill>
                <a:sym typeface="+mn-ea"/>
              </a:rPr>
              <a:t> </a:t>
            </a:r>
            <a:r>
              <a:rPr lang="zh-CN" altLang="en-US" sz="3200" b="1">
                <a:solidFill>
                  <a:schemeClr val="bg1"/>
                </a:solidFill>
                <a:sym typeface="+mn-ea"/>
              </a:rPr>
              <a:t>分时</a:t>
            </a:r>
            <a:r>
              <a:rPr lang="zh-CN" altLang="en-US" sz="3200" b="1">
                <a:solidFill>
                  <a:schemeClr val="bg1"/>
                </a:solidFill>
                <a:sym typeface="+mn-ea"/>
              </a:rPr>
              <a:t>异动选股</a:t>
            </a:r>
            <a:endParaRPr kumimoji="0" lang="zh-CN" altLang="en-US" sz="3200" b="1" i="0" kern="1200" cap="none" spc="0" normalizeH="0" baseline="0">
              <a:solidFill>
                <a:schemeClr val="bg1"/>
              </a:solidFill>
              <a:sym typeface="+mn-ea"/>
            </a:endParaRPr>
          </a:p>
        </p:txBody>
      </p:sp>
      <p:pic>
        <p:nvPicPr>
          <p:cNvPr id="3" name="图片 2"/>
          <p:cNvPicPr>
            <a:picLocks noChangeAspect="1"/>
          </p:cNvPicPr>
          <p:nvPr/>
        </p:nvPicPr>
        <p:blipFill>
          <a:blip r:embed="rId2"/>
          <a:stretch>
            <a:fillRect/>
          </a:stretch>
        </p:blipFill>
        <p:spPr>
          <a:xfrm>
            <a:off x="5527040" y="4331970"/>
            <a:ext cx="6278245" cy="144526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352425" y="1293495"/>
            <a:ext cx="5073015" cy="4627245"/>
          </a:xfrm>
          <a:prstGeom prst="rect">
            <a:avLst/>
          </a:prstGeom>
          <a:ln>
            <a:solidFill>
              <a:schemeClr val="accent1"/>
            </a:solidFill>
          </a:ln>
        </p:spPr>
      </p:pic>
      <p:pic>
        <p:nvPicPr>
          <p:cNvPr id="6" name="图片 5"/>
          <p:cNvPicPr>
            <a:picLocks noChangeAspect="1"/>
          </p:cNvPicPr>
          <p:nvPr/>
        </p:nvPicPr>
        <p:blipFill>
          <a:blip r:embed="rId4"/>
          <a:stretch>
            <a:fillRect/>
          </a:stretch>
        </p:blipFill>
        <p:spPr>
          <a:xfrm>
            <a:off x="6673850" y="1409700"/>
            <a:ext cx="4285615" cy="2752725"/>
          </a:xfrm>
          <a:prstGeom prst="rect">
            <a:avLst/>
          </a:prstGeom>
          <a:ln>
            <a:solidFill>
              <a:schemeClr val="accent6"/>
            </a:solidFill>
          </a:ln>
        </p:spPr>
      </p:pic>
    </p:spTree>
    <p:custDataLst>
      <p:tags r:id="rId5"/>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013075" y="0"/>
            <a:ext cx="582612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en-US" sz="3200" b="1" i="0" kern="1200" cap="none" spc="0" normalizeH="0" baseline="0">
                <a:solidFill>
                  <a:schemeClr val="bg1"/>
                </a:solidFill>
              </a:rPr>
              <a:t>             </a:t>
            </a:r>
            <a:r>
              <a:rPr kumimoji="0" lang="zh-CN" altLang="en-US" sz="3200" b="1" i="0" kern="1200" cap="none" spc="0" normalizeH="0" baseline="0">
                <a:solidFill>
                  <a:schemeClr val="bg1"/>
                </a:solidFill>
              </a:rPr>
              <a:t>风口爆量回档</a:t>
            </a:r>
            <a:endParaRPr kumimoji="0" lang="en-US" altLang="zh-CN" sz="3200" b="1" i="0" kern="1200" cap="none" spc="0" normalizeH="0" baseline="0">
              <a:solidFill>
                <a:schemeClr val="bg1"/>
              </a:solidFill>
              <a:sym typeface="+mn-ea"/>
            </a:endParaRPr>
          </a:p>
        </p:txBody>
      </p:sp>
      <p:pic>
        <p:nvPicPr>
          <p:cNvPr id="3" name="图片 2"/>
          <p:cNvPicPr>
            <a:picLocks noChangeAspect="1"/>
          </p:cNvPicPr>
          <p:nvPr/>
        </p:nvPicPr>
        <p:blipFill>
          <a:blip r:embed="rId2"/>
          <a:stretch>
            <a:fillRect/>
          </a:stretch>
        </p:blipFill>
        <p:spPr>
          <a:xfrm>
            <a:off x="981075" y="941070"/>
            <a:ext cx="6674485" cy="4976495"/>
          </a:xfrm>
          <a:prstGeom prst="rect">
            <a:avLst/>
          </a:prstGeom>
          <a:ln>
            <a:solidFill>
              <a:schemeClr val="tx2"/>
            </a:solidFill>
          </a:ln>
        </p:spPr>
      </p:pic>
      <p:pic>
        <p:nvPicPr>
          <p:cNvPr id="5" name="图片 4"/>
          <p:cNvPicPr>
            <a:picLocks noChangeAspect="1"/>
          </p:cNvPicPr>
          <p:nvPr/>
        </p:nvPicPr>
        <p:blipFill>
          <a:blip r:embed="rId3"/>
          <a:stretch>
            <a:fillRect/>
          </a:stretch>
        </p:blipFill>
        <p:spPr>
          <a:xfrm>
            <a:off x="6439535" y="2084070"/>
            <a:ext cx="5194935" cy="2994025"/>
          </a:xfrm>
          <a:prstGeom prst="rect">
            <a:avLst/>
          </a:prstGeom>
          <a:ln>
            <a:solidFill>
              <a:schemeClr val="accent6"/>
            </a:solidFill>
          </a:ln>
        </p:spPr>
      </p:pic>
    </p:spTree>
    <p:custDataLst>
      <p:tags r:id="rId4"/>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0"/>
            <a:ext cx="12191365" cy="6858000"/>
          </a:xfrm>
          <a:prstGeom prst="rect">
            <a:avLst/>
          </a:prstGeom>
        </p:spPr>
      </p:pic>
    </p:spTree>
    <p:custDataLst>
      <p:tags r:id="rId3"/>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887730" y="81280"/>
            <a:ext cx="954976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《好股研选》栏目介绍</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
        <p:nvSpPr>
          <p:cNvPr id="9" name="文本框 8"/>
          <p:cNvSpPr txBox="1"/>
          <p:nvPr/>
        </p:nvSpPr>
        <p:spPr>
          <a:xfrm>
            <a:off x="9021445" y="5601335"/>
            <a:ext cx="2511425" cy="410845"/>
          </a:xfrm>
          <a:prstGeom prst="rect">
            <a:avLst/>
          </a:prstGeom>
        </p:spPr>
        <p:style>
          <a:lnRef idx="0">
            <a:srgbClr val="FFFFFF"/>
          </a:lnRef>
          <a:fillRef idx="2">
            <a:schemeClr val="accent4"/>
          </a:fillRef>
          <a:effectRef idx="1">
            <a:schemeClr val="accent4"/>
          </a:effectRef>
          <a:fontRef idx="minor">
            <a:schemeClr val="dk1"/>
          </a:fontRef>
        </p:style>
        <p:txBody>
          <a:bodyPr wrap="square" rtlCol="0" anchor="t">
            <a:spAutoFit/>
          </a:bodyPr>
          <a:p>
            <a:pPr algn="ctr">
              <a:lnSpc>
                <a:spcPct val="130000"/>
              </a:lnSpc>
            </a:pPr>
            <a:r>
              <a:rPr lang="en-US" altLang="zh-CN" sz="1600">
                <a:sym typeface="+mn-ea"/>
              </a:rPr>
              <a:t>98</a:t>
            </a:r>
            <a:r>
              <a:rPr lang="zh-CN" altLang="en-US" sz="1600">
                <a:sym typeface="+mn-ea"/>
              </a:rPr>
              <a:t>元</a:t>
            </a:r>
            <a:r>
              <a:rPr lang="en-US" altLang="zh-CN" sz="1600">
                <a:sym typeface="+mn-ea"/>
              </a:rPr>
              <a:t>/</a:t>
            </a:r>
            <a:r>
              <a:rPr lang="zh-CN" altLang="en-US" sz="1600">
                <a:sym typeface="+mn-ea"/>
              </a:rPr>
              <a:t>月，</a:t>
            </a:r>
            <a:r>
              <a:rPr lang="en-US" altLang="zh-CN" sz="1600">
                <a:sym typeface="+mn-ea"/>
              </a:rPr>
              <a:t>8</a:t>
            </a:r>
            <a:r>
              <a:rPr lang="zh-CN" altLang="en-US" sz="1600">
                <a:sym typeface="+mn-ea"/>
              </a:rPr>
              <a:t>篇，</a:t>
            </a:r>
            <a:r>
              <a:rPr lang="en-US" altLang="zh-CN" sz="1600">
                <a:sym typeface="+mn-ea"/>
              </a:rPr>
              <a:t>12</a:t>
            </a:r>
            <a:r>
              <a:rPr lang="zh-CN" altLang="en-US" sz="1600">
                <a:sym typeface="+mn-ea"/>
              </a:rPr>
              <a:t>元</a:t>
            </a:r>
            <a:r>
              <a:rPr lang="en-US" altLang="zh-CN" sz="1600">
                <a:sym typeface="+mn-ea"/>
              </a:rPr>
              <a:t>/</a:t>
            </a:r>
            <a:r>
              <a:rPr lang="zh-CN" altLang="en-US" sz="1600">
                <a:sym typeface="+mn-ea"/>
              </a:rPr>
              <a:t>篇</a:t>
            </a:r>
            <a:endParaRPr lang="zh-CN" altLang="en-US" sz="1600">
              <a:sym typeface="+mn-ea"/>
            </a:endParaRPr>
          </a:p>
        </p:txBody>
      </p:sp>
      <p:pic>
        <p:nvPicPr>
          <p:cNvPr id="2" name="图片 1"/>
          <p:cNvPicPr>
            <a:picLocks noChangeAspect="1"/>
          </p:cNvPicPr>
          <p:nvPr/>
        </p:nvPicPr>
        <p:blipFill>
          <a:blip r:embed="rId2"/>
          <a:stretch>
            <a:fillRect/>
          </a:stretch>
        </p:blipFill>
        <p:spPr>
          <a:xfrm>
            <a:off x="456565" y="1083310"/>
            <a:ext cx="8192135" cy="4608195"/>
          </a:xfrm>
          <a:prstGeom prst="rect">
            <a:avLst/>
          </a:prstGeom>
        </p:spPr>
      </p:pic>
      <p:pic>
        <p:nvPicPr>
          <p:cNvPr id="3" name="图片 2"/>
          <p:cNvPicPr>
            <a:picLocks noChangeAspect="1"/>
          </p:cNvPicPr>
          <p:nvPr/>
        </p:nvPicPr>
        <p:blipFill>
          <a:blip r:embed="rId3"/>
          <a:stretch>
            <a:fillRect/>
          </a:stretch>
        </p:blipFill>
        <p:spPr>
          <a:xfrm>
            <a:off x="8836660" y="1010285"/>
            <a:ext cx="2806700" cy="4368165"/>
          </a:xfrm>
          <a:prstGeom prst="rect">
            <a:avLst/>
          </a:prstGeom>
          <a:ln>
            <a:solidFill>
              <a:schemeClr val="accent6">
                <a:lumMod val="60000"/>
                <a:lumOff val="40000"/>
              </a:schemeClr>
            </a:solidFill>
          </a:ln>
        </p:spPr>
      </p:pic>
    </p:spTree>
    <p:custDataLst>
      <p:tags r:id="rId4"/>
    </p:custData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566545" y="81280"/>
            <a:ext cx="9549765"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altLang="zh-CN" sz="3600" b="1" i="0" kern="1200" cap="none" spc="0" normalizeH="0" baseline="0">
                <a:solidFill>
                  <a:schemeClr val="bg1"/>
                </a:solidFill>
              </a:rPr>
              <a:t>              </a:t>
            </a:r>
            <a:r>
              <a:rPr lang="zh-CN" sz="3600" b="1">
                <a:solidFill>
                  <a:schemeClr val="bg1"/>
                </a:solidFill>
                <a:latin typeface="微软雅黑" panose="020B0503020204020204" charset="-122"/>
                <a:ea typeface="微软雅黑" panose="020B0503020204020204" charset="-122"/>
                <a:cs typeface="微软雅黑" panose="020B0503020204020204" charset="-122"/>
                <a:sym typeface="+mn-ea"/>
              </a:rPr>
              <a:t>《主力透视陪跑营》社群</a:t>
            </a:r>
            <a:endParaRPr lang="zh-CN" sz="3600" b="1">
              <a:solidFill>
                <a:schemeClr val="bg1"/>
              </a:solidFill>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2"/>
          <a:stretch>
            <a:fillRect/>
          </a:stretch>
        </p:blipFill>
        <p:spPr>
          <a:xfrm>
            <a:off x="956310" y="1039495"/>
            <a:ext cx="5483225" cy="4565015"/>
          </a:xfrm>
          <a:prstGeom prst="rect">
            <a:avLst/>
          </a:prstGeom>
        </p:spPr>
      </p:pic>
      <p:sp>
        <p:nvSpPr>
          <p:cNvPr id="5" name="文本框 4"/>
          <p:cNvSpPr txBox="1"/>
          <p:nvPr/>
        </p:nvSpPr>
        <p:spPr>
          <a:xfrm>
            <a:off x="7698105" y="2599690"/>
            <a:ext cx="2453005" cy="645160"/>
          </a:xfrm>
          <a:prstGeom prst="rect">
            <a:avLst/>
          </a:prstGeom>
          <a:noFill/>
        </p:spPr>
        <p:txBody>
          <a:bodyPr wrap="square" rtlCol="0" anchor="t">
            <a:spAutoFit/>
          </a:bodyPr>
          <a:p>
            <a:r>
              <a:rPr lang="en-US" altLang="zh-CN"/>
              <a:t>https://toujiao.n8n8.cn/introduce/120</a:t>
            </a:r>
            <a:endParaRPr lang="zh-CN" altLang="en-US"/>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占位符 3"/>
          <p:cNvSpPr>
            <a:spLocks noGrp="1"/>
          </p:cNvSpPr>
          <p:nvPr>
            <p:ph type="body" sz="quarter" idx="10"/>
          </p:nvPr>
        </p:nvSpPr>
        <p:spPr>
          <a:xfrm>
            <a:off x="4364999" y="2811670"/>
            <a:ext cx="4703762" cy="1050925"/>
          </a:xfrm>
        </p:spPr>
        <p:txBody>
          <a:bodyPr/>
          <a:lstStyle/>
          <a:p>
            <a:r>
              <a:rPr lang="zh-CN" altLang="en-US" dirty="0"/>
              <a:t>风口解读</a:t>
            </a:r>
            <a:endParaRPr lang="zh-CN" alt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740275" y="0"/>
            <a:ext cx="3575050" cy="645160"/>
          </a:xfrm>
          <a:prstGeom prst="rect">
            <a:avLst/>
          </a:prstGeom>
          <a:noFill/>
        </p:spPr>
        <p:txBody>
          <a:bodyPr wrap="square" rtlCol="0">
            <a:spAutoFit/>
          </a:bodyPr>
          <a:p>
            <a:pPr marR="0" defTabSz="914400" fontAlgn="auto">
              <a:lnSpc>
                <a:spcPct val="100000"/>
              </a:lnSpc>
              <a:spcBef>
                <a:spcPts val="0"/>
              </a:spcBef>
              <a:buClrTx/>
              <a:buSzTx/>
              <a:buFontTx/>
              <a:buNone/>
            </a:pPr>
            <a:r>
              <a:rPr kumimoji="0" lang="en-US" sz="3600" b="1" i="0" kern="1200" cap="none" spc="0" normalizeH="0" baseline="0">
                <a:solidFill>
                  <a:schemeClr val="bg1"/>
                </a:solidFill>
              </a:rPr>
              <a:t>      </a:t>
            </a:r>
            <a:r>
              <a:rPr kumimoji="0" lang="zh-CN" sz="3600" b="1" i="0" kern="1200" cap="none" spc="0" normalizeH="0" baseline="0">
                <a:solidFill>
                  <a:schemeClr val="bg1"/>
                </a:solidFill>
              </a:rPr>
              <a:t>市场风口</a:t>
            </a:r>
            <a:endParaRPr kumimoji="0" lang="zh-CN" sz="3600" b="1" i="0" kern="1200" cap="none" spc="0" normalizeH="0" baseline="0">
              <a:solidFill>
                <a:schemeClr val="bg1"/>
              </a:solidFill>
              <a:sym typeface="+mn-ea"/>
            </a:endParaRPr>
          </a:p>
        </p:txBody>
      </p:sp>
      <p:pic>
        <p:nvPicPr>
          <p:cNvPr id="2" name="图片 1"/>
          <p:cNvPicPr>
            <a:picLocks noChangeAspect="1"/>
          </p:cNvPicPr>
          <p:nvPr/>
        </p:nvPicPr>
        <p:blipFill>
          <a:blip r:embed="rId2"/>
          <a:srcRect b="16946"/>
          <a:stretch>
            <a:fillRect/>
          </a:stretch>
        </p:blipFill>
        <p:spPr>
          <a:xfrm>
            <a:off x="1123315" y="791210"/>
            <a:ext cx="9999980" cy="2860675"/>
          </a:xfrm>
          <a:prstGeom prst="rect">
            <a:avLst/>
          </a:prstGeom>
          <a:ln>
            <a:solidFill>
              <a:schemeClr val="bg1">
                <a:lumMod val="65000"/>
              </a:schemeClr>
            </a:solidFill>
          </a:ln>
        </p:spPr>
      </p:pic>
      <p:pic>
        <p:nvPicPr>
          <p:cNvPr id="7" name="图片 6"/>
          <p:cNvPicPr>
            <a:picLocks noChangeAspect="1"/>
          </p:cNvPicPr>
          <p:nvPr/>
        </p:nvPicPr>
        <p:blipFill>
          <a:blip r:embed="rId3"/>
          <a:stretch>
            <a:fillRect/>
          </a:stretch>
        </p:blipFill>
        <p:spPr>
          <a:xfrm>
            <a:off x="1978025" y="3847465"/>
            <a:ext cx="3971290" cy="2124710"/>
          </a:xfrm>
          <a:prstGeom prst="rect">
            <a:avLst/>
          </a:prstGeom>
          <a:ln>
            <a:solidFill>
              <a:schemeClr val="bg1">
                <a:lumMod val="65000"/>
              </a:schemeClr>
            </a:solidFill>
          </a:ln>
        </p:spPr>
      </p:pic>
      <p:pic>
        <p:nvPicPr>
          <p:cNvPr id="9" name="图片 8"/>
          <p:cNvPicPr>
            <a:picLocks noChangeAspect="1"/>
          </p:cNvPicPr>
          <p:nvPr/>
        </p:nvPicPr>
        <p:blipFill>
          <a:blip r:embed="rId4"/>
          <a:stretch>
            <a:fillRect/>
          </a:stretch>
        </p:blipFill>
        <p:spPr>
          <a:xfrm>
            <a:off x="6381750" y="3797935"/>
            <a:ext cx="3996690" cy="2113915"/>
          </a:xfrm>
          <a:prstGeom prst="rect">
            <a:avLst/>
          </a:prstGeom>
          <a:ln>
            <a:solidFill>
              <a:schemeClr val="bg1">
                <a:lumMod val="65000"/>
              </a:schemeClr>
            </a:solidFill>
          </a:ln>
        </p:spPr>
      </p:pic>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531235" y="0"/>
            <a:ext cx="5508625" cy="645160"/>
          </a:xfrm>
          <a:prstGeom prst="rect">
            <a:avLst/>
          </a:prstGeom>
          <a:noFill/>
        </p:spPr>
        <p:txBody>
          <a:bodyPr wrap="square" rtlCol="0">
            <a:spAutoFit/>
          </a:bodyPr>
          <a:p>
            <a:pPr marR="0" defTabSz="914400" fontAlgn="auto">
              <a:lnSpc>
                <a:spcPct val="100000"/>
              </a:lnSpc>
              <a:spcBef>
                <a:spcPts val="0"/>
              </a:spcBef>
              <a:buClrTx/>
              <a:buSzTx/>
              <a:buFontTx/>
              <a:buNone/>
            </a:pPr>
            <a:r>
              <a:rPr lang="en-US" sz="3600" b="1">
                <a:solidFill>
                  <a:schemeClr val="bg1"/>
                </a:solidFill>
                <a:sym typeface="+mn-ea"/>
              </a:rPr>
              <a:t>          </a:t>
            </a:r>
            <a:r>
              <a:rPr lang="zh-CN" sz="3600" b="1">
                <a:solidFill>
                  <a:schemeClr val="bg1"/>
                </a:solidFill>
                <a:sym typeface="+mn-ea"/>
              </a:rPr>
              <a:t>风口龙头和跟风</a:t>
            </a:r>
            <a:endParaRPr lang="en-US" altLang="zh-CN" sz="3600" b="1">
              <a:solidFill>
                <a:schemeClr val="bg1"/>
              </a:solidFill>
              <a:sym typeface="+mn-ea"/>
            </a:endParaRPr>
          </a:p>
        </p:txBody>
      </p:sp>
      <p:pic>
        <p:nvPicPr>
          <p:cNvPr id="2" name="图片 1"/>
          <p:cNvPicPr>
            <a:picLocks noChangeAspect="1"/>
          </p:cNvPicPr>
          <p:nvPr/>
        </p:nvPicPr>
        <p:blipFill>
          <a:blip r:embed="rId2"/>
          <a:stretch>
            <a:fillRect/>
          </a:stretch>
        </p:blipFill>
        <p:spPr>
          <a:xfrm>
            <a:off x="788035" y="833755"/>
            <a:ext cx="6281420" cy="5189855"/>
          </a:xfrm>
          <a:prstGeom prst="rect">
            <a:avLst/>
          </a:prstGeom>
        </p:spPr>
      </p:pic>
      <p:pic>
        <p:nvPicPr>
          <p:cNvPr id="3" name="图片 2"/>
          <p:cNvPicPr>
            <a:picLocks noChangeAspect="1"/>
          </p:cNvPicPr>
          <p:nvPr/>
        </p:nvPicPr>
        <p:blipFill>
          <a:blip r:embed="rId3"/>
          <a:stretch>
            <a:fillRect/>
          </a:stretch>
        </p:blipFill>
        <p:spPr>
          <a:xfrm>
            <a:off x="7251700" y="958215"/>
            <a:ext cx="4671060" cy="2788920"/>
          </a:xfrm>
          <a:prstGeom prst="rect">
            <a:avLst/>
          </a:prstGeom>
        </p:spPr>
      </p:pic>
      <p:pic>
        <p:nvPicPr>
          <p:cNvPr id="5" name="图片 4"/>
          <p:cNvPicPr>
            <a:picLocks noChangeAspect="1"/>
          </p:cNvPicPr>
          <p:nvPr/>
        </p:nvPicPr>
        <p:blipFill>
          <a:blip r:embed="rId4"/>
          <a:stretch>
            <a:fillRect/>
          </a:stretch>
        </p:blipFill>
        <p:spPr>
          <a:xfrm>
            <a:off x="7069455" y="3553460"/>
            <a:ext cx="4676140" cy="2551430"/>
          </a:xfrm>
          <a:prstGeom prst="rect">
            <a:avLst/>
          </a:prstGeom>
        </p:spPr>
      </p:pic>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531235" y="0"/>
            <a:ext cx="5508625" cy="645160"/>
          </a:xfrm>
          <a:prstGeom prst="rect">
            <a:avLst/>
          </a:prstGeom>
          <a:noFill/>
        </p:spPr>
        <p:txBody>
          <a:bodyPr wrap="square" rtlCol="0">
            <a:spAutoFit/>
          </a:bodyPr>
          <a:p>
            <a:pPr marR="0" defTabSz="914400" fontAlgn="auto">
              <a:lnSpc>
                <a:spcPct val="100000"/>
              </a:lnSpc>
              <a:spcBef>
                <a:spcPts val="0"/>
              </a:spcBef>
              <a:buClrTx/>
              <a:buSzTx/>
              <a:buFontTx/>
              <a:buNone/>
            </a:pPr>
            <a:r>
              <a:rPr lang="en-US" sz="3600" b="1">
                <a:solidFill>
                  <a:schemeClr val="bg1"/>
                </a:solidFill>
                <a:sym typeface="+mn-ea"/>
              </a:rPr>
              <a:t>          </a:t>
            </a:r>
            <a:r>
              <a:rPr lang="zh-CN" sz="3600" b="1">
                <a:solidFill>
                  <a:schemeClr val="bg1"/>
                </a:solidFill>
                <a:sym typeface="+mn-ea"/>
              </a:rPr>
              <a:t>风口龙头和跟风</a:t>
            </a:r>
            <a:endParaRPr lang="en-US" altLang="zh-CN" sz="3600" b="1">
              <a:solidFill>
                <a:schemeClr val="bg1"/>
              </a:solidFill>
              <a:sym typeface="+mn-ea"/>
            </a:endParaRPr>
          </a:p>
        </p:txBody>
      </p:sp>
      <p:pic>
        <p:nvPicPr>
          <p:cNvPr id="5" name="图片 4"/>
          <p:cNvPicPr>
            <a:picLocks noChangeAspect="1"/>
          </p:cNvPicPr>
          <p:nvPr/>
        </p:nvPicPr>
        <p:blipFill>
          <a:blip r:embed="rId2"/>
          <a:srcRect l="11106"/>
          <a:stretch>
            <a:fillRect/>
          </a:stretch>
        </p:blipFill>
        <p:spPr>
          <a:xfrm>
            <a:off x="1322070" y="911225"/>
            <a:ext cx="5382260" cy="2415540"/>
          </a:xfrm>
          <a:prstGeom prst="rect">
            <a:avLst/>
          </a:prstGeom>
          <a:ln>
            <a:solidFill>
              <a:schemeClr val="accent1"/>
            </a:solidFill>
          </a:ln>
        </p:spPr>
      </p:pic>
      <p:pic>
        <p:nvPicPr>
          <p:cNvPr id="6" name="图片 5"/>
          <p:cNvPicPr>
            <a:picLocks noChangeAspect="1"/>
          </p:cNvPicPr>
          <p:nvPr/>
        </p:nvPicPr>
        <p:blipFill>
          <a:blip r:embed="rId3"/>
          <a:stretch>
            <a:fillRect/>
          </a:stretch>
        </p:blipFill>
        <p:spPr>
          <a:xfrm>
            <a:off x="7248525" y="1002030"/>
            <a:ext cx="4652645" cy="2426970"/>
          </a:xfrm>
          <a:prstGeom prst="rect">
            <a:avLst/>
          </a:prstGeom>
          <a:ln>
            <a:solidFill>
              <a:schemeClr val="accent1"/>
            </a:solidFill>
          </a:ln>
        </p:spPr>
      </p:pic>
      <p:pic>
        <p:nvPicPr>
          <p:cNvPr id="7" name="图片 6"/>
          <p:cNvPicPr>
            <a:picLocks noChangeAspect="1"/>
          </p:cNvPicPr>
          <p:nvPr/>
        </p:nvPicPr>
        <p:blipFill>
          <a:blip r:embed="rId4"/>
          <a:stretch>
            <a:fillRect/>
          </a:stretch>
        </p:blipFill>
        <p:spPr>
          <a:xfrm>
            <a:off x="1594485" y="3429000"/>
            <a:ext cx="4837430" cy="2616200"/>
          </a:xfrm>
          <a:prstGeom prst="rect">
            <a:avLst/>
          </a:prstGeom>
          <a:ln>
            <a:solidFill>
              <a:schemeClr val="accent1"/>
            </a:solidFill>
          </a:ln>
        </p:spPr>
      </p:pic>
      <p:pic>
        <p:nvPicPr>
          <p:cNvPr id="8" name="图片 7"/>
          <p:cNvPicPr>
            <a:picLocks noChangeAspect="1"/>
          </p:cNvPicPr>
          <p:nvPr/>
        </p:nvPicPr>
        <p:blipFill>
          <a:blip r:embed="rId5"/>
          <a:stretch>
            <a:fillRect/>
          </a:stretch>
        </p:blipFill>
        <p:spPr>
          <a:xfrm>
            <a:off x="6704330" y="3630295"/>
            <a:ext cx="4666615" cy="2414905"/>
          </a:xfrm>
          <a:prstGeom prst="rect">
            <a:avLst/>
          </a:prstGeom>
          <a:ln>
            <a:solidFill>
              <a:schemeClr val="accent1"/>
            </a:solidFill>
          </a:ln>
        </p:spPr>
      </p:pic>
    </p:spTree>
    <p:custDataLst>
      <p:tags r:id="rId6"/>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4364999" y="2811670"/>
            <a:ext cx="4703762" cy="1050925"/>
          </a:xfrm>
        </p:spPr>
        <p:txBody>
          <a:bodyPr/>
          <a:lstStyle/>
          <a:p>
            <a:r>
              <a:rPr lang="zh-CN" altLang="en-US" dirty="0"/>
              <a:t>风口逻辑</a:t>
            </a:r>
            <a:endParaRPr lang="zh-CN"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531235" y="0"/>
            <a:ext cx="7172325" cy="645160"/>
          </a:xfrm>
          <a:prstGeom prst="rect">
            <a:avLst/>
          </a:prstGeom>
          <a:noFill/>
        </p:spPr>
        <p:txBody>
          <a:bodyPr wrap="square" rtlCol="0">
            <a:spAutoFit/>
          </a:bodyPr>
          <a:p>
            <a:pPr marR="0" defTabSz="914400" fontAlgn="auto">
              <a:lnSpc>
                <a:spcPct val="100000"/>
              </a:lnSpc>
              <a:spcBef>
                <a:spcPts val="0"/>
              </a:spcBef>
              <a:buClrTx/>
              <a:buSzTx/>
              <a:buFontTx/>
              <a:buNone/>
            </a:pPr>
            <a:r>
              <a:rPr lang="en-US" sz="3600" b="1">
                <a:solidFill>
                  <a:schemeClr val="bg1"/>
                </a:solidFill>
                <a:sym typeface="+mn-ea"/>
              </a:rPr>
              <a:t>  </a:t>
            </a:r>
            <a:r>
              <a:rPr lang="zh-CN" altLang="en-US" sz="3200" b="1">
                <a:solidFill>
                  <a:schemeClr val="bg1"/>
                </a:solidFill>
                <a:sym typeface="+mn-ea"/>
              </a:rPr>
              <a:t>逻辑</a:t>
            </a:r>
            <a:r>
              <a:rPr lang="en-US" altLang="zh-CN" sz="3200" b="1">
                <a:solidFill>
                  <a:schemeClr val="bg1"/>
                </a:solidFill>
                <a:sym typeface="+mn-ea"/>
              </a:rPr>
              <a:t>1.  </a:t>
            </a:r>
            <a:r>
              <a:rPr lang="zh-CN" altLang="en-US" sz="3600" b="1">
                <a:solidFill>
                  <a:schemeClr val="bg1"/>
                </a:solidFill>
                <a:sym typeface="+mn-ea"/>
              </a:rPr>
              <a:t>消息持续发酵刺激</a:t>
            </a:r>
            <a:endParaRPr lang="zh-CN" altLang="en-US" sz="3600" b="1">
              <a:solidFill>
                <a:schemeClr val="bg1"/>
              </a:solidFill>
              <a:sym typeface="+mn-ea"/>
            </a:endParaRPr>
          </a:p>
        </p:txBody>
      </p:sp>
      <p:sp>
        <p:nvSpPr>
          <p:cNvPr id="6" name="文本框 5"/>
          <p:cNvSpPr txBox="1"/>
          <p:nvPr/>
        </p:nvSpPr>
        <p:spPr>
          <a:xfrm>
            <a:off x="1203960" y="1048067"/>
            <a:ext cx="5080000" cy="583565"/>
          </a:xfrm>
          <a:prstGeom prst="rect">
            <a:avLst/>
          </a:prstGeom>
        </p:spPr>
        <p:txBody>
          <a:bodyPr>
            <a:spAutoFit/>
          </a:bodyPr>
          <a:p>
            <a:pPr marL="0" indent="0"/>
            <a:r>
              <a:rPr lang="en-US" altLang="zh-CN" sz="1600" b="0" i="0">
                <a:solidFill>
                  <a:srgbClr val="000000"/>
                </a:solidFill>
                <a:latin typeface="微软雅黑" panose="020B0503020204020204" charset="-122"/>
                <a:ea typeface="微软雅黑" panose="020B0503020204020204" charset="-122"/>
              </a:rPr>
              <a:t>11</a:t>
            </a:r>
            <a:r>
              <a:rPr lang="zh-CN" altLang="en-US" sz="1600" b="0" i="0">
                <a:solidFill>
                  <a:srgbClr val="000000"/>
                </a:solidFill>
                <a:latin typeface="微软雅黑" panose="020B0503020204020204" charset="-122"/>
                <a:ea typeface="微软雅黑" panose="020B0503020204020204" charset="-122"/>
              </a:rPr>
              <a:t>月</a:t>
            </a:r>
            <a:r>
              <a:rPr lang="en-US" altLang="zh-CN" sz="1600" b="0" i="0">
                <a:solidFill>
                  <a:srgbClr val="000000"/>
                </a:solidFill>
                <a:latin typeface="微软雅黑" panose="020B0503020204020204" charset="-122"/>
                <a:ea typeface="微软雅黑" panose="020B0503020204020204" charset="-122"/>
              </a:rPr>
              <a:t>15</a:t>
            </a:r>
            <a:r>
              <a:rPr lang="zh-CN" altLang="en-US" sz="1600" b="0" i="0">
                <a:solidFill>
                  <a:srgbClr val="000000"/>
                </a:solidFill>
                <a:latin typeface="微软雅黑" panose="020B0503020204020204" charset="-122"/>
                <a:ea typeface="微软雅黑" panose="020B0503020204020204" charset="-122"/>
              </a:rPr>
              <a:t>日华为正式进军人形机器人领域，最快明年量产，有望带动产业链快速发展</a:t>
            </a:r>
            <a:endParaRPr lang="zh-CN" altLang="en-US" sz="1600" b="0" i="0">
              <a:solidFill>
                <a:srgbClr val="000000"/>
              </a:solidFill>
              <a:latin typeface="微软雅黑" panose="020B0503020204020204" charset="-122"/>
              <a:ea typeface="微软雅黑" panose="020B0503020204020204" charset="-122"/>
            </a:endParaRPr>
          </a:p>
        </p:txBody>
      </p:sp>
      <p:pic>
        <p:nvPicPr>
          <p:cNvPr id="8" name="图片 7"/>
          <p:cNvPicPr>
            <a:picLocks noChangeAspect="1"/>
          </p:cNvPicPr>
          <p:nvPr/>
        </p:nvPicPr>
        <p:blipFill>
          <a:blip r:embed="rId2"/>
          <a:stretch>
            <a:fillRect/>
          </a:stretch>
        </p:blipFill>
        <p:spPr>
          <a:xfrm>
            <a:off x="1089660" y="1777365"/>
            <a:ext cx="4282440" cy="3080385"/>
          </a:xfrm>
          <a:prstGeom prst="rect">
            <a:avLst/>
          </a:prstGeom>
        </p:spPr>
      </p:pic>
      <p:sp>
        <p:nvSpPr>
          <p:cNvPr id="9" name="文本框 8"/>
          <p:cNvSpPr txBox="1"/>
          <p:nvPr/>
        </p:nvSpPr>
        <p:spPr>
          <a:xfrm>
            <a:off x="6499225" y="1138238"/>
            <a:ext cx="5080000" cy="1322070"/>
          </a:xfrm>
          <a:prstGeom prst="rect">
            <a:avLst/>
          </a:prstGeom>
        </p:spPr>
        <p:txBody>
          <a:bodyPr>
            <a:spAutoFit/>
          </a:bodyPr>
          <a:p>
            <a:pPr marL="0" indent="0"/>
            <a:r>
              <a:rPr lang="zh-CN" altLang="en-US" sz="1600" b="0" i="0">
                <a:solidFill>
                  <a:srgbClr val="000000"/>
                </a:solidFill>
                <a:latin typeface="微软雅黑" panose="020B0503020204020204" charset="-122"/>
                <a:ea typeface="微软雅黑" panose="020B0503020204020204" charset="-122"/>
              </a:rPr>
              <a:t>11月28日特斯拉机器人官方账号发布新动态：准备了新的手来迎接黑色星期五。视频中，Optimus稳稳地接住迎面抛来的网球并放下，手指可相对灵活地弯曲。</a:t>
            </a:r>
            <a:endParaRPr lang="zh-CN" altLang="en-US" sz="1600" b="0" i="0">
              <a:solidFill>
                <a:srgbClr val="000000"/>
              </a:solidFill>
              <a:latin typeface="微软雅黑" panose="020B0503020204020204" charset="-122"/>
              <a:ea typeface="微软雅黑" panose="020B0503020204020204" charset="-122"/>
            </a:endParaRPr>
          </a:p>
          <a:p>
            <a:pPr marL="0" indent="0"/>
            <a:r>
              <a:rPr lang="zh-CN" altLang="en-US" sz="1600" b="0" i="0">
                <a:solidFill>
                  <a:srgbClr val="000000"/>
                </a:solidFill>
                <a:latin typeface="微软雅黑" panose="020B0503020204020204" charset="-122"/>
                <a:ea typeface="微软雅黑" panose="020B0503020204020204" charset="-122"/>
              </a:rPr>
              <a:t>（</a:t>
            </a:r>
            <a:r>
              <a:rPr lang="en-US" altLang="zh-CN" sz="1600" b="0" i="0">
                <a:solidFill>
                  <a:srgbClr val="000000"/>
                </a:solidFill>
                <a:latin typeface="微软雅黑" panose="020B0503020204020204" charset="-122"/>
                <a:ea typeface="微软雅黑" panose="020B0503020204020204" charset="-122"/>
              </a:rPr>
              <a:t>OPTIMUS</a:t>
            </a:r>
            <a:r>
              <a:rPr lang="zh-CN" altLang="en-US" sz="1600" b="0" i="0">
                <a:solidFill>
                  <a:srgbClr val="000000"/>
                </a:solidFill>
                <a:latin typeface="微软雅黑" panose="020B0503020204020204" charset="-122"/>
                <a:ea typeface="微软雅黑" panose="020B0503020204020204" charset="-122"/>
              </a:rPr>
              <a:t>灵活手实现空中接球</a:t>
            </a:r>
            <a:r>
              <a:rPr lang="en-US" altLang="zh-CN" sz="1600" b="0" i="0">
                <a:solidFill>
                  <a:srgbClr val="000000"/>
                </a:solidFill>
                <a:latin typeface="微软雅黑" panose="020B0503020204020204" charset="-122"/>
                <a:ea typeface="微软雅黑" panose="020B0503020204020204" charset="-122"/>
              </a:rPr>
              <a:t> </a:t>
            </a:r>
            <a:r>
              <a:rPr lang="zh-CN" altLang="en-US" sz="1600" b="0" i="0">
                <a:solidFill>
                  <a:srgbClr val="000000"/>
                </a:solidFill>
                <a:latin typeface="微软雅黑" panose="020B0503020204020204" charset="-122"/>
                <a:ea typeface="微软雅黑" panose="020B0503020204020204" charset="-122"/>
              </a:rPr>
              <a:t>上游供应链受益产业飞速发</a:t>
            </a:r>
            <a:r>
              <a:rPr lang="en-US" altLang="zh-CN" sz="1600" b="0" i="0">
                <a:solidFill>
                  <a:srgbClr val="000000"/>
                </a:solidFill>
                <a:latin typeface="微软雅黑" panose="020B0503020204020204" charset="-122"/>
                <a:ea typeface="微软雅黑" panose="020B0503020204020204" charset="-122"/>
              </a:rPr>
              <a:t>)</a:t>
            </a:r>
            <a:endParaRPr lang="en-US" altLang="zh-CN" sz="1600" b="0" i="0">
              <a:solidFill>
                <a:srgbClr val="000000"/>
              </a:solidFill>
              <a:latin typeface="微软雅黑" panose="020B0503020204020204" charset="-122"/>
              <a:ea typeface="微软雅黑" panose="020B0503020204020204" charset="-122"/>
            </a:endParaRPr>
          </a:p>
        </p:txBody>
      </p:sp>
      <p:pic>
        <p:nvPicPr>
          <p:cNvPr id="10" name="图片 9"/>
          <p:cNvPicPr>
            <a:picLocks noChangeAspect="1"/>
          </p:cNvPicPr>
          <p:nvPr/>
        </p:nvPicPr>
        <p:blipFill>
          <a:blip r:embed="rId3"/>
          <a:stretch>
            <a:fillRect/>
          </a:stretch>
        </p:blipFill>
        <p:spPr>
          <a:xfrm>
            <a:off x="6854825" y="2308860"/>
            <a:ext cx="4546600" cy="3591560"/>
          </a:xfrm>
          <a:prstGeom prst="rect">
            <a:avLst/>
          </a:prstGeom>
        </p:spPr>
      </p:pic>
      <p:pic>
        <p:nvPicPr>
          <p:cNvPr id="11" name="图片 10"/>
          <p:cNvPicPr>
            <a:picLocks noChangeAspect="1"/>
          </p:cNvPicPr>
          <p:nvPr/>
        </p:nvPicPr>
        <p:blipFill>
          <a:blip r:embed="rId4"/>
          <a:stretch>
            <a:fillRect/>
          </a:stretch>
        </p:blipFill>
        <p:spPr>
          <a:xfrm>
            <a:off x="6280150" y="3429000"/>
            <a:ext cx="5416550" cy="2572385"/>
          </a:xfrm>
          <a:prstGeom prst="rect">
            <a:avLst/>
          </a:prstGeom>
        </p:spPr>
      </p:pic>
      <p:pic>
        <p:nvPicPr>
          <p:cNvPr id="12" name="图片 11"/>
          <p:cNvPicPr>
            <a:picLocks noChangeAspect="1"/>
          </p:cNvPicPr>
          <p:nvPr/>
        </p:nvPicPr>
        <p:blipFill>
          <a:blip r:embed="rId5"/>
          <a:stretch>
            <a:fillRect/>
          </a:stretch>
        </p:blipFill>
        <p:spPr>
          <a:xfrm>
            <a:off x="504825" y="4866005"/>
            <a:ext cx="5487035" cy="1034415"/>
          </a:xfrm>
          <a:prstGeom prst="rect">
            <a:avLst/>
          </a:prstGeom>
        </p:spPr>
      </p:pic>
    </p:spTree>
    <p:custDataLst>
      <p:tags r:id="rId6"/>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4222115" y="154305"/>
            <a:ext cx="5777865" cy="891540"/>
          </a:xfrm>
          <a:prstGeom prst="rect">
            <a:avLst/>
          </a:prstGeom>
          <a:noFill/>
        </p:spPr>
        <p:txBody>
          <a:bodyPr wrap="square" rtlCol="0">
            <a:spAutoFit/>
          </a:bodyPr>
          <a:p>
            <a:pPr marL="0" indent="0"/>
            <a:r>
              <a:rPr lang="en-US" sz="2400" b="1">
                <a:solidFill>
                  <a:schemeClr val="bg1"/>
                </a:solidFill>
                <a:sym typeface="+mn-ea"/>
              </a:rPr>
              <a:t> </a:t>
            </a:r>
            <a:r>
              <a:rPr lang="zh-CN" sz="2800" b="1">
                <a:solidFill>
                  <a:schemeClr val="bg1"/>
                </a:solidFill>
                <a:sym typeface="+mn-ea"/>
              </a:rPr>
              <a:t>本质：</a:t>
            </a:r>
            <a:r>
              <a:rPr lang="zh-CN" altLang="en-US" sz="2800" b="1">
                <a:solidFill>
                  <a:schemeClr val="bg1"/>
                </a:solidFill>
                <a:latin typeface="微软雅黑" panose="020B0503020204020204" charset="-122"/>
                <a:ea typeface="微软雅黑" panose="020B0503020204020204" charset="-122"/>
                <a:sym typeface="+mn-ea"/>
              </a:rPr>
              <a:t>产业化发展有望显著提速</a:t>
            </a:r>
            <a:endParaRPr lang="zh-CN" altLang="en-US" sz="2400" b="1" i="0">
              <a:solidFill>
                <a:schemeClr val="bg1"/>
              </a:solidFill>
              <a:latin typeface="微软雅黑" panose="020B0503020204020204" charset="-122"/>
              <a:ea typeface="微软雅黑" panose="020B0503020204020204" charset="-122"/>
            </a:endParaRPr>
          </a:p>
          <a:p>
            <a:pPr marL="0" indent="0"/>
            <a:endParaRPr lang="zh-CN" altLang="en-US" sz="2400" b="1" i="0">
              <a:solidFill>
                <a:schemeClr val="bg1"/>
              </a:solidFill>
              <a:latin typeface="微软雅黑" panose="020B0503020204020204" charset="-122"/>
              <a:ea typeface="微软雅黑" panose="020B0503020204020204" charset="-122"/>
              <a:sym typeface="+mn-ea"/>
            </a:endParaRPr>
          </a:p>
        </p:txBody>
      </p:sp>
      <p:pic>
        <p:nvPicPr>
          <p:cNvPr id="2" name="图片 1"/>
          <p:cNvPicPr>
            <a:picLocks noChangeAspect="1"/>
          </p:cNvPicPr>
          <p:nvPr/>
        </p:nvPicPr>
        <p:blipFill>
          <a:blip r:embed="rId2"/>
          <a:stretch>
            <a:fillRect/>
          </a:stretch>
        </p:blipFill>
        <p:spPr>
          <a:xfrm>
            <a:off x="646430" y="984250"/>
            <a:ext cx="9613900" cy="4850765"/>
          </a:xfrm>
          <a:prstGeom prst="rect">
            <a:avLst/>
          </a:prstGeom>
        </p:spPr>
      </p:pic>
    </p:spTree>
    <p:custDataLst>
      <p:tags r:id="rId3"/>
    </p:custDataLst>
  </p:cSld>
  <p:clrMapOvr>
    <a:masterClrMapping/>
  </p:clrMapOvr>
</p:sld>
</file>

<file path=ppt/tags/tag1.xml><?xml version="1.0" encoding="utf-8"?>
<p:tagLst xmlns:p="http://schemas.openxmlformats.org/presentationml/2006/main">
  <p:tag name="KSO_WM_UNIT_PLACING_PICTURE_USER_VIEWPORT" val="{&quot;height&quot;:10168,&quot;width&quot;:18489}"/>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00.xml><?xml version="1.0" encoding="utf-8"?>
<p:tagLst xmlns:p="http://schemas.openxmlformats.org/presentationml/2006/main">
  <p:tag name="KSO_WM_UNIT_PLACING_PICTURE_USER_VIEWPORT" val="{&quot;height&quot;:606,&quot;width&quot;:2795}"/>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081"/>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wm#"/>
  <p:tag name="KSO_WM_TEMPLATE_CATEGORY" val="custom"/>
  <p:tag name="KSO_WM_TEMPLATE_INDEX" val="20205081"/>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TEMPLATE_CATEGORY" val="custom"/>
  <p:tag name="KSO_WM_TEMPLATE_INDEX" val="20205081"/>
  <p:tag name="resource_record_key" val="{&quot;65&quot;:[20205081],&quot;70&quot;:[3314064]}"/>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wm#"/>
  <p:tag name="KSO_WM_TEMPLATE_CATEGORY" val="custom"/>
  <p:tag name="KSO_WM_TEMPLATE_INDEX" val="20205081"/>
  <p:tag name="resource_record_key" val="{&quot;65&quot;:[20205081],&quot;70&quot;:[3314064]}"/>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custom"/>
  <p:tag name="KSO_WM_TEMPLATE_INDEX" val="20205081"/>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wm#"/>
  <p:tag name="KSO_WM_TEMPLATE_CATEGORY" val="custom"/>
  <p:tag name="KSO_WM_TEMPLATE_INDEX" val="20205081"/>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wm#"/>
  <p:tag name="KSO_WM_TEMPLATE_CATEGORY" val="custom"/>
  <p:tag name="KSO_WM_TEMPLATE_INDEX" val="20205081"/>
  <p:tag name="resource_record_key" val="{&quot;65&quot;:[20205081],&quot;70&quot;:[3314064]}"/>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wm#"/>
  <p:tag name="KSO_WM_TEMPLATE_CATEGORY" val="custom"/>
  <p:tag name="KSO_WM_TEMPLATE_INDEX" val="20205081"/>
  <p:tag name="resource_record_key" val="{&quot;65&quot;:[20205081],&quot;70&quot;:[3314064]}"/>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wm#"/>
  <p:tag name="KSO_WM_TEMPLATE_CATEGORY" val="custom"/>
  <p:tag name="KSO_WM_TEMPLATE_INDEX" val="20205081"/>
  <p:tag name="resource_record_key" val="{&quot;65&quot;:[20205081],&quot;70&quot;:[3314064]}"/>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wm#"/>
  <p:tag name="KSO_WM_TEMPLATE_CATEGORY" val="custom"/>
  <p:tag name="KSO_WM_TEMPLATE_INDEX" val="20205081"/>
  <p:tag name="resource_record_key" val="{&quot;65&quot;:[20205081],&quot;70&quot;:[3314060]}"/>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wm#"/>
  <p:tag name="KSO_WM_TEMPLATE_CATEGORY" val="custom"/>
  <p:tag name="KSO_WM_TEMPLATE_INDEX" val="20205081"/>
  <p:tag name="resource_record_key" val="{&quot;65&quot;:[20205081],&quot;70&quot;:[3314060]}"/>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wm#"/>
  <p:tag name="KSO_WM_TEMPLATE_CATEGORY" val="custom"/>
  <p:tag name="KSO_WM_TEMPLATE_INDEX" val="20205081"/>
  <p:tag name="resource_record_key" val="{&quot;65&quot;:[20205081],&quot;70&quot;:[3314060]}"/>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wm#"/>
  <p:tag name="KSO_WM_TEMPLATE_CATEGORY" val="custom"/>
  <p:tag name="KSO_WM_TEMPLATE_INDEX" val="20205081"/>
  <p:tag name="resource_record_key" val="{&quot;65&quot;:[20205081],&quot;70&quot;:[3314060]}"/>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5081"/>
  <p:tag name="resource_record_key" val="{&quot;65&quot;:[20205081],&quot;70&quot;:[3314060]}"/>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wm#"/>
  <p:tag name="KSO_WM_TEMPLATE_CATEGORY" val="custom"/>
  <p:tag name="KSO_WM_TEMPLATE_INDEX" val="20205081"/>
  <p:tag name="resource_record_key" val="{&quot;65&quot;:[20205081],&quot;70&quot;:[3314060]}"/>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wm#"/>
  <p:tag name="KSO_WM_TEMPLATE_CATEGORY" val="custom"/>
  <p:tag name="KSO_WM_TEMPLATE_INDEX" val="20205081"/>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wm#"/>
  <p:tag name="KSO_WM_TEMPLATE_CATEGORY" val="custom"/>
  <p:tag name="KSO_WM_TEMPLATE_INDEX" val="20205081"/>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wm#"/>
  <p:tag name="KSO_WM_TEMPLATE_CATEGORY" val="custom"/>
  <p:tag name="KSO_WM_TEMPLATE_INDEX" val="20205081"/>
</p:tagLst>
</file>

<file path=ppt/tags/tag159.xml><?xml version="1.0" encoding="utf-8"?>
<p:tagLst xmlns:p="http://schemas.openxmlformats.org/presentationml/2006/main">
  <p:tag name="KSO_WPP_MARK_KEY" val="34a5c737-2527-451b-a6cc-313a70f4ce21"/>
  <p:tag name="COMMONDATA" val="eyJoZGlkIjoiMjUxNmU2Yzc2MjNiNjJjZGFlY2Q1MzYxMGIzYTQ4YWEifQ=="/>
  <p:tag name="resource_record_key" val="{&quot;29&quot;:[20405972,20405933,20426316,20405934,20405922,20405918,20405950],&quot;65&quot;:[20205081],&quot;70&quot;:[3315773,3314060,3321602,3314064]}"/>
  <p:tag name="commondata" val="eyJoZGlkIjoiMTE5OTlmMmY3Mzc0MTBlODE0YTNlMWY0MTJhZTZiYTY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99.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1748</Words>
  <Application>WPS 演示</Application>
  <PresentationFormat>宽屏</PresentationFormat>
  <Paragraphs>110</Paragraphs>
  <Slides>28</Slides>
  <Notes>4</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28</vt:i4>
      </vt:variant>
    </vt:vector>
  </HeadingPairs>
  <TitlesOfParts>
    <vt:vector size="47" baseType="lpstr">
      <vt:lpstr>Arial</vt:lpstr>
      <vt:lpstr>宋体</vt:lpstr>
      <vt:lpstr>Wingdings</vt:lpstr>
      <vt:lpstr>Wingdings</vt:lpstr>
      <vt:lpstr>Roboto</vt:lpstr>
      <vt:lpstr>汉仪旗黑-55简</vt:lpstr>
      <vt:lpstr>思源黑体 CN Medium</vt:lpstr>
      <vt:lpstr>黑体</vt:lpstr>
      <vt:lpstr>思源黑体 CN Light</vt:lpstr>
      <vt:lpstr>阿里巴巴普惠体 Light</vt:lpstr>
      <vt:lpstr>华文细黑</vt:lpstr>
      <vt:lpstr>微软雅黑</vt:lpstr>
      <vt:lpstr>Arial Unicode MS</vt:lpstr>
      <vt:lpstr>Calibri</vt:lpstr>
      <vt:lpstr>PingFang SC</vt:lpstr>
      <vt:lpstr>Segoe Print</vt:lpstr>
      <vt:lpstr>Arial</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A陈小渊</cp:lastModifiedBy>
  <cp:revision>952</cp:revision>
  <dcterms:created xsi:type="dcterms:W3CDTF">2019-06-19T02:08:00Z</dcterms:created>
  <dcterms:modified xsi:type="dcterms:W3CDTF">2024-12-05T06:51:56Z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67F8E99CA25843CDBAFD0150A9FB820A</vt:lpwstr>
  </property>
</Properties>
</file>