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14.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5"/>
  </p:notesMasterIdLst>
  <p:sldIdLst>
    <p:sldId id="370" r:id="rId4"/>
    <p:sldId id="1054" r:id="rId6"/>
    <p:sldId id="1113" r:id="rId7"/>
    <p:sldId id="1108" r:id="rId8"/>
    <p:sldId id="1114" r:id="rId9"/>
    <p:sldId id="1115" r:id="rId10"/>
    <p:sldId id="1116" r:id="rId11"/>
    <p:sldId id="1109" r:id="rId12"/>
    <p:sldId id="1110" r:id="rId13"/>
    <p:sldId id="1084" r:id="rId14"/>
    <p:sldId id="372" r:id="rId15"/>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3" userDrawn="1">
          <p15:clr>
            <a:srgbClr val="A4A3A4"/>
          </p15:clr>
        </p15:guide>
        <p15:guide id="2" pos="368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2" clrIdx="0"/>
  <p:cmAuthor id="7" name="熊仪_aYju7RJj" initials="熊" lastIdx="0" clrIdx="0"/>
  <p:cmAuthor id="8" name="yifei" initials="y" lastIdx="1" clrIdx="7"/>
  <p:cmAuthor id="2" name="kingsoft" initials="k" lastIdx="1" clrIdx="1"/>
  <p:cmAuthor id="9" name="ADMIN" initials="A" lastIdx="1" clrIdx="8"/>
  <p:cmAuthor id="3" name="zhouzean" initials="z" lastIdx="1" clrIdx="2"/>
  <p:cmAuthor id="4" name="李鹏飞_6bQfzI3a" initials="李" lastIdx="0" clrIdx="0"/>
  <p:cmAuthor id="5" name="李晓菲_MZFnUzi6" initials="李" lastIdx="0" clrIdx="0"/>
  <p:cmAuthor id="6" name="小珞_QjMfU7FR" initials="小" lastIdx="0" clrIdx="0"/>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324F3"/>
    <a:srgbClr val="FFF6CD"/>
    <a:srgbClr val="FFFDF5"/>
    <a:srgbClr val="FFDFDF"/>
    <a:srgbClr val="D16664"/>
    <a:srgbClr val="FFFC91"/>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053"/>
        <p:guide pos="368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0" Type="http://schemas.openxmlformats.org/officeDocument/2006/relationships/tags" Target="tags/tag13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补充讲讲上能电气</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不光是苹果，华为</a:t>
            </a:r>
            <a:r>
              <a:rPr lang="en-US" altLang="zh-CN"/>
              <a:t>mate80</a:t>
            </a:r>
            <a:r>
              <a:rPr lang="zh-CN" altLang="en-US"/>
              <a:t>系列也要用这个全新设计，而且是全系标配（来自韭研公社</a:t>
            </a:r>
            <a:r>
              <a:rPr lang="en-US" altLang="zh-CN"/>
              <a:t>APP</a:t>
            </a:r>
            <a:r>
              <a:rPr lang="zh-CN" altLang="en-US"/>
              <a:t>）</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93.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3" name="图片 2" descr="ppt"/>
          <p:cNvPicPr>
            <a:picLocks noChangeAspect="1"/>
          </p:cNvPicPr>
          <p:nvPr userDrawn="1"/>
        </p:nvPicPr>
        <p:blipFill>
          <a:blip r:embed="rId2"/>
          <a:stretch>
            <a:fillRect/>
          </a:stretch>
        </p:blipFill>
        <p:spPr>
          <a:xfrm>
            <a:off x="0" y="0"/>
            <a:ext cx="12192000" cy="6858000"/>
          </a:xfrm>
          <a:prstGeom prst="rect">
            <a:avLst/>
          </a:prstGeom>
        </p:spPr>
      </p:pic>
      <p:pic>
        <p:nvPicPr>
          <p:cNvPr id="4" name="图片 3" descr="组 21"/>
          <p:cNvPicPr>
            <a:picLocks noChangeAspect="1"/>
          </p:cNvPicPr>
          <p:nvPr userDrawn="1"/>
        </p:nvPicPr>
        <p:blipFill>
          <a:blip r:embed="rId3"/>
          <a:stretch>
            <a:fillRect/>
          </a:stretch>
        </p:blipFill>
        <p:spPr>
          <a:xfrm>
            <a:off x="10363200" y="335280"/>
            <a:ext cx="1492885" cy="62026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panose="02000000000000000000"/>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tags" Target="../tags/tag3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9" Type="http://schemas.openxmlformats.org/officeDocument/2006/relationships/theme" Target="../theme/theme2.xml"/><Relationship Id="rId18" Type="http://schemas.openxmlformats.org/officeDocument/2006/relationships/tags" Target="../tags/tag99.xml"/><Relationship Id="rId17" Type="http://schemas.openxmlformats.org/officeDocument/2006/relationships/image" Target="../media/image6.png"/><Relationship Id="rId16" Type="http://schemas.openxmlformats.org/officeDocument/2006/relationships/tags" Target="../tags/tag98.xml"/><Relationship Id="rId15" Type="http://schemas.openxmlformats.org/officeDocument/2006/relationships/tags" Target="../tags/tag97.xml"/><Relationship Id="rId14" Type="http://schemas.openxmlformats.org/officeDocument/2006/relationships/tags" Target="../tags/tag96.xml"/><Relationship Id="rId13" Type="http://schemas.openxmlformats.org/officeDocument/2006/relationships/tags" Target="../tags/tag95.xml"/><Relationship Id="rId12" Type="http://schemas.openxmlformats.org/officeDocument/2006/relationships/tags" Target="../tags/tag94.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7" name="图片 6" descr="组 2"/>
          <p:cNvPicPr>
            <a:picLocks noChangeAspect="1"/>
          </p:cNvPicPr>
          <p:nvPr userDrawn="1"/>
        </p:nvPicPr>
        <p:blipFill>
          <a:blip r:embed="rId17"/>
          <a:stretch>
            <a:fillRect/>
          </a:stretch>
        </p:blipFill>
        <p:spPr>
          <a:xfrm>
            <a:off x="0" y="0"/>
            <a:ext cx="12192000" cy="6858000"/>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image" Target="../media/image7.png"/><Relationship Id="rId14" Type="http://schemas.openxmlformats.org/officeDocument/2006/relationships/notesSlide" Target="../notesSlides/notesSlide1.xml"/><Relationship Id="rId13" Type="http://schemas.openxmlformats.org/officeDocument/2006/relationships/slideLayout" Target="../slideLayouts/slideLayout3.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100.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tags" Target="../tags/tag128.xml"/><Relationship Id="rId2" Type="http://schemas.openxmlformats.org/officeDocument/2006/relationships/image" Target="../media/image24.png"/><Relationship Id="rId1" Type="http://schemas.openxmlformats.org/officeDocument/2006/relationships/tags" Target="../tags/tag12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0.xml"/><Relationship Id="rId2" Type="http://schemas.openxmlformats.org/officeDocument/2006/relationships/image" Target="../media/image25.png"/><Relationship Id="rId1" Type="http://schemas.openxmlformats.org/officeDocument/2006/relationships/tags" Target="../tags/tag12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tags" Target="../tags/tag11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14.xml"/><Relationship Id="rId2" Type="http://schemas.openxmlformats.org/officeDocument/2006/relationships/image" Target="../media/image10.png"/><Relationship Id="rId1" Type="http://schemas.openxmlformats.org/officeDocument/2006/relationships/tags" Target="../tags/tag113.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16.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15.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tags" Target="../tags/tag118.xml"/><Relationship Id="rId2" Type="http://schemas.openxmlformats.org/officeDocument/2006/relationships/image" Target="../media/image13.png"/><Relationship Id="rId1" Type="http://schemas.openxmlformats.org/officeDocument/2006/relationships/tags" Target="../tags/tag117.xml"/></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20.xml"/><Relationship Id="rId3" Type="http://schemas.openxmlformats.org/officeDocument/2006/relationships/image" Target="../media/image15.png"/><Relationship Id="rId2" Type="http://schemas.openxmlformats.org/officeDocument/2006/relationships/image" Target="../media/image14.webp"/><Relationship Id="rId1" Type="http://schemas.openxmlformats.org/officeDocument/2006/relationships/tags" Target="../tags/tag119.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tags" Target="../tags/tag122.xml"/><Relationship Id="rId2" Type="http://schemas.openxmlformats.org/officeDocument/2006/relationships/image" Target="../media/image16.jpeg"/><Relationship Id="rId1" Type="http://schemas.openxmlformats.org/officeDocument/2006/relationships/tags" Target="../tags/tag121.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124.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123.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126.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tags" Target="../tags/tag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custDataLst>
              <p:tags r:id="rId1"/>
            </p:custDataLst>
          </p:nvPr>
        </p:nvPicPr>
        <p:blipFill>
          <a:blip r:embed="rId2"/>
          <a:stretch>
            <a:fillRect/>
          </a:stretch>
        </p:blipFill>
        <p:spPr>
          <a:xfrm>
            <a:off x="9852025" y="194945"/>
            <a:ext cx="1774825" cy="384810"/>
          </a:xfrm>
          <a:prstGeom prst="rect">
            <a:avLst/>
          </a:prstGeom>
        </p:spPr>
      </p:pic>
      <p:sp>
        <p:nvSpPr>
          <p:cNvPr id="9" name="矩形 8"/>
          <p:cNvSpPr/>
          <p:nvPr/>
        </p:nvSpPr>
        <p:spPr>
          <a:xfrm>
            <a:off x="3150870" y="5130165"/>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custDataLst>
              <p:tags r:id="rId3"/>
            </p:custDataLst>
          </p:nvPr>
        </p:nvSpPr>
        <p:spPr>
          <a:xfrm>
            <a:off x="3157220" y="5130165"/>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custDataLst>
              <p:tags r:id="rId4"/>
            </p:custDataLst>
          </p:nvPr>
        </p:nvSpPr>
        <p:spPr>
          <a:xfrm>
            <a:off x="3112770" y="5137150"/>
            <a:ext cx="1143000" cy="368300"/>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a:t>
            </a:r>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152900" y="5118735"/>
            <a:ext cx="1162050" cy="368300"/>
          </a:xfrm>
          <a:prstGeom prst="rect">
            <a:avLst/>
          </a:prstGeom>
          <a:noFill/>
        </p:spPr>
        <p:txBody>
          <a:bodyPr wrap="square" rtlCol="0">
            <a:spAutoFit/>
          </a:bodyPr>
          <a:p>
            <a:r>
              <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梁洁云</a:t>
            </a:r>
            <a:endParaRPr lang="zh-CN" altLang="en-US">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rot="0">
            <a:off x="5587365" y="5137158"/>
            <a:ext cx="3349721" cy="374408"/>
            <a:chOff x="7093" y="6616"/>
            <a:chExt cx="5888" cy="656"/>
          </a:xfrm>
        </p:grpSpPr>
        <p:sp>
          <p:nvSpPr>
            <p:cNvPr id="18" name="矩形 17"/>
            <p:cNvSpPr/>
            <p:nvPr>
              <p:custDataLst>
                <p:tags r:id="rId6"/>
              </p:custDataLst>
            </p:nvPr>
          </p:nvSpPr>
          <p:spPr>
            <a:xfrm>
              <a:off x="7093" y="6626"/>
              <a:ext cx="5888"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3511" cy="645"/>
            </a:xfrm>
            <a:prstGeom prst="rect">
              <a:avLst/>
            </a:prstGeom>
            <a:noFill/>
          </p:spPr>
          <p:txBody>
            <a:bodyPr wrap="square" rtlCol="0">
              <a:spAutoFit/>
            </a:bodyPr>
            <a:p>
              <a:pPr algn="l"/>
              <a:r>
                <a:rPr lang="zh-CN" altLang="en-US" dirty="0">
                  <a:solidFill>
                    <a:schemeClr val="bg1"/>
                  </a:solidFill>
                  <a:latin typeface="思源黑体 CN Light" panose="020B0300000000000000" charset="-122"/>
                  <a:ea typeface="思源黑体 CN Light" panose="020B0300000000000000" charset="-122"/>
                  <a:cs typeface="思源黑体 CN Light" panose="020B0300000000000000" charset="-122"/>
                  <a:sym typeface="+mn-ea"/>
                </a:rPr>
                <a:t>A1120619060027</a:t>
              </a:r>
              <a:endParaRPr lang="en-US" altLang="zh-CN">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
        <p:nvSpPr>
          <p:cNvPr id="12" name="文本框 11"/>
          <p:cNvSpPr txBox="1"/>
          <p:nvPr userDrawn="1">
            <p:custDataLst>
              <p:tags r:id="rId10"/>
            </p:custDataLst>
          </p:nvPr>
        </p:nvSpPr>
        <p:spPr>
          <a:xfrm>
            <a:off x="1634490" y="1593215"/>
            <a:ext cx="8777605" cy="1835785"/>
          </a:xfrm>
          <a:prstGeom prst="rect">
            <a:avLst/>
          </a:prstGeom>
          <a:noFill/>
        </p:spPr>
        <p:txBody>
          <a:bodyPr wrap="square" rtlCol="0">
            <a:noAutofit/>
          </a:bodyPr>
          <a:p>
            <a:pPr algn="ctr">
              <a:lnSpc>
                <a:spcPct val="120000"/>
              </a:lnSpc>
            </a:pPr>
            <a:r>
              <a:rPr lang="zh-CN"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rPr>
              <a:t>风口解读之概念科普</a:t>
            </a:r>
            <a:endParaRPr lang="zh-CN" altLang="en-US" sz="3600" b="1" dirty="0">
              <a:gradFill>
                <a:gsLst>
                  <a:gs pos="0">
                    <a:srgbClr val="FFFAE9"/>
                  </a:gs>
                  <a:gs pos="100000">
                    <a:srgbClr val="FBDF62"/>
                  </a:gs>
                </a:gsLst>
                <a:lin ang="5400000" scaled="0"/>
              </a:gradFill>
              <a:latin typeface="思源黑体 CN Medium" panose="020B0600000000000000" pitchFamily="34" charset="-122"/>
              <a:ea typeface="思源黑体 CN Medium" panose="020B0600000000000000" pitchFamily="34" charset="-122"/>
            </a:endParaRPr>
          </a:p>
        </p:txBody>
      </p:sp>
      <p:sp>
        <p:nvSpPr>
          <p:cNvPr id="4" name="文本框 3"/>
          <p:cNvSpPr txBox="1"/>
          <p:nvPr>
            <p:custDataLst>
              <p:tags r:id="rId11"/>
            </p:custDataLst>
          </p:nvPr>
        </p:nvSpPr>
        <p:spPr>
          <a:xfrm>
            <a:off x="408305" y="283210"/>
            <a:ext cx="3613150" cy="419735"/>
          </a:xfrm>
          <a:prstGeom prst="rect">
            <a:avLst/>
          </a:prstGeom>
          <a:noFill/>
        </p:spPr>
        <p:txBody>
          <a:bodyPr wrap="square" rtlCol="0">
            <a:noAutofit/>
          </a:bodyPr>
          <a:p>
            <a:r>
              <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rPr>
              <a:t>投教课</a:t>
            </a:r>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a:t>
            </a:r>
            <a:endPar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endParaRPr>
          </a:p>
        </p:txBody>
      </p:sp>
      <p:sp>
        <p:nvSpPr>
          <p:cNvPr id="2" name="文本框 1"/>
          <p:cNvSpPr txBox="1"/>
          <p:nvPr/>
        </p:nvSpPr>
        <p:spPr>
          <a:xfrm>
            <a:off x="5003165" y="3813810"/>
            <a:ext cx="2185035" cy="460375"/>
          </a:xfrm>
          <a:prstGeom prst="rect">
            <a:avLst/>
          </a:prstGeom>
          <a:noFill/>
        </p:spPr>
        <p:txBody>
          <a:bodyPr wrap="square" rtlCol="0" anchor="t">
            <a:spAutoFit/>
          </a:bodyPr>
          <a:p>
            <a:r>
              <a:rPr lang="en-US" altLang="zh-CN"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rPr>
              <a:t>2025 .8.21</a:t>
            </a:r>
            <a:endParaRPr lang="zh-CN" altLang="en-US" sz="2400" b="1" dirty="0">
              <a:solidFill>
                <a:schemeClr val="bg1"/>
              </a:solidFill>
              <a:latin typeface="阿里巴巴普惠体 Light" panose="00020600040101010101" charset="-122"/>
              <a:ea typeface="阿里巴巴普惠体 Light" panose="00020600040101010101" charset="-122"/>
              <a:cs typeface="阿里巴巴普惠体 Light" panose="00020600040101010101" charset="-122"/>
              <a:sym typeface="+mn-ea"/>
            </a:endParaRPr>
          </a:p>
        </p:txBody>
      </p:sp>
    </p:spTree>
    <p:custDataLst>
      <p:tags r:id="rId1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668905" y="0"/>
            <a:ext cx="6308090"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sz="3600" b="1" i="0" kern="1200" cap="none" spc="0" normalizeH="0" baseline="0">
                <a:solidFill>
                  <a:schemeClr val="bg1"/>
                </a:solidFill>
              </a:rPr>
              <a:t>好股研选栏目活动</a:t>
            </a:r>
            <a:endParaRPr kumimoji="0" lang="zh-CN" sz="3600" b="1" i="0" kern="1200" cap="none" spc="0" normalizeH="0" baseline="0">
              <a:solidFill>
                <a:schemeClr val="bg1"/>
              </a:solidFill>
            </a:endParaRPr>
          </a:p>
        </p:txBody>
      </p:sp>
      <p:pic>
        <p:nvPicPr>
          <p:cNvPr id="5" name="图片 4"/>
          <p:cNvPicPr>
            <a:picLocks noChangeAspect="1"/>
          </p:cNvPicPr>
          <p:nvPr/>
        </p:nvPicPr>
        <p:blipFill>
          <a:blip r:embed="rId2"/>
          <a:stretch>
            <a:fillRect/>
          </a:stretch>
        </p:blipFill>
        <p:spPr>
          <a:xfrm>
            <a:off x="1414145" y="804545"/>
            <a:ext cx="9559925" cy="5377815"/>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en-US" altLang="zh-CN" sz="3200" b="1" i="0" kern="1200" cap="none" spc="0" normalizeH="0" baseline="0">
                <a:solidFill>
                  <a:schemeClr val="bg1"/>
                </a:solidFill>
              </a:rPr>
              <a:t>AR</a:t>
            </a:r>
            <a:r>
              <a:rPr kumimoji="0" lang="zh-CN" altLang="en-US" sz="3200" b="1" i="0" kern="1200" cap="none" spc="0" normalizeH="0" baseline="0">
                <a:solidFill>
                  <a:schemeClr val="bg1"/>
                </a:solidFill>
              </a:rPr>
              <a:t>镀膜</a:t>
            </a:r>
            <a:endParaRPr kumimoji="0" lang="zh-CN" altLang="en-US" sz="3200" b="1" i="0" kern="1200" cap="none" spc="0" normalizeH="0" baseline="0">
              <a:solidFill>
                <a:schemeClr val="bg1"/>
              </a:solidFill>
            </a:endParaRPr>
          </a:p>
        </p:txBody>
      </p:sp>
      <p:pic>
        <p:nvPicPr>
          <p:cNvPr id="8" name="图片 7"/>
          <p:cNvPicPr/>
          <p:nvPr/>
        </p:nvPicPr>
        <p:blipFill>
          <a:blip r:embed="rId2"/>
          <a:srcRect l="3014" t="8397" r="3770" b="26414"/>
          <a:stretch>
            <a:fillRect/>
          </a:stretch>
        </p:blipFill>
        <p:spPr>
          <a:xfrm>
            <a:off x="1702435" y="788670"/>
            <a:ext cx="8848090" cy="890905"/>
          </a:xfrm>
          <a:prstGeom prst="rect">
            <a:avLst/>
          </a:prstGeom>
        </p:spPr>
      </p:pic>
      <p:pic>
        <p:nvPicPr>
          <p:cNvPr id="9" name="图片 8"/>
          <p:cNvPicPr/>
          <p:nvPr/>
        </p:nvPicPr>
        <p:blipFill>
          <a:blip r:embed="rId3"/>
          <a:srcRect l="2579" t="2193" r="1570" b="6657"/>
          <a:stretch>
            <a:fillRect/>
          </a:stretch>
        </p:blipFill>
        <p:spPr>
          <a:xfrm>
            <a:off x="2139315" y="1597660"/>
            <a:ext cx="8141335" cy="4460240"/>
          </a:xfrm>
          <a:prstGeom prst="rect">
            <a:avLst/>
          </a:prstGeom>
        </p:spPr>
      </p:pic>
      <p:sp>
        <p:nvSpPr>
          <p:cNvPr id="10" name="文本框 9"/>
          <p:cNvSpPr txBox="1"/>
          <p:nvPr/>
        </p:nvSpPr>
        <p:spPr>
          <a:xfrm>
            <a:off x="2994025" y="5629910"/>
            <a:ext cx="6203315" cy="306705"/>
          </a:xfrm>
          <a:prstGeom prst="rect">
            <a:avLst/>
          </a:prstGeom>
        </p:spPr>
        <p:txBody>
          <a:bodyPr wrap="square">
            <a:spAutoFit/>
          </a:bodyPr>
          <a:p>
            <a:pPr marL="0" indent="0"/>
            <a:r>
              <a:rPr lang="en-US" altLang="zh-CN" sz="1400" b="0" i="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iphone17</a:t>
            </a:r>
            <a:r>
              <a:rPr lang="zh-CN" altLang="en-US" sz="1400" b="0" i="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系列外玻璃全部会做一层超硬</a:t>
            </a:r>
            <a:r>
              <a:rPr lang="en-US" altLang="zh-CN" sz="1400" b="0" i="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AR</a:t>
            </a:r>
            <a:r>
              <a:rPr lang="zh-CN" altLang="en-US" sz="1400" b="0" i="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层，这个是</a:t>
            </a:r>
            <a:r>
              <a:rPr lang="en-US" altLang="zh-CN" sz="1400" b="0" i="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17</a:t>
            </a:r>
            <a:r>
              <a:rPr lang="zh-CN" altLang="en-US" sz="1400" b="0" i="0">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系列最大增量</a:t>
            </a:r>
            <a:endParaRPr lang="zh-CN" altLang="en-US" sz="1400" b="0" i="0">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en-US" altLang="zh-CN" sz="3200" b="1" i="0" kern="1200" cap="none" spc="0" normalizeH="0" baseline="0">
                <a:solidFill>
                  <a:schemeClr val="bg1"/>
                </a:solidFill>
              </a:rPr>
              <a:t>AR</a:t>
            </a:r>
            <a:r>
              <a:rPr kumimoji="0" lang="zh-CN" altLang="en-US" sz="3200" b="1" i="0" kern="1200" cap="none" spc="0" normalizeH="0" baseline="0">
                <a:solidFill>
                  <a:schemeClr val="bg1"/>
                </a:solidFill>
              </a:rPr>
              <a:t>镀膜</a:t>
            </a:r>
            <a:endParaRPr kumimoji="0" lang="zh-CN" altLang="en-US" sz="3200" b="1" i="0" kern="1200" cap="none" spc="0" normalizeH="0" baseline="0">
              <a:solidFill>
                <a:schemeClr val="bg1"/>
              </a:solidFill>
            </a:endParaRPr>
          </a:p>
        </p:txBody>
      </p:sp>
      <p:sp>
        <p:nvSpPr>
          <p:cNvPr id="2" name="文本框 1"/>
          <p:cNvSpPr txBox="1"/>
          <p:nvPr/>
        </p:nvSpPr>
        <p:spPr>
          <a:xfrm>
            <a:off x="1133475" y="888365"/>
            <a:ext cx="9794875" cy="337185"/>
          </a:xfrm>
          <a:prstGeom prst="rect">
            <a:avLst/>
          </a:prstGeom>
        </p:spPr>
        <p:txBody>
          <a:bodyPr wrap="square">
            <a:spAutoFit/>
          </a:bodyPr>
          <a:p>
            <a:pPr marL="0" indent="0"/>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新技术：超硬</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AR</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镀膜，</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Iphone17</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和</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Mate80</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都标配这个超硬</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AR</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镀膜，是未来消费电子系列最大增量</a:t>
            </a:r>
            <a:endParaRPr lang="zh-CN" altLang="en-US" sz="1600" b="0" i="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132840" y="1783080"/>
            <a:ext cx="5222875" cy="3753485"/>
          </a:xfrm>
          <a:prstGeom prst="rect">
            <a:avLst/>
          </a:prstGeom>
        </p:spPr>
        <p:txBody>
          <a:bodyPr wrap="square">
            <a:spAutoFit/>
          </a:bodyPr>
          <a:p>
            <a:pPr marL="0" indent="0"/>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华为供应商：万顺新材。自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2022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年起为华为提供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AR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膜（抗反射镀膜）技术，华为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Mate 70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系列采用的 “玄武镀膜” 技术即由其独家供应。华为即将发布的折叠屏新机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Verde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定制的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AR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膜可将反射率降至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0.5%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以下，还能与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UTG </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超薄玻璃结合，适配柔性屏。</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苹果 </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AR</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镀膜： 莱宝高科。公司将持续加大超硬</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AR</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镀膜、金属网格不可见结构电容式触摸屏等新产品的开发和市场推广力度。</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北玻股份：公司专业制造手机背板和</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AR</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镀膜设备，是华为玄武手机玻璃</a:t>
            </a:r>
            <a:r>
              <a:rPr lang="en-US" altLang="zh-CN" sz="1400" b="0" i="0">
                <a:solidFill>
                  <a:srgbClr val="000000"/>
                </a:solidFill>
                <a:latin typeface="微软雅黑" panose="020B0503020204020204" charset="-122"/>
                <a:ea typeface="微软雅黑" panose="020B0503020204020204" charset="-122"/>
                <a:cs typeface="微软雅黑" panose="020B0503020204020204" charset="-122"/>
              </a:rPr>
              <a:t>AR</a:t>
            </a:r>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层技术提供商</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r>
              <a:rPr lang="zh-CN" altLang="en-US" sz="1400" b="0" i="0">
                <a:solidFill>
                  <a:srgbClr val="000000"/>
                </a:solidFill>
                <a:latin typeface="微软雅黑" panose="020B0503020204020204" charset="-122"/>
                <a:ea typeface="微软雅黑" panose="020B0503020204020204" charset="-122"/>
                <a:cs typeface="微软雅黑" panose="020B0503020204020204" charset="-122"/>
              </a:rPr>
              <a:t>信濠光电：苹果这个镀膜设备现在是交给了信濠光电，信濠光电申请了专利</a:t>
            </a:r>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a:p>
            <a:pPr marL="0" indent="0"/>
            <a:endParaRPr lang="zh-CN" altLang="en-US" sz="1400" b="0" i="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p:nvPr/>
        </p:nvPicPr>
        <p:blipFill>
          <a:blip r:embed="rId2"/>
          <a:stretch>
            <a:fillRect/>
          </a:stretch>
        </p:blipFill>
        <p:spPr>
          <a:xfrm>
            <a:off x="6826250" y="1383665"/>
            <a:ext cx="4785360" cy="477837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微泵液冷</a:t>
            </a:r>
            <a:endParaRPr kumimoji="0" lang="zh-CN" altLang="en-US" sz="3200" b="1" i="0" kern="1200" cap="none" spc="0" normalizeH="0" baseline="0">
              <a:solidFill>
                <a:schemeClr val="bg1"/>
              </a:solidFill>
            </a:endParaRPr>
          </a:p>
        </p:txBody>
      </p:sp>
      <p:pic>
        <p:nvPicPr>
          <p:cNvPr id="2" name="图片 1"/>
          <p:cNvPicPr/>
          <p:nvPr/>
        </p:nvPicPr>
        <p:blipFill>
          <a:blip r:embed="rId2"/>
          <a:srcRect b="12194"/>
          <a:stretch>
            <a:fillRect/>
          </a:stretch>
        </p:blipFill>
        <p:spPr>
          <a:xfrm>
            <a:off x="2547620" y="1833245"/>
            <a:ext cx="7766050" cy="4224655"/>
          </a:xfrm>
          <a:prstGeom prst="rect">
            <a:avLst/>
          </a:prstGeom>
        </p:spPr>
      </p:pic>
      <p:pic>
        <p:nvPicPr>
          <p:cNvPr id="3" name="图片 2"/>
          <p:cNvPicPr/>
          <p:nvPr/>
        </p:nvPicPr>
        <p:blipFill>
          <a:blip r:embed="rId3"/>
          <a:srcRect l="2263" t="45819" r="2270" b="17264"/>
          <a:stretch>
            <a:fillRect/>
          </a:stretch>
        </p:blipFill>
        <p:spPr>
          <a:xfrm>
            <a:off x="1984375" y="998220"/>
            <a:ext cx="8893175" cy="608330"/>
          </a:xfrm>
          <a:prstGeom prst="rect">
            <a:avLst/>
          </a:prstGeom>
        </p:spPr>
      </p:pic>
    </p:spTree>
    <p:custDataLst>
      <p:tags r:id="rId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磷化姻</a:t>
            </a:r>
            <a:endParaRPr kumimoji="0" lang="zh-CN" altLang="en-US" sz="3200" b="1" i="0" kern="1200" cap="none" spc="0" normalizeH="0" baseline="0">
              <a:solidFill>
                <a:schemeClr val="bg1"/>
              </a:solidFill>
            </a:endParaRPr>
          </a:p>
        </p:txBody>
      </p:sp>
      <p:pic>
        <p:nvPicPr>
          <p:cNvPr id="5" name="图片 4"/>
          <p:cNvPicPr/>
          <p:nvPr/>
        </p:nvPicPr>
        <p:blipFill>
          <a:blip r:embed="rId2"/>
          <a:srcRect l="1797" t="1781" r="1319" b="2156"/>
          <a:stretch>
            <a:fillRect/>
          </a:stretch>
        </p:blipFill>
        <p:spPr>
          <a:xfrm>
            <a:off x="795655" y="898525"/>
            <a:ext cx="4895850" cy="5205095"/>
          </a:xfrm>
          <a:prstGeom prst="rect">
            <a:avLst/>
          </a:prstGeom>
        </p:spPr>
      </p:pic>
      <p:sp>
        <p:nvSpPr>
          <p:cNvPr id="6" name="文本框 5"/>
          <p:cNvSpPr txBox="1"/>
          <p:nvPr/>
        </p:nvSpPr>
        <p:spPr>
          <a:xfrm>
            <a:off x="6273165" y="1122045"/>
            <a:ext cx="4524375" cy="3538220"/>
          </a:xfrm>
          <a:prstGeom prst="rect">
            <a:avLst/>
          </a:prstGeom>
          <a:noFill/>
        </p:spPr>
        <p:txBody>
          <a:bodyPr wrap="square" rtlCol="0" anchor="t">
            <a:spAutoFit/>
          </a:bodyPr>
          <a:p>
            <a:r>
              <a:rPr lang="zh-CN" altLang="en-US" sz="1600"/>
              <a:t>磷化铟材料：</a:t>
            </a:r>
            <a:endParaRPr lang="zh-CN" altLang="en-US" sz="1600"/>
          </a:p>
          <a:p>
            <a:endParaRPr lang="zh-CN" altLang="en-US" sz="1600"/>
          </a:p>
          <a:p>
            <a:r>
              <a:rPr lang="zh-CN" altLang="en-US" sz="1600"/>
              <a:t>在半导体材料领域，湖北九峰山实验室近期公布，其团队在磷化铟（</a:t>
            </a:r>
            <a:r>
              <a:rPr lang="en-US" altLang="zh-CN" sz="1600"/>
              <a:t>InP</a:t>
            </a:r>
            <a:r>
              <a:rPr lang="zh-CN" altLang="en-US" sz="1600"/>
              <a:t>）材料领域获重要技术突破，成功开发</a:t>
            </a:r>
            <a:r>
              <a:rPr lang="en-US" altLang="zh-CN" sz="1600"/>
              <a:t>6</a:t>
            </a:r>
            <a:r>
              <a:rPr lang="zh-CN" altLang="en-US" sz="1600"/>
              <a:t>英寸磷化铟基</a:t>
            </a:r>
            <a:r>
              <a:rPr lang="en-US" altLang="zh-CN" sz="1600"/>
              <a:t> PIN </a:t>
            </a:r>
            <a:r>
              <a:rPr lang="zh-CN" altLang="en-US" sz="1600"/>
              <a:t>结构探测器和</a:t>
            </a:r>
            <a:r>
              <a:rPr lang="en-US" altLang="zh-CN" sz="1600"/>
              <a:t> FP </a:t>
            </a:r>
            <a:r>
              <a:rPr lang="zh-CN" altLang="en-US" sz="1600"/>
              <a:t>结构激光器外延生长工艺，关键性能国际领先。</a:t>
            </a:r>
            <a:endParaRPr lang="zh-CN" altLang="en-US" sz="1600"/>
          </a:p>
          <a:p>
            <a:endParaRPr lang="zh-CN" altLang="en-US" sz="1600"/>
          </a:p>
          <a:p>
            <a:r>
              <a:rPr lang="zh-CN" altLang="en-US" sz="1600"/>
              <a:t>此成果是国内首次在大尺寸磷化铟材料制备领域实现核心装备到关键材料国产化协同应用，支撑光电子器件产业化。</a:t>
            </a:r>
            <a:endParaRPr lang="zh-CN" altLang="en-US" sz="1600"/>
          </a:p>
          <a:p>
            <a:endParaRPr lang="zh-CN" altLang="en-US" sz="1600"/>
          </a:p>
          <a:p>
            <a:r>
              <a:rPr lang="zh-CN" altLang="en-US" sz="1600"/>
              <a:t>该工艺突破有望使国产光芯片成本降至</a:t>
            </a:r>
            <a:r>
              <a:rPr lang="en-US" altLang="zh-CN" sz="1600"/>
              <a:t>3</a:t>
            </a:r>
            <a:r>
              <a:rPr lang="zh-CN" altLang="en-US" sz="1600"/>
              <a:t>英寸工艺的</a:t>
            </a:r>
            <a:r>
              <a:rPr lang="en-US" altLang="zh-CN" sz="1600"/>
              <a:t> 60% - 70%</a:t>
            </a:r>
            <a:r>
              <a:rPr lang="zh-CN" altLang="en-US" sz="1600"/>
              <a:t>，增强市场竞争力。</a:t>
            </a:r>
            <a:endParaRPr lang="zh-CN" altLang="en-US" sz="1600"/>
          </a:p>
        </p:txBody>
      </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sz="3200" b="1" i="0" kern="1200" cap="none" spc="0" normalizeH="0" baseline="0">
                <a:solidFill>
                  <a:schemeClr val="bg1"/>
                </a:solidFill>
              </a:rPr>
              <a:t>传媒文化</a:t>
            </a:r>
            <a:endParaRPr kumimoji="0" lang="zh-CN" sz="3200" b="1" i="0" kern="1200" cap="none" spc="0" normalizeH="0" baseline="0">
              <a:solidFill>
                <a:schemeClr val="bg1"/>
              </a:solidFill>
            </a:endParaRPr>
          </a:p>
        </p:txBody>
      </p:sp>
      <p:pic>
        <p:nvPicPr>
          <p:cNvPr id="2" name="图片 1"/>
          <p:cNvPicPr/>
          <p:nvPr/>
        </p:nvPicPr>
        <p:blipFill>
          <a:blip r:embed="rId2"/>
          <a:stretch>
            <a:fillRect/>
          </a:stretch>
        </p:blipFill>
        <p:spPr>
          <a:xfrm>
            <a:off x="722630" y="1075690"/>
            <a:ext cx="3031490" cy="4706620"/>
          </a:xfrm>
          <a:prstGeom prst="rect">
            <a:avLst/>
          </a:prstGeom>
        </p:spPr>
      </p:pic>
      <p:pic>
        <p:nvPicPr>
          <p:cNvPr id="3" name="图片 2"/>
          <p:cNvPicPr/>
          <p:nvPr/>
        </p:nvPicPr>
        <p:blipFill>
          <a:blip r:embed="rId3"/>
          <a:srcRect l="4442" t="4785" r="3212" b="3868"/>
          <a:stretch>
            <a:fillRect/>
          </a:stretch>
        </p:blipFill>
        <p:spPr>
          <a:xfrm>
            <a:off x="4347210" y="2143760"/>
            <a:ext cx="6886575" cy="3638550"/>
          </a:xfrm>
          <a:prstGeom prst="rect">
            <a:avLst/>
          </a:prstGeom>
        </p:spPr>
      </p:pic>
      <p:sp>
        <p:nvSpPr>
          <p:cNvPr id="7" name="文本框 6"/>
          <p:cNvSpPr txBox="1"/>
          <p:nvPr/>
        </p:nvSpPr>
        <p:spPr>
          <a:xfrm>
            <a:off x="4185285" y="1156335"/>
            <a:ext cx="7520940" cy="737235"/>
          </a:xfrm>
          <a:prstGeom prst="rect">
            <a:avLst/>
          </a:prstGeom>
        </p:spPr>
        <p:txBody>
          <a:bodyPr wrap="square">
            <a:spAutoFit/>
          </a:bodyPr>
          <a:p>
            <a:pPr marL="0" indent="0"/>
            <a:r>
              <a:rPr lang="zh-CN" altLang="en-US" sz="1400" b="0" i="0">
                <a:solidFill>
                  <a:schemeClr val="tx1"/>
                </a:solidFill>
                <a:latin typeface="微软雅黑" panose="020B0503020204020204" charset="-122"/>
                <a:ea typeface="微软雅黑" panose="020B0503020204020204" charset="-122"/>
                <a:cs typeface="微软雅黑" panose="020B0503020204020204" charset="-122"/>
              </a:rPr>
              <a:t>由易中天编剧</a:t>
            </a:r>
            <a:r>
              <a:rPr lang="en-US" altLang="zh-CN" sz="1400" b="0" i="0">
                <a:solidFill>
                  <a:schemeClr val="tx1"/>
                </a:solidFill>
                <a:latin typeface="微软雅黑" panose="020B0503020204020204" charset="-122"/>
                <a:ea typeface="微软雅黑" panose="020B0503020204020204" charset="-122"/>
                <a:cs typeface="微软雅黑" panose="020B0503020204020204" charset="-122"/>
              </a:rPr>
              <a:t> &amp; </a:t>
            </a:r>
            <a:r>
              <a:rPr lang="zh-CN" altLang="en-US" sz="1400" b="0" i="0">
                <a:solidFill>
                  <a:schemeClr val="tx1"/>
                </a:solidFill>
                <a:latin typeface="微软雅黑" panose="020B0503020204020204" charset="-122"/>
                <a:ea typeface="微软雅黑" panose="020B0503020204020204" charset="-122"/>
                <a:cs typeface="微软雅黑" panose="020B0503020204020204" charset="-122"/>
              </a:rPr>
              <a:t>监制，于孟、袁原导演的动画电影</a:t>
            </a:r>
            <a:r>
              <a:rPr lang="zh-CN" altLang="en-US" sz="1400" b="1" i="0">
                <a:solidFill>
                  <a:srgbClr val="FF0000"/>
                </a:solidFill>
                <a:latin typeface="微软雅黑" panose="020B0503020204020204" charset="-122"/>
                <a:ea typeface="微软雅黑" panose="020B0503020204020204" charset="-122"/>
                <a:cs typeface="微软雅黑" panose="020B0503020204020204" charset="-122"/>
              </a:rPr>
              <a:t>《三国的星空第一部》发布定档预告</a:t>
            </a:r>
            <a:r>
              <a:rPr lang="zh-CN" altLang="en-US" sz="1400" b="0" i="0">
                <a:solidFill>
                  <a:schemeClr val="tx1"/>
                </a:solidFill>
                <a:latin typeface="微软雅黑" panose="020B0503020204020204" charset="-122"/>
                <a:ea typeface="微软雅黑" panose="020B0503020204020204" charset="-122"/>
                <a:cs typeface="微软雅黑" panose="020B0503020204020204" charset="-122"/>
              </a:rPr>
              <a:t>，将于</a:t>
            </a:r>
            <a:r>
              <a:rPr lang="en-US" altLang="zh-CN" sz="1400" b="0" i="0">
                <a:solidFill>
                  <a:schemeClr val="tx1"/>
                </a:solidFill>
                <a:latin typeface="微软雅黑" panose="020B0503020204020204" charset="-122"/>
                <a:ea typeface="微软雅黑" panose="020B0503020204020204" charset="-122"/>
                <a:cs typeface="微软雅黑" panose="020B0503020204020204" charset="-122"/>
              </a:rPr>
              <a:t> 10 </a:t>
            </a:r>
            <a:r>
              <a:rPr lang="zh-CN" altLang="en-US" sz="1400" b="0" i="0">
                <a:solidFill>
                  <a:schemeClr val="tx1"/>
                </a:solidFill>
                <a:latin typeface="微软雅黑" panose="020B0503020204020204" charset="-122"/>
                <a:ea typeface="微软雅黑" panose="020B0503020204020204" charset="-122"/>
                <a:cs typeface="微软雅黑" panose="020B0503020204020204" charset="-122"/>
              </a:rPr>
              <a:t>月</a:t>
            </a:r>
            <a:r>
              <a:rPr lang="en-US" altLang="zh-CN" sz="1400" b="0" i="0">
                <a:solidFill>
                  <a:schemeClr val="tx1"/>
                </a:solidFill>
                <a:latin typeface="微软雅黑" panose="020B0503020204020204" charset="-122"/>
                <a:ea typeface="微软雅黑" panose="020B0503020204020204" charset="-122"/>
                <a:cs typeface="微软雅黑" panose="020B0503020204020204" charset="-122"/>
              </a:rPr>
              <a:t> 1 </a:t>
            </a:r>
            <a:r>
              <a:rPr lang="zh-CN" altLang="en-US" sz="1400" b="0" i="0">
                <a:solidFill>
                  <a:schemeClr val="tx1"/>
                </a:solidFill>
                <a:latin typeface="微软雅黑" panose="020B0503020204020204" charset="-122"/>
                <a:ea typeface="微软雅黑" panose="020B0503020204020204" charset="-122"/>
                <a:cs typeface="微软雅黑" panose="020B0503020204020204" charset="-122"/>
              </a:rPr>
              <a:t>日上映。果麦文化传媒股份有限公司、北京光线影业有限公司、海平屋脊影视文化（上海）有限公司、上海亭东影业有限公司出品</a:t>
            </a:r>
            <a:endParaRPr lang="zh-CN" altLang="en-US" sz="1400" b="0" i="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sz="3200" b="1" i="0" kern="1200" cap="none" spc="0" normalizeH="0" baseline="0">
                <a:solidFill>
                  <a:schemeClr val="bg1"/>
                </a:solidFill>
              </a:rPr>
              <a:t>机器人</a:t>
            </a:r>
            <a:endParaRPr kumimoji="0" lang="zh-CN" sz="3200" b="1" i="0" kern="1200" cap="none" spc="0" normalizeH="0" baseline="0">
              <a:solidFill>
                <a:schemeClr val="bg1"/>
              </a:solidFill>
            </a:endParaRPr>
          </a:p>
        </p:txBody>
      </p:sp>
      <p:pic>
        <p:nvPicPr>
          <p:cNvPr id="5" name="图片 4"/>
          <p:cNvPicPr/>
          <p:nvPr/>
        </p:nvPicPr>
        <p:blipFill>
          <a:blip r:embed="rId2"/>
          <a:srcRect t="12185" b="10074"/>
          <a:stretch>
            <a:fillRect/>
          </a:stretch>
        </p:blipFill>
        <p:spPr>
          <a:xfrm>
            <a:off x="652780" y="962660"/>
            <a:ext cx="2943225" cy="5132070"/>
          </a:xfrm>
          <a:prstGeom prst="rect">
            <a:avLst/>
          </a:prstGeom>
        </p:spPr>
      </p:pic>
      <p:sp>
        <p:nvSpPr>
          <p:cNvPr id="6" name="文本框 5"/>
          <p:cNvSpPr txBox="1"/>
          <p:nvPr/>
        </p:nvSpPr>
        <p:spPr>
          <a:xfrm>
            <a:off x="3766185" y="962660"/>
            <a:ext cx="7631430" cy="1568450"/>
          </a:xfrm>
          <a:prstGeom prst="rect">
            <a:avLst/>
          </a:prstGeom>
        </p:spPr>
        <p:txBody>
          <a:bodyPr wrap="square">
            <a:spAutoFit/>
          </a:bodyPr>
          <a:p>
            <a:pPr marL="0" indent="0"/>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据天太机器人官微</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日晚间发布消息，天太机器人有限公司</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8</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月</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日与山东未来机器人技术有限公司、山东未来数据科技、港仔机器人集团等战略合作伙伴，</a:t>
            </a:r>
            <a:r>
              <a:rPr lang="zh-CN" altLang="en-US" sz="1600" b="1" i="0">
                <a:solidFill>
                  <a:schemeClr val="tx1"/>
                </a:solidFill>
                <a:latin typeface="微软雅黑" panose="020B0503020204020204" charset="-122"/>
                <a:ea typeface="微软雅黑" panose="020B0503020204020204" charset="-122"/>
                <a:cs typeface="微软雅黑" panose="020B0503020204020204" charset="-122"/>
              </a:rPr>
              <a:t>共同签署全球首个具身智能人形机器人</a:t>
            </a:r>
            <a:r>
              <a:rPr lang="en-US" altLang="zh-CN" sz="1600" b="1" i="0">
                <a:solidFill>
                  <a:schemeClr val="tx1"/>
                </a:solidFill>
                <a:latin typeface="微软雅黑" panose="020B0503020204020204" charset="-122"/>
                <a:ea typeface="微软雅黑" panose="020B0503020204020204" charset="-122"/>
                <a:cs typeface="微软雅黑" panose="020B0503020204020204" charset="-122"/>
              </a:rPr>
              <a:t>10000</a:t>
            </a:r>
            <a:r>
              <a:rPr lang="zh-CN" altLang="en-US" sz="1600" b="1" i="0">
                <a:solidFill>
                  <a:schemeClr val="tx1"/>
                </a:solidFill>
                <a:latin typeface="微软雅黑" panose="020B0503020204020204" charset="-122"/>
                <a:ea typeface="微软雅黑" panose="020B0503020204020204" charset="-122"/>
                <a:cs typeface="微软雅黑" panose="020B0503020204020204" charset="-122"/>
              </a:rPr>
              <a:t>台订单，这是全球人形机器人行业诞生以来数量最大的单笔订单</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，率先撞线“规模商用”。另外，</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8</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月</a:t>
            </a:r>
            <a:r>
              <a:rPr lang="en-US" altLang="zh-CN" sz="1600" b="0" i="0">
                <a:solidFill>
                  <a:schemeClr val="tx1"/>
                </a:solidFill>
                <a:latin typeface="微软雅黑" panose="020B0503020204020204" charset="-122"/>
                <a:ea typeface="微软雅黑" panose="020B0503020204020204" charset="-122"/>
                <a:cs typeface="微软雅黑" panose="020B0503020204020204" charset="-122"/>
              </a:rPr>
              <a:t>26</a:t>
            </a:r>
            <a:r>
              <a:rPr lang="zh-CN" altLang="en-US" sz="1600" b="0" i="0">
                <a:solidFill>
                  <a:schemeClr val="tx1"/>
                </a:solidFill>
                <a:latin typeface="微软雅黑" panose="020B0503020204020204" charset="-122"/>
                <a:ea typeface="微软雅黑" panose="020B0503020204020204" charset="-122"/>
                <a:cs typeface="微软雅黑" panose="020B0503020204020204" charset="-122"/>
              </a:rPr>
              <a:t>日，天太机器人将全球首发新一代径向与轴向关节模组，其价格将首次进入三位数时代，击穿行业成本底线。</a:t>
            </a:r>
            <a:endParaRPr lang="zh-CN" altLang="en-US" sz="1600" b="0" i="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3870325" y="2899410"/>
            <a:ext cx="7641590" cy="583565"/>
          </a:xfrm>
          <a:prstGeom prst="rect">
            <a:avLst/>
          </a:prstGeom>
        </p:spPr>
        <p:txBody>
          <a:bodyPr wrap="square">
            <a:spAutoFit/>
          </a:bodyPr>
          <a:p>
            <a:pPr marL="0" indent="0"/>
            <a:r>
              <a:rPr lang="zh-CN" altLang="en-US" sz="1600" b="1" i="0">
                <a:solidFill>
                  <a:srgbClr val="FF0000"/>
                </a:solidFill>
                <a:latin typeface="微软雅黑" panose="020B0503020204020204" charset="-122"/>
                <a:ea typeface="微软雅黑" panose="020B0503020204020204" charset="-122"/>
              </a:rPr>
              <a:t>诺力股份</a:t>
            </a:r>
            <a:r>
              <a:rPr lang="zh-CN" altLang="en-US" sz="1600" b="0" i="0">
                <a:solidFill>
                  <a:srgbClr val="333333"/>
                </a:solidFill>
                <a:latin typeface="微软雅黑" panose="020B0503020204020204" charset="-122"/>
                <a:ea typeface="微软雅黑" panose="020B0503020204020204" charset="-122"/>
              </a:rPr>
              <a:t>：</a:t>
            </a:r>
            <a:r>
              <a:rPr lang="zh-CN" altLang="en-US" sz="1600" i="0">
                <a:solidFill>
                  <a:schemeClr val="tx1"/>
                </a:solidFill>
                <a:latin typeface="微软雅黑" panose="020B0503020204020204" charset="-122"/>
                <a:ea typeface="微软雅黑" panose="020B0503020204020204" charset="-122"/>
              </a:rPr>
              <a:t>我公司子公司上海诺力智能科技有限公司有与天太机器人公司在内的各类优秀公司开展技术和业务探讨及合作</a:t>
            </a:r>
            <a:endParaRPr lang="zh-CN" altLang="en-US" sz="1600" i="0">
              <a:solidFill>
                <a:schemeClr val="tx1"/>
              </a:solidFill>
              <a:latin typeface="微软雅黑" panose="020B0503020204020204" charset="-122"/>
              <a:ea typeface="微软雅黑" panose="020B0503020204020204" charset="-122"/>
            </a:endParaRPr>
          </a:p>
        </p:txBody>
      </p:sp>
      <p:sp>
        <p:nvSpPr>
          <p:cNvPr id="9" name="文本框 8"/>
          <p:cNvSpPr txBox="1"/>
          <p:nvPr/>
        </p:nvSpPr>
        <p:spPr>
          <a:xfrm>
            <a:off x="3832225" y="3966210"/>
            <a:ext cx="6974840" cy="2061210"/>
          </a:xfrm>
          <a:prstGeom prst="rect">
            <a:avLst/>
          </a:prstGeom>
        </p:spPr>
        <p:txBody>
          <a:bodyPr wrap="square">
            <a:spAutoFit/>
          </a:bodyPr>
          <a:p>
            <a:pPr marL="0" indent="0"/>
            <a:r>
              <a:rPr lang="en-US" altLang="zh-CN" sz="1600" b="1" i="0">
                <a:solidFill>
                  <a:srgbClr val="FF0000"/>
                </a:solidFill>
                <a:latin typeface="微软雅黑" panose="020B0503020204020204" charset="-122"/>
                <a:ea typeface="微软雅黑" panose="020B0503020204020204" charset="-122"/>
                <a:cs typeface="微软雅黑" panose="020B0503020204020204" charset="-122"/>
              </a:rPr>
              <a:t> </a:t>
            </a:r>
            <a:r>
              <a:rPr lang="zh-CN" altLang="en-US" sz="1600" b="1" i="0">
                <a:solidFill>
                  <a:srgbClr val="FF0000"/>
                </a:solidFill>
                <a:latin typeface="微软雅黑" panose="020B0503020204020204" charset="-122"/>
                <a:ea typeface="微软雅黑" panose="020B0503020204020204" charset="-122"/>
                <a:cs typeface="微软雅黑" panose="020B0503020204020204" charset="-122"/>
              </a:rPr>
              <a:t>华民股份</a:t>
            </a:r>
            <a:r>
              <a:rPr lang="zh-CN" altLang="en-US" sz="1600" b="0" i="0">
                <a:solidFill>
                  <a:srgbClr val="FF0000"/>
                </a:solidFill>
                <a:latin typeface="微软雅黑" panose="020B0503020204020204" charset="-122"/>
                <a:ea typeface="微软雅黑" panose="020B0503020204020204" charset="-122"/>
                <a:cs typeface="微软雅黑" panose="020B0503020204020204" charset="-122"/>
              </a:rPr>
              <a:t>：</a:t>
            </a:r>
            <a:r>
              <a:rPr lang="zh-CN" altLang="en-US" sz="1600" i="0">
                <a:solidFill>
                  <a:schemeClr val="tx1"/>
                </a:solidFill>
                <a:latin typeface="微软雅黑" panose="020B0503020204020204" charset="-122"/>
                <a:ea typeface="微软雅黑" panose="020B0503020204020204" charset="-122"/>
                <a:cs typeface="微软雅黑" panose="020B0503020204020204" charset="-122"/>
              </a:rPr>
              <a:t>公司近期已与天太机器人签署</a:t>
            </a:r>
            <a:r>
              <a:rPr lang="en-US" altLang="zh-CN" sz="1600" i="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i="0">
                <a:solidFill>
                  <a:schemeClr val="tx1"/>
                </a:solidFill>
                <a:latin typeface="微软雅黑" panose="020B0503020204020204" charset="-122"/>
                <a:ea typeface="微软雅黑" panose="020B0503020204020204" charset="-122"/>
                <a:cs typeface="微软雅黑" panose="020B0503020204020204" charset="-122"/>
              </a:rPr>
              <a:t>投资意向协议</a:t>
            </a:r>
            <a:r>
              <a:rPr lang="en-US" altLang="zh-CN" sz="1600" i="0">
                <a:solidFill>
                  <a:schemeClr val="tx1"/>
                </a:solidFill>
                <a:latin typeface="微软雅黑" panose="020B0503020204020204" charset="-122"/>
                <a:ea typeface="微软雅黑" panose="020B0503020204020204" charset="-122"/>
                <a:cs typeface="微软雅黑" panose="020B0503020204020204" charset="-122"/>
              </a:rPr>
              <a:t>》</a:t>
            </a:r>
            <a:r>
              <a:rPr lang="zh-CN" altLang="en-US" sz="1600" i="0">
                <a:solidFill>
                  <a:schemeClr val="tx1"/>
                </a:solidFill>
                <a:latin typeface="微软雅黑" panose="020B0503020204020204" charset="-122"/>
                <a:ea typeface="微软雅黑" panose="020B0503020204020204" charset="-122"/>
                <a:cs typeface="微软雅黑" panose="020B0503020204020204" charset="-122"/>
              </a:rPr>
              <a:t>，目前正积极推进正式投资协议签订的有关工作</a:t>
            </a:r>
            <a:endParaRPr lang="zh-CN" altLang="en-US" sz="1600" i="0">
              <a:solidFill>
                <a:schemeClr val="tx1"/>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i="0">
              <a:solidFill>
                <a:schemeClr val="tx1"/>
              </a:solidFill>
              <a:latin typeface="微软雅黑" panose="020B0503020204020204" charset="-122"/>
              <a:ea typeface="微软雅黑" panose="020B0503020204020204" charset="-122"/>
              <a:cs typeface="微软雅黑" panose="020B0503020204020204" charset="-122"/>
            </a:endParaRPr>
          </a:p>
          <a:p>
            <a:pPr marL="0" indent="0"/>
            <a:endParaRPr lang="zh-CN" altLang="en-US" sz="1600" i="0">
              <a:solidFill>
                <a:schemeClr val="tx1"/>
              </a:solidFill>
              <a:latin typeface="微软雅黑" panose="020B0503020204020204" charset="-122"/>
              <a:ea typeface="微软雅黑" panose="020B0503020204020204" charset="-122"/>
              <a:cs typeface="微软雅黑" panose="020B0503020204020204" charset="-122"/>
            </a:endParaRPr>
          </a:p>
          <a:p>
            <a:pPr marL="0" indent="0"/>
            <a:r>
              <a:rPr lang="zh-CN" altLang="en-US" sz="1600" b="1" i="0">
                <a:solidFill>
                  <a:srgbClr val="FF0000"/>
                </a:solidFill>
                <a:latin typeface="微软雅黑" panose="020B0503020204020204" charset="-122"/>
                <a:ea typeface="微软雅黑" panose="020B0503020204020204" charset="-122"/>
                <a:cs typeface="微软雅黑" panose="020B0503020204020204" charset="-122"/>
              </a:rPr>
              <a:t>瑞迪智驱：</a:t>
            </a:r>
            <a:r>
              <a:rPr lang="zh-CN" altLang="en-US" sz="1600" i="0">
                <a:solidFill>
                  <a:schemeClr val="tx1"/>
                </a:solidFill>
                <a:latin typeface="微软雅黑" panose="020B0503020204020204" charset="-122"/>
                <a:ea typeface="微软雅黑" panose="020B0503020204020204" charset="-122"/>
                <a:cs typeface="微软雅黑" panose="020B0503020204020204" charset="-122"/>
              </a:rPr>
              <a:t>公司的谐波减速机从</a:t>
            </a:r>
            <a:r>
              <a:rPr lang="en-US" altLang="zh-CN" sz="1600" i="0">
                <a:solidFill>
                  <a:schemeClr val="tx1"/>
                </a:solidFill>
                <a:latin typeface="微软雅黑" panose="020B0503020204020204" charset="-122"/>
                <a:ea typeface="微软雅黑" panose="020B0503020204020204" charset="-122"/>
                <a:cs typeface="微软雅黑" panose="020B0503020204020204" charset="-122"/>
              </a:rPr>
              <a:t> 2021 </a:t>
            </a:r>
            <a:r>
              <a:rPr lang="zh-CN" altLang="en-US" sz="1600" i="0">
                <a:solidFill>
                  <a:schemeClr val="tx1"/>
                </a:solidFill>
                <a:latin typeface="微软雅黑" panose="020B0503020204020204" charset="-122"/>
                <a:ea typeface="微软雅黑" panose="020B0503020204020204" charset="-122"/>
                <a:cs typeface="微软雅黑" panose="020B0503020204020204" charset="-122"/>
              </a:rPr>
              <a:t>年开始逐渐实现小批量销售，逐渐在协作机器人领域与达闼机器人股份有限公司、上海新松机器人有限公司、敬科（深圳）机器人科技有限公司、广东天太机器人公司等行业知名客户建立合作关系，并保持持续供货</a:t>
            </a:r>
            <a:endParaRPr lang="zh-CN" altLang="en-US" sz="1600" i="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051050" y="0"/>
            <a:ext cx="694245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en-US" sz="3200" b="1" i="0" kern="1200" cap="none" spc="0" normalizeH="0" baseline="0">
                <a:solidFill>
                  <a:schemeClr val="bg1"/>
                </a:solidFill>
              </a:rPr>
              <a:t>                  </a:t>
            </a:r>
            <a:r>
              <a:rPr kumimoji="0" lang="zh-CN" altLang="en-US" sz="3200" b="1" i="0" kern="1200" cap="none" spc="0" normalizeH="0" baseline="0">
                <a:solidFill>
                  <a:schemeClr val="bg1"/>
                </a:solidFill>
              </a:rPr>
              <a:t>投资日历</a:t>
            </a:r>
            <a:endParaRPr kumimoji="0" lang="zh-CN" altLang="en-US" sz="3200" b="1" i="0" kern="1200" cap="none" spc="0" normalizeH="0" baseline="0">
              <a:solidFill>
                <a:schemeClr val="bg1"/>
              </a:solidFill>
            </a:endParaRPr>
          </a:p>
        </p:txBody>
      </p:sp>
      <p:pic>
        <p:nvPicPr>
          <p:cNvPr id="6" name="图片 5"/>
          <p:cNvPicPr/>
          <p:nvPr/>
        </p:nvPicPr>
        <p:blipFill>
          <a:blip r:embed="rId2"/>
          <a:srcRect l="4236" t="2322" r="12750" b="1318"/>
          <a:stretch>
            <a:fillRect/>
          </a:stretch>
        </p:blipFill>
        <p:spPr>
          <a:xfrm>
            <a:off x="4805045" y="1257300"/>
            <a:ext cx="4342130" cy="4505325"/>
          </a:xfrm>
          <a:prstGeom prst="rect">
            <a:avLst/>
          </a:prstGeom>
        </p:spPr>
      </p:pic>
      <p:pic>
        <p:nvPicPr>
          <p:cNvPr id="7" name="图片 6"/>
          <p:cNvPicPr/>
          <p:nvPr/>
        </p:nvPicPr>
        <p:blipFill>
          <a:blip r:embed="rId3"/>
          <a:srcRect l="3523" t="2346" r="3016" b="2560"/>
          <a:stretch>
            <a:fillRect/>
          </a:stretch>
        </p:blipFill>
        <p:spPr>
          <a:xfrm>
            <a:off x="366395" y="1325245"/>
            <a:ext cx="4493260" cy="4369435"/>
          </a:xfrm>
          <a:prstGeom prst="rect">
            <a:avLst/>
          </a:prstGeom>
        </p:spPr>
      </p:pic>
      <p:pic>
        <p:nvPicPr>
          <p:cNvPr id="8" name="图片 7"/>
          <p:cNvPicPr/>
          <p:nvPr/>
        </p:nvPicPr>
        <p:blipFill>
          <a:blip r:embed="rId4"/>
          <a:srcRect l="6932" t="3667" r="21545" b="5179"/>
          <a:stretch>
            <a:fillRect/>
          </a:stretch>
        </p:blipFill>
        <p:spPr>
          <a:xfrm>
            <a:off x="8277225" y="939165"/>
            <a:ext cx="3461385" cy="3987800"/>
          </a:xfrm>
          <a:prstGeom prst="rect">
            <a:avLst/>
          </a:prstGeom>
        </p:spPr>
      </p:pic>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4529455" y="0"/>
            <a:ext cx="4163695" cy="645160"/>
          </a:xfrm>
          <a:prstGeom prst="rect">
            <a:avLst/>
          </a:prstGeom>
          <a:noFill/>
        </p:spPr>
        <p:txBody>
          <a:bodyPr wrap="square" rtlCol="0">
            <a:spAutoFit/>
          </a:bodyPr>
          <a:p>
            <a:pPr marR="0" defTabSz="914400" fontAlgn="auto">
              <a:lnSpc>
                <a:spcPct val="100000"/>
              </a:lnSpc>
              <a:spcBef>
                <a:spcPts val="0"/>
              </a:spcBef>
              <a:buClrTx/>
              <a:buSzTx/>
              <a:buFontTx/>
              <a:buNone/>
            </a:pPr>
            <a:r>
              <a:rPr kumimoji="0" lang="en-US" sz="3600" b="1" i="0" kern="1200" cap="none" spc="0" normalizeH="0" baseline="0">
                <a:solidFill>
                  <a:schemeClr val="bg1"/>
                </a:solidFill>
              </a:rPr>
              <a:t>    </a:t>
            </a:r>
            <a:r>
              <a:rPr kumimoji="0" lang="zh-CN" altLang="en-US" sz="3200" b="1" i="0" kern="1200" cap="none" spc="0" normalizeH="0" baseline="0">
                <a:solidFill>
                  <a:schemeClr val="bg1"/>
                </a:solidFill>
              </a:rPr>
              <a:t>当下热点答疑</a:t>
            </a:r>
            <a:endParaRPr kumimoji="0" lang="zh-CN" altLang="en-US" sz="3200" b="1" i="0" kern="1200" cap="none" spc="0" normalizeH="0" baseline="0">
              <a:solidFill>
                <a:schemeClr val="bg1"/>
              </a:solidFill>
            </a:endParaRPr>
          </a:p>
        </p:txBody>
      </p:sp>
      <p:pic>
        <p:nvPicPr>
          <p:cNvPr id="3" name="图片 2"/>
          <p:cNvPicPr/>
          <p:nvPr/>
        </p:nvPicPr>
        <p:blipFill>
          <a:blip r:embed="rId2"/>
          <a:srcRect b="14272"/>
          <a:stretch>
            <a:fillRect/>
          </a:stretch>
        </p:blipFill>
        <p:spPr>
          <a:xfrm>
            <a:off x="1169670" y="870585"/>
            <a:ext cx="4875530" cy="2153920"/>
          </a:xfrm>
          <a:prstGeom prst="rect">
            <a:avLst/>
          </a:prstGeom>
          <a:ln>
            <a:solidFill>
              <a:schemeClr val="tx1">
                <a:lumMod val="50000"/>
                <a:lumOff val="50000"/>
              </a:schemeClr>
            </a:solidFill>
          </a:ln>
        </p:spPr>
      </p:pic>
      <p:pic>
        <p:nvPicPr>
          <p:cNvPr id="5" name="图片 4"/>
          <p:cNvPicPr/>
          <p:nvPr/>
        </p:nvPicPr>
        <p:blipFill>
          <a:blip r:embed="rId3"/>
          <a:srcRect l="3224" t="4394" r="1978"/>
          <a:stretch>
            <a:fillRect/>
          </a:stretch>
        </p:blipFill>
        <p:spPr>
          <a:xfrm>
            <a:off x="1169670" y="3190240"/>
            <a:ext cx="4929505" cy="2929255"/>
          </a:xfrm>
          <a:prstGeom prst="rect">
            <a:avLst/>
          </a:prstGeom>
          <a:ln>
            <a:solidFill>
              <a:schemeClr val="tx1">
                <a:lumMod val="50000"/>
                <a:lumOff val="50000"/>
              </a:schemeClr>
            </a:solidFill>
          </a:ln>
        </p:spPr>
      </p:pic>
      <p:pic>
        <p:nvPicPr>
          <p:cNvPr id="8" name="图片 7"/>
          <p:cNvPicPr/>
          <p:nvPr/>
        </p:nvPicPr>
        <p:blipFill>
          <a:blip r:embed="rId4"/>
          <a:srcRect l="4335" t="3179" r="1421" b="1807"/>
          <a:stretch>
            <a:fillRect/>
          </a:stretch>
        </p:blipFill>
        <p:spPr>
          <a:xfrm>
            <a:off x="6690360" y="851535"/>
            <a:ext cx="4051935" cy="2317115"/>
          </a:xfrm>
          <a:prstGeom prst="rect">
            <a:avLst/>
          </a:prstGeom>
          <a:ln>
            <a:solidFill>
              <a:schemeClr val="tx1">
                <a:lumMod val="50000"/>
                <a:lumOff val="50000"/>
              </a:schemeClr>
            </a:solidFill>
          </a:ln>
        </p:spPr>
      </p:pic>
      <p:pic>
        <p:nvPicPr>
          <p:cNvPr id="9" name="图片 8"/>
          <p:cNvPicPr/>
          <p:nvPr/>
        </p:nvPicPr>
        <p:blipFill>
          <a:blip r:embed="rId5"/>
          <a:srcRect l="9300" t="3575" r="1955" b="3521"/>
          <a:stretch>
            <a:fillRect/>
          </a:stretch>
        </p:blipFill>
        <p:spPr>
          <a:xfrm>
            <a:off x="6690360" y="3375025"/>
            <a:ext cx="4051935" cy="2559685"/>
          </a:xfrm>
          <a:prstGeom prst="rect">
            <a:avLst/>
          </a:prstGeom>
          <a:ln>
            <a:solidFill>
              <a:schemeClr val="tx1">
                <a:lumMod val="50000"/>
                <a:lumOff val="50000"/>
              </a:schemeClr>
            </a:solidFill>
          </a:ln>
        </p:spPr>
      </p:pic>
      <p:sp>
        <p:nvSpPr>
          <p:cNvPr id="10" name="文本框 9"/>
          <p:cNvSpPr txBox="1"/>
          <p:nvPr/>
        </p:nvSpPr>
        <p:spPr>
          <a:xfrm>
            <a:off x="5337175" y="2942590"/>
            <a:ext cx="2284730" cy="1485900"/>
          </a:xfrm>
          <a:prstGeom prst="rect">
            <a:avLst/>
          </a:prstGeom>
        </p:spPr>
        <p:style>
          <a:lnRef idx="0">
            <a:srgbClr val="FFFFFF"/>
          </a:lnRef>
          <a:fillRef idx="1">
            <a:schemeClr val="accent6"/>
          </a:fillRef>
          <a:effectRef idx="1">
            <a:schemeClr val="accent6"/>
          </a:effectRef>
          <a:fontRef idx="minor">
            <a:schemeClr val="lt1"/>
          </a:fontRef>
        </p:style>
        <p:txBody>
          <a:bodyPr wrap="square" rtlCol="0">
            <a:noAutofit/>
          </a:bodyPr>
          <a:p>
            <a:r>
              <a:rPr lang="zh-CN" altLang="en-US"/>
              <a:t>轮动加速的调整行情</a:t>
            </a:r>
            <a:endParaRPr lang="zh-CN" altLang="en-US"/>
          </a:p>
          <a:p>
            <a:r>
              <a:rPr lang="zh-CN" altLang="en-US"/>
              <a:t>空仓在</a:t>
            </a:r>
            <a:r>
              <a:rPr lang="en-US" altLang="zh-CN"/>
              <a:t>5</a:t>
            </a:r>
            <a:r>
              <a:rPr lang="zh-CN" altLang="en-US"/>
              <a:t>成后趋势股做</a:t>
            </a:r>
            <a:r>
              <a:rPr lang="en-US" altLang="zh-CN"/>
              <a:t>t</a:t>
            </a:r>
            <a:r>
              <a:rPr lang="zh-CN" altLang="en-US"/>
              <a:t>，不碰没业绩题材小票。个股跌破辅助线减仓不抱幻想</a:t>
            </a:r>
            <a:endParaRPr lang="zh-CN" altLang="en-US"/>
          </a:p>
          <a:p>
            <a:endParaRPr lang="zh-CN" altLang="en-US"/>
          </a:p>
        </p:txBody>
      </p:sp>
    </p:spTree>
    <p:custDataLst>
      <p:tags r:id="rId6"/>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0.xml><?xml version="1.0" encoding="utf-8"?>
<p:tagLst xmlns:p="http://schemas.openxmlformats.org/presentationml/2006/main">
  <p:tag name="KSO_WM_UNIT_PLACING_PICTURE_USER_VIEWPORT" val="{&quot;height&quot;:606,&quot;width&quot;:2795}"/>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4060]}"/>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wm#"/>
  <p:tag name="KSO_WM_TEMPLATE_CATEGORY" val="custom"/>
  <p:tag name="KSO_WM_TEMPLATE_INDEX" val="20205081"/>
</p:tagLst>
</file>

<file path=ppt/tags/tag131.xml><?xml version="1.0" encoding="utf-8"?>
<p:tagLst xmlns:p="http://schemas.openxmlformats.org/presentationml/2006/main">
  <p:tag name="KSO_WPP_MARK_KEY" val="34a5c737-2527-451b-a6cc-313a70f4ce21"/>
  <p:tag name="COMMONDATA" val="eyJoZGlkIjoiMjUxNmU2Yzc2MjNiNjJjZGFlY2Q1MzYxMGIzYTQ4YWEifQ=="/>
  <p:tag name="resource_record_key" val="{&quot;29&quot;:[20405972,20405933,20426316,20405934,20405922,20405918,20405950],&quot;65&quot;:[20205081],&quot;70&quot;:[3315773,3314060,3321602,3312359]}"/>
  <p:tag name="commondata" val="eyJoZGlkIjoiMTE5OTlmMmY3Mzc0MTBlODE0YTNlMWY0MTJhZTZiYTY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9.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1397</Words>
  <Application>WPS 演示</Application>
  <PresentationFormat>宽屏</PresentationFormat>
  <Paragraphs>70</Paragraphs>
  <Slides>11</Slides>
  <Notes>4</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11</vt:i4>
      </vt:variant>
    </vt:vector>
  </HeadingPairs>
  <TitlesOfParts>
    <vt:vector size="30" baseType="lpstr">
      <vt:lpstr>Arial</vt:lpstr>
      <vt:lpstr>宋体</vt:lpstr>
      <vt:lpstr>Wingdings</vt:lpstr>
      <vt:lpstr>Wingdings</vt:lpstr>
      <vt:lpstr>Roboto</vt:lpstr>
      <vt:lpstr>汉仪旗黑-55简</vt:lpstr>
      <vt:lpstr>思源黑体 CN Medium</vt:lpstr>
      <vt:lpstr>黑体</vt:lpstr>
      <vt:lpstr>思源黑体 CN Light</vt:lpstr>
      <vt:lpstr>阿里巴巴普惠体 Light</vt:lpstr>
      <vt:lpstr>微软雅黑</vt:lpstr>
      <vt:lpstr>Arial Unicode MS</vt:lpstr>
      <vt:lpstr>Calibri</vt:lpstr>
      <vt:lpstr>-apple-system</vt:lpstr>
      <vt:lpstr>Segoe Print</vt:lpstr>
      <vt:lpstr>open_sansregular</vt:lpstr>
      <vt:lpstr>微软雅黑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A陈小渊</cp:lastModifiedBy>
  <cp:revision>1012</cp:revision>
  <dcterms:created xsi:type="dcterms:W3CDTF">2019-06-19T02:08:00Z</dcterms:created>
  <dcterms:modified xsi:type="dcterms:W3CDTF">2025-08-21T06:50:19Z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67F8E99CA25843CDBAFD0150A9FB820A</vt:lpwstr>
  </property>
</Properties>
</file>