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370" r:id="rId4"/>
    <p:sldId id="1054" r:id="rId6"/>
    <p:sldId id="1113" r:id="rId7"/>
    <p:sldId id="1136" r:id="rId8"/>
    <p:sldId id="1119" r:id="rId9"/>
    <p:sldId id="1131" r:id="rId10"/>
    <p:sldId id="1129" r:id="rId11"/>
    <p:sldId id="1130" r:id="rId12"/>
    <p:sldId id="1141" r:id="rId13"/>
    <p:sldId id="1125" r:id="rId14"/>
    <p:sldId id="1140" r:id="rId15"/>
    <p:sldId id="1138" r:id="rId16"/>
    <p:sldId id="1137" r:id="rId17"/>
    <p:sldId id="1135" r:id="rId18"/>
    <p:sldId id="372" r:id="rId19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53" userDrawn="1">
          <p15:clr>
            <a:srgbClr val="A4A3A4"/>
          </p15:clr>
        </p15:guide>
        <p15:guide id="2" pos="370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7" name="熊仪_aYju7RJj" initials="熊" lastIdx="0" clrIdx="0"/>
  <p:cmAuthor id="8" name="yifei" initials="y" lastIdx="1" clrIdx="7"/>
  <p:cmAuthor id="2" name="kingsoft" initials="k" lastIdx="1" clrIdx="1"/>
  <p:cmAuthor id="9" name="ADMIN" initials="A" lastIdx="1" clrIdx="8"/>
  <p:cmAuthor id="3" name="zhouzean" initials="z" lastIdx="1" clrIdx="2"/>
  <p:cmAuthor id="4" name="李鹏飞_6bQfzI3a" initials="李" lastIdx="0" clrIdx="0"/>
  <p:cmAuthor id="5" name="李晓菲_MZFnUzi6" initials="李" lastIdx="0" clrIdx="0"/>
  <p:cmAuthor id="6" name="小珞_QjMfU7FR" initials="小" lastIdx="0" clrIdx="0"/>
  <p:cmAuthor id="2001" name="骆倩怡_Znauj26B" initials="authorId_382814100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324F3"/>
    <a:srgbClr val="FFF6CD"/>
    <a:srgbClr val="FFFDF5"/>
    <a:srgbClr val="FFDFDF"/>
    <a:srgbClr val="D16664"/>
    <a:srgbClr val="FFFC91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53"/>
        <p:guide pos="370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gs" Target="tags/tag139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组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200" y="335280"/>
            <a:ext cx="1492885" cy="6202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7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18" Type="http://schemas.openxmlformats.org/officeDocument/2006/relationships/tags" Target="../tags/tag99.xml"/><Relationship Id="rId17" Type="http://schemas.openxmlformats.org/officeDocument/2006/relationships/image" Target="../media/image6.png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image" Target="../media/image7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8.xml"/><Relationship Id="rId1" Type="http://schemas.openxmlformats.org/officeDocument/2006/relationships/tags" Target="../tags/tag127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2.xml"/><Relationship Id="rId2" Type="http://schemas.openxmlformats.org/officeDocument/2006/relationships/image" Target="../media/image17.png"/><Relationship Id="rId1" Type="http://schemas.openxmlformats.org/officeDocument/2006/relationships/tags" Target="../tags/tag131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4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133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6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tags" Target="../tags/tag135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8.xml"/><Relationship Id="rId2" Type="http://schemas.openxmlformats.org/officeDocument/2006/relationships/image" Target="../media/image22.png"/><Relationship Id="rId1" Type="http://schemas.openxmlformats.org/officeDocument/2006/relationships/tags" Target="../tags/tag13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2.xml"/><Relationship Id="rId2" Type="http://schemas.openxmlformats.org/officeDocument/2006/relationships/image" Target="../media/image8.png"/><Relationship Id="rId1" Type="http://schemas.openxmlformats.org/officeDocument/2006/relationships/tags" Target="../tags/tag11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4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113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6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11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0.xml"/><Relationship Id="rId2" Type="http://schemas.openxmlformats.org/officeDocument/2006/relationships/image" Target="../media/image14.png"/><Relationship Id="rId1" Type="http://schemas.openxmlformats.org/officeDocument/2006/relationships/tags" Target="../tags/tag119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2.xml"/><Relationship Id="rId2" Type="http://schemas.openxmlformats.org/officeDocument/2006/relationships/image" Target="../media/image15.png"/><Relationship Id="rId1" Type="http://schemas.openxmlformats.org/officeDocument/2006/relationships/tags" Target="../tags/tag121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4.xml"/><Relationship Id="rId2" Type="http://schemas.openxmlformats.org/officeDocument/2006/relationships/image" Target="../media/image16.jpeg"/><Relationship Id="rId1" Type="http://schemas.openxmlformats.org/officeDocument/2006/relationships/tags" Target="../tags/tag123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6.xml"/><Relationship Id="rId1" Type="http://schemas.openxmlformats.org/officeDocument/2006/relationships/tags" Target="../tags/tag1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52025" y="194945"/>
            <a:ext cx="1774825" cy="38481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150870" y="51301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157220" y="51301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112770" y="51371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152900" y="511873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5587365" y="5137158"/>
            <a:ext cx="3349721" cy="374408"/>
            <a:chOff x="7093" y="6616"/>
            <a:chExt cx="5888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888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3511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dirty="0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思源黑体 CN Light" panose="020B0300000000000000" charset="-122"/>
                  <a:sym typeface="+mn-ea"/>
                </a:rPr>
                <a:t>A1120619060027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12" name="文本框 11"/>
          <p:cNvSpPr txBox="1"/>
          <p:nvPr userDrawn="1">
            <p:custDataLst>
              <p:tags r:id="rId10"/>
            </p:custDataLst>
          </p:nvPr>
        </p:nvSpPr>
        <p:spPr>
          <a:xfrm>
            <a:off x="1634490" y="1593215"/>
            <a:ext cx="8777605" cy="8280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3600" b="1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风口解读之汽车零部件</a:t>
            </a:r>
            <a:endParaRPr lang="zh-CN" altLang="en-US" sz="3600" b="1" dirty="0">
              <a:gradFill>
                <a:gsLst>
                  <a:gs pos="0">
                    <a:srgbClr val="FFFAE9"/>
                  </a:gs>
                  <a:gs pos="100000">
                    <a:srgbClr val="FBDF62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1"/>
            </p:custDataLst>
          </p:nvPr>
        </p:nvSpPr>
        <p:spPr>
          <a:xfrm>
            <a:off x="408305" y="283210"/>
            <a:ext cx="3613150" cy="4197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</a:rPr>
              <a:t>投教课</a:t>
            </a:r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——</a:t>
            </a:r>
            <a:endParaRPr lang="en-US" altLang="zh-CN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03165" y="3813810"/>
            <a:ext cx="21850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2025 .9.18</a:t>
            </a:r>
            <a:endParaRPr lang="zh-CN" altLang="en-US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77690" y="2788285"/>
            <a:ext cx="3753485" cy="5238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lnSpc>
                <a:spcPts val="3375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0" i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海内外龙头共振 机器人催化可期</a:t>
            </a:r>
            <a:endParaRPr lang="zh-CN" altLang="en-US" b="0" i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372360" y="0"/>
            <a:ext cx="81597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</a:t>
            </a:r>
            <a:r>
              <a:rPr kumimoji="0" lang="en-US" sz="2400" b="1" i="0" kern="1200" cap="none" spc="0" normalizeH="0" baseline="0">
                <a:solidFill>
                  <a:schemeClr val="bg1"/>
                </a:solidFill>
              </a:rPr>
              <a:t>                              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机器人产业链</a:t>
            </a:r>
            <a:endParaRPr kumimoji="0" lang="zh-CN" altLang="en-US" sz="28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56030" y="1905635"/>
            <a:ext cx="4451350" cy="304609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zh-CN" altLang="en-US" sz="1600" b="1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国内机器人产业链：</a:t>
            </a:r>
            <a:endParaRPr lang="zh-CN" altLang="en-US" sz="1600" b="1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/>
            <a:endParaRPr lang="zh-CN" altLang="en-US" sz="1600" b="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/>
            <a:r>
              <a:rPr lang="zh-CN" altLang="en-US" sz="1600" b="1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①宇树机器人：</a:t>
            </a:r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长盛轴承、中大力德、卧龙电驱、金发科技，景兴纸业、盛通股份、奥比中光</a:t>
            </a:r>
            <a:endParaRPr lang="zh-CN" altLang="en-US" sz="1600" b="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/>
            <a:endParaRPr lang="zh-CN" altLang="en-US" sz="1600" b="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/>
            <a:r>
              <a:rPr lang="zh-CN" altLang="en-US" sz="1600" b="1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②智元机器人：</a:t>
            </a:r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恒工精密、中大力德、上纬新材、大丰实业、中大力德、豪森智能、龙溪股份、宁波华翔</a:t>
            </a:r>
            <a:endParaRPr lang="zh-CN" altLang="en-US" sz="1600" b="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/>
            <a:endParaRPr lang="zh-CN" altLang="en-US" sz="1600" b="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/>
            <a:r>
              <a:rPr lang="zh-CN" altLang="en-US" sz="1600" b="1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③华为机器人：</a:t>
            </a:r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拓斯达、埃夫特、中坚科技、兆威机电、祥鑫科技、铭科精技、柯力传感、科力尔</a:t>
            </a:r>
            <a:endParaRPr lang="zh-CN" altLang="en-US" sz="1600" b="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66205" y="1613535"/>
            <a:ext cx="4589780" cy="363093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lnSpc>
                <a:spcPct val="120000"/>
              </a:lnSpc>
            </a:pPr>
            <a:r>
              <a:rPr lang="zh-CN" altLang="en-US" sz="1600" b="1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特斯拉机器人产业链：</a:t>
            </a:r>
            <a:endParaRPr lang="zh-CN" altLang="en-US" sz="1600" b="1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20000"/>
              </a:lnSpc>
            </a:pPr>
            <a:endParaRPr lang="zh-CN" altLang="en-US" sz="1600" b="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20000"/>
              </a:lnSpc>
            </a:pPr>
            <a:r>
              <a:rPr lang="en-US" altLang="zh-CN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）确定性：三花智控、拓普集团、均胜电子；</a:t>
            </a:r>
            <a:endParaRPr lang="zh-CN" altLang="en-US" sz="1600" b="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20000"/>
              </a:lnSpc>
            </a:pPr>
            <a:r>
              <a:rPr lang="en-US" altLang="zh-CN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）新</a:t>
            </a:r>
            <a:r>
              <a:rPr lang="en-US" altLang="zh-CN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tier1</a:t>
            </a:r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逻辑：新泉股份、银轮股份；</a:t>
            </a:r>
            <a:endParaRPr lang="zh-CN" altLang="en-US" sz="1600" b="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20000"/>
              </a:lnSpc>
            </a:pPr>
            <a:r>
              <a:rPr lang="en-US" altLang="zh-CN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）新型减速器：双环、精锻、豪能、福达；</a:t>
            </a:r>
            <a:endParaRPr lang="zh-CN" altLang="en-US" sz="1600" b="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20000"/>
              </a:lnSpc>
            </a:pPr>
            <a:r>
              <a:rPr lang="en-US" altLang="zh-CN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）谐波磁场电机：恒帅股份；</a:t>
            </a:r>
            <a:endParaRPr lang="zh-CN" altLang="en-US" sz="1600" b="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20000"/>
              </a:lnSpc>
            </a:pPr>
            <a:r>
              <a:rPr lang="en-US" altLang="zh-CN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）潜在新工艺：新坐标。</a:t>
            </a:r>
            <a:endParaRPr lang="zh-CN" altLang="en-US" sz="1600" b="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20000"/>
              </a:lnSpc>
            </a:pPr>
            <a:r>
              <a:rPr lang="en-US" altLang="zh-CN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）丝杠：北特科技、五洲新春、恒立液压</a:t>
            </a:r>
            <a:endParaRPr lang="zh-CN" altLang="en-US" sz="1600" b="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20000"/>
              </a:lnSpc>
            </a:pPr>
            <a:r>
              <a:rPr lang="en-US" altLang="zh-CN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）传感器：安培龙</a:t>
            </a:r>
            <a:endParaRPr lang="zh-CN" altLang="en-US" sz="1600" b="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20000"/>
              </a:lnSpc>
            </a:pPr>
            <a:r>
              <a:rPr lang="en-US" altLang="zh-CN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）结构件：日盈电子、统联精密</a:t>
            </a:r>
            <a:endParaRPr lang="zh-CN" altLang="en-US" sz="1600" b="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20000"/>
              </a:lnSpc>
            </a:pPr>
            <a:r>
              <a:rPr lang="en-US" altLang="zh-CN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）灵巧手：兆威机电、德昌股份</a:t>
            </a:r>
            <a:endParaRPr lang="zh-CN" altLang="en-US" sz="1600" b="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20000"/>
              </a:lnSpc>
            </a:pPr>
            <a:r>
              <a:rPr lang="en-US" altLang="zh-CN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peek</a:t>
            </a:r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：恒勃股份</a:t>
            </a:r>
            <a:endParaRPr lang="zh-CN" altLang="en-US" sz="1600" b="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372360" y="0"/>
            <a:ext cx="81597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</a:t>
            </a:r>
            <a:r>
              <a:rPr kumimoji="0" lang="en-US" sz="2400" b="1" i="0" kern="1200" cap="none" spc="0" normalizeH="0" baseline="0">
                <a:solidFill>
                  <a:schemeClr val="bg1"/>
                </a:solidFill>
              </a:rPr>
              <a:t>                              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智驾升级</a:t>
            </a:r>
            <a:endParaRPr kumimoji="0" lang="zh-CN" altLang="en-US" sz="28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73785" y="1230630"/>
            <a:ext cx="10321925" cy="22726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lnSpc>
                <a:spcPts val="2430"/>
              </a:lnSpc>
            </a:pP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智驾升级开启新周期，智驾平权有望重估整车。智能驾驶将成为继电动化又一轮格局重塑的机遇，强智驾整车有望获取更高份额，同时加速数据积累进一步提升自身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AI 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能力。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ts val="2430"/>
              </a:lnSpc>
            </a:pP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ts val="2430"/>
              </a:lnSpc>
            </a:pPr>
            <a:r>
              <a:rPr lang="zh-CN" altLang="en-US" sz="1600" b="1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整车方面：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强智驾和强新车周期主机厂具备较强确定性：小鹏汽车、长城汽车、吉利汽车、比亚迪、小米集团、零跑汽车、理想汽车、上汽集团、长安汽车等；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ts val="2430"/>
              </a:lnSpc>
            </a:pP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ts val="2430"/>
              </a:lnSpc>
            </a:pPr>
            <a:r>
              <a:rPr lang="zh-CN" altLang="en-US" sz="1600" b="1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零部件方面：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智驾下沉催动产业链投资新机遇：拓普集团、伯特利、星宇股份、德赛西威、科博达等。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73785" y="3773170"/>
            <a:ext cx="10130790" cy="22726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lnSpc>
                <a:spcPts val="2430"/>
              </a:lnSpc>
            </a:pP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）智能化：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ts val="2430"/>
              </a:lnSpc>
            </a:pP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智能驾驶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【伯特利、地平线机器人、科博达】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ts val="2430"/>
              </a:lnSpc>
            </a:pP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智能座舱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【继峰股份】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ts val="2430"/>
              </a:lnSpc>
            </a:pP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）新势力产业链：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ts val="2430"/>
              </a:lnSpc>
            </a:pP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H 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链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【星宇股份、沪光股份】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ts val="2430"/>
              </a:lnSpc>
            </a:pP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小米链【无锡振华】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ts val="2430"/>
              </a:lnSpc>
            </a:pP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T 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链【拓普集团、新泉股份、双环传动】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372360" y="0"/>
            <a:ext cx="81597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</a:t>
            </a:r>
            <a:r>
              <a:rPr kumimoji="0" lang="en-US" sz="2400" b="1" i="0" kern="1200" cap="none" spc="0" normalizeH="0" baseline="0">
                <a:solidFill>
                  <a:schemeClr val="bg1"/>
                </a:solidFill>
              </a:rPr>
              <a:t>                              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特斯拉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产业链</a:t>
            </a:r>
            <a:endParaRPr kumimoji="0" lang="zh-CN" altLang="en-US" sz="28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/>
          <p:nvPr/>
        </p:nvPicPr>
        <p:blipFill>
          <a:blip r:embed="rId2"/>
          <a:srcRect t="719" b="53935"/>
          <a:stretch>
            <a:fillRect/>
          </a:stretch>
        </p:blipFill>
        <p:spPr>
          <a:xfrm>
            <a:off x="789305" y="837565"/>
            <a:ext cx="5191760" cy="5346700"/>
          </a:xfrm>
          <a:prstGeom prst="rect">
            <a:avLst/>
          </a:prstGeom>
        </p:spPr>
      </p:pic>
      <p:pic>
        <p:nvPicPr>
          <p:cNvPr id="3" name="图片 2"/>
          <p:cNvPicPr/>
          <p:nvPr/>
        </p:nvPicPr>
        <p:blipFill>
          <a:blip r:embed="rId2"/>
          <a:srcRect t="46093" b="5249"/>
          <a:stretch>
            <a:fillRect/>
          </a:stretch>
        </p:blipFill>
        <p:spPr>
          <a:xfrm>
            <a:off x="6096000" y="1033145"/>
            <a:ext cx="5729605" cy="49053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372360" y="0"/>
            <a:ext cx="81597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</a:t>
            </a:r>
            <a:r>
              <a:rPr kumimoji="0" lang="en-US" sz="2400" b="1" i="0" kern="1200" cap="none" spc="0" normalizeH="0" baseline="0">
                <a:solidFill>
                  <a:schemeClr val="bg1"/>
                </a:solidFill>
              </a:rPr>
              <a:t>                               </a:t>
            </a:r>
            <a:r>
              <a:rPr lang="zh-CN" altLang="en-US" sz="2400" b="1">
                <a:solidFill>
                  <a:schemeClr val="bg1"/>
                </a:solidFill>
                <a:latin typeface="QuoteFallback"/>
                <a:ea typeface="QuoteFallback"/>
                <a:sym typeface="+mn-ea"/>
              </a:rPr>
              <a:t>汽车零部件选股</a:t>
            </a:r>
            <a:endParaRPr kumimoji="0" lang="zh-CN" altLang="en-US" sz="2400" b="1" i="0" kern="1200" cap="none" spc="0" normalizeH="0" baseline="0">
              <a:solidFill>
                <a:schemeClr val="bg1"/>
              </a:solidFill>
              <a:latin typeface="QuoteFallback"/>
              <a:ea typeface="QuoteFallback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14901"/>
          <a:stretch>
            <a:fillRect/>
          </a:stretch>
        </p:blipFill>
        <p:spPr>
          <a:xfrm>
            <a:off x="513715" y="1071245"/>
            <a:ext cx="6273800" cy="29051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l="24156"/>
          <a:stretch>
            <a:fillRect/>
          </a:stretch>
        </p:blipFill>
        <p:spPr>
          <a:xfrm>
            <a:off x="6787515" y="2405380"/>
            <a:ext cx="4565650" cy="32385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668905" y="0"/>
            <a:ext cx="63080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                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风口选股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070" y="887095"/>
            <a:ext cx="3415030" cy="523367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080" y="887095"/>
            <a:ext cx="3639820" cy="50831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风口狙击四部曲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60" y="1078230"/>
            <a:ext cx="10800715" cy="47015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    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汽配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495" y="930910"/>
            <a:ext cx="4737735" cy="249809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600" y="2719070"/>
            <a:ext cx="7562215" cy="31464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    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龙</a:t>
            </a:r>
            <a:r>
              <a:rPr kumimoji="0" lang="en-US" altLang="zh-CN" sz="3200" b="1" i="0" kern="1200" cap="none" spc="0" normalizeH="0" baseline="0">
                <a:solidFill>
                  <a:schemeClr val="bg1"/>
                </a:solidFill>
              </a:rPr>
              <a:t>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头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25462"/>
          <a:stretch>
            <a:fillRect/>
          </a:stretch>
        </p:blipFill>
        <p:spPr>
          <a:xfrm>
            <a:off x="920750" y="973455"/>
            <a:ext cx="4567555" cy="269303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390" y="1280160"/>
            <a:ext cx="5273675" cy="26257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rcRect l="20409"/>
          <a:stretch>
            <a:fillRect/>
          </a:stretch>
        </p:blipFill>
        <p:spPr>
          <a:xfrm>
            <a:off x="3155315" y="2647950"/>
            <a:ext cx="4800600" cy="299847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8418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algn="ctr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</a:t>
            </a:r>
            <a:r>
              <a:rPr kumimoji="0" lang="en-US" altLang="zh-CN" sz="2400" b="1" i="0" kern="1200" cap="none" spc="0" normalizeH="0" baseline="0">
                <a:solidFill>
                  <a:schemeClr val="bg1"/>
                </a:solidFill>
              </a:rPr>
              <a:t>1</a:t>
            </a:r>
            <a:r>
              <a:rPr kumimoji="0" lang="zh-CN" altLang="en-US" sz="2400" b="1" i="0" kern="1200" cap="none" spc="0" normalizeH="0" baseline="0">
                <a:solidFill>
                  <a:schemeClr val="bg1"/>
                </a:solidFill>
              </a:rPr>
              <a:t>：人形机器人，迎来密集催化</a:t>
            </a:r>
            <a:endParaRPr kumimoji="0" lang="zh-CN" altLang="en-US" sz="24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27430" y="1343660"/>
            <a:ext cx="4544695" cy="427672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zh-CN" altLang="en-US" sz="1600" b="1" i="0">
                <a:solidFill>
                  <a:srgbClr val="333333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国外事件驱动：</a:t>
            </a:r>
            <a:endParaRPr lang="en-US" altLang="zh-CN" sz="1600" b="1" i="0">
              <a:solidFill>
                <a:srgbClr val="333333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/>
            <a:endParaRPr lang="en-US" altLang="zh-CN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/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16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日，马斯克在社交平台上发帖称，计划于本周六对特斯拉的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AI5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芯片设计进行技术评审，并已安排下周就人工智能、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Optimus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人形机器人及汽车生产召开会议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/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/>
            <a:r>
              <a:rPr 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在近期举办的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All-In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峰会上，特斯拉表示，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Optimus V3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正最终定型，计划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2026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年量产，五年内目标出货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万台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/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/>
            <a:r>
              <a:rPr 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根据特斯拉提交至美国证券交易委员会的文件，马斯克于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日共买入超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250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万股特斯拉股票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/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/>
            <a:r>
              <a:rPr 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④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16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日，人工智能机器人公司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Figure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完成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轮融资，融资额超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亿美元，投后估值达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390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亿美元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75095" y="1821815"/>
            <a:ext cx="4503420" cy="279971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zh-CN" altLang="en-US" sz="1600" b="1" i="0">
                <a:solidFill>
                  <a:srgbClr val="333333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国内事件驱动：</a:t>
            </a:r>
            <a:endParaRPr lang="zh-CN" altLang="en-US" sz="1600" b="1" i="0">
              <a:solidFill>
                <a:srgbClr val="333333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/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/>
            <a:r>
              <a:rPr 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日，宇树科技宣布开源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UnifoLM-WMA-0——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跨多类机器人本体的开源世界模型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动作架构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/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/>
            <a:r>
              <a:rPr 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16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日，广东：支持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融合机器人开辟玩具新市场 探索“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AI+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玩具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机器人”跨界融合模式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/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/>
            <a:r>
              <a:rPr 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日，华为云将于华为全联接大会期间举办具身智能创新论坛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53895" y="158750"/>
            <a:ext cx="8895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2400" b="1" i="0" kern="1200" cap="none" spc="0" normalizeH="0" baseline="0">
                <a:solidFill>
                  <a:schemeClr val="bg1"/>
                </a:solidFill>
              </a:rPr>
              <a:t>           2</a:t>
            </a:r>
            <a:r>
              <a:rPr kumimoji="0" lang="zh-CN" altLang="en-US" sz="2400" b="1" i="0" kern="1200" cap="none" spc="0" normalizeH="0" baseline="0">
                <a:solidFill>
                  <a:schemeClr val="bg1"/>
                </a:solidFill>
              </a:rPr>
              <a:t>、《智能驾驶新规》出台或加速无人驾驶渗透</a:t>
            </a:r>
            <a:endParaRPr kumimoji="0" lang="zh-CN" altLang="en-US" sz="24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65505" y="1113790"/>
            <a:ext cx="10182225" cy="82994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/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17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日，工信部就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智能网联汽车组合驾驶辅助系统安全要求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公开征求意见。值得指出的是，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智能网联汽车组合驾驶辅助系统安全要求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是强制性国家标准。</a:t>
            </a:r>
            <a:r>
              <a:rPr lang="zh-CN" altLang="en-US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这一举措标志着我国在智能网联汽车安全管理方面迈出关键一步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，为行业树立明确的安全基线，也预示着智能网联汽车的发展正式从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追求速度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转向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注重安全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1600" b="0" i="0">
              <a:solidFill>
                <a:srgbClr val="22222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65505" y="2438400"/>
            <a:ext cx="4304665" cy="132207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/>
            <a:r>
              <a:rPr lang="zh-CN" altLang="en-US" sz="160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工信部强调，该标准填补了我国组合驾驶辅助系统产品安全基线空白，将为</a:t>
            </a:r>
            <a:r>
              <a:rPr lang="zh-CN" altLang="en-US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行业准入</a:t>
            </a:r>
            <a:r>
              <a:rPr lang="zh-CN" altLang="en-US" sz="160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质量监督</a:t>
            </a:r>
            <a:r>
              <a:rPr lang="zh-CN" altLang="en-US" sz="160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zh-CN" altLang="en-US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事后追溯</a:t>
            </a:r>
            <a:r>
              <a:rPr lang="zh-CN" altLang="en-US" sz="160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提供关键技术依据，有助于全面提升产品安全水平，切实保障人民群众生命财产安全。</a:t>
            </a:r>
            <a:endParaRPr lang="zh-CN" altLang="en-US" sz="1600" i="0">
              <a:solidFill>
                <a:srgbClr val="22222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6550660" y="2506028"/>
            <a:ext cx="4572000" cy="26193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865505" y="4255452"/>
            <a:ext cx="5080000" cy="956945"/>
          </a:xfrm>
          <a:prstGeom prst="rect">
            <a:avLst/>
          </a:prstGeom>
        </p:spPr>
        <p:txBody>
          <a:bodyPr>
            <a:spAutoFit/>
          </a:bodyPr>
          <a:p>
            <a:pPr marL="0" indent="0">
              <a:lnSpc>
                <a:spcPts val="3375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智驾政策法规有望加速落地 推进有条件批准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L3级车型生产准入</a:t>
            </a:r>
            <a:endParaRPr lang="en-US" altLang="zh-CN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53895" y="158750"/>
            <a:ext cx="8895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2400" b="1" i="0" kern="1200" cap="none" spc="0" normalizeH="0" baseline="0">
                <a:solidFill>
                  <a:schemeClr val="bg1"/>
                </a:solidFill>
              </a:rPr>
              <a:t>                       3</a:t>
            </a:r>
            <a:r>
              <a:rPr kumimoji="0" lang="zh-CN" altLang="en-US" sz="2400" b="1" i="0" kern="1200" cap="none" spc="0" normalizeH="0" baseline="0">
                <a:solidFill>
                  <a:schemeClr val="bg1"/>
                </a:solidFill>
              </a:rPr>
              <a:t>、宇树机器人将于</a:t>
            </a:r>
            <a:r>
              <a:rPr kumimoji="0" lang="en-US" altLang="zh-CN" sz="2400" b="1" i="0" kern="1200" cap="none" spc="0" normalizeH="0" baseline="0">
                <a:solidFill>
                  <a:schemeClr val="bg1"/>
                </a:solidFill>
              </a:rPr>
              <a:t>10-12</a:t>
            </a:r>
            <a:r>
              <a:rPr kumimoji="0" lang="zh-CN" altLang="en-US" sz="2400" b="1" i="0" kern="1200" cap="none" spc="0" normalizeH="0" baseline="0">
                <a:solidFill>
                  <a:schemeClr val="bg1"/>
                </a:solidFill>
              </a:rPr>
              <a:t>月</a:t>
            </a:r>
            <a:r>
              <a:rPr kumimoji="0" lang="en-US" altLang="zh-CN" sz="2400" b="1" i="0" kern="1200" cap="none" spc="0" normalizeH="0" baseline="0">
                <a:solidFill>
                  <a:schemeClr val="bg1"/>
                </a:solidFill>
              </a:rPr>
              <a:t>IPO</a:t>
            </a:r>
            <a:endParaRPr kumimoji="0" lang="en-US" altLang="zh-CN" sz="24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68985" y="906145"/>
            <a:ext cx="10516870" cy="95694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>
              <a:lnSpc>
                <a:spcPts val="22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日晚，宇树科技在社交平台上披露了关于该公司的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IPO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计划：预计在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月至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月期间向证券交易所提交申报文件。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日中国证监会官网显示，宇树科技已开启上市辅导，由中信证券担任辅导机构。在业务声明中，宇树收入结构以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2024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为例，四足机器人、人形机器人和组件产品的销售额分别占约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65%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30%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5%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1600" b="0" i="0">
              <a:solidFill>
                <a:srgbClr val="22222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0405" y="4756785"/>
            <a:ext cx="10313035" cy="132207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/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今年春晚，宇树科技</a:t>
            </a:r>
            <a:r>
              <a:rPr lang="en-US" altLang="zh-CN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H1</a:t>
            </a:r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人形机器人身着东北花袄表演的</a:t>
            </a:r>
            <a:r>
              <a:rPr lang="en-US" altLang="zh-CN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</a:t>
            </a:r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秧</a:t>
            </a:r>
            <a:r>
              <a:rPr lang="en-US" altLang="zh-CN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BOT》</a:t>
            </a:r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火速出圈，引发了人形机器人购买热潮。往后，各种展会现场都不乏有宇树机器人在当“保安”“演员”“迎宾”等。</a:t>
            </a:r>
            <a:endParaRPr lang="zh-CN" altLang="en-US" sz="1600" b="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/>
            <a:endParaRPr lang="zh-CN" altLang="en-US" sz="1600" b="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/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</a:t>
            </a:r>
            <a:r>
              <a:rPr lang="en-US" altLang="zh-CN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月的人形机器人运动会中，宇树也夺得</a:t>
            </a:r>
            <a:r>
              <a:rPr lang="en-US" altLang="zh-CN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1500</a:t>
            </a:r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米、</a:t>
            </a:r>
            <a:r>
              <a:rPr lang="en-US" altLang="zh-CN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400</a:t>
            </a:r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米、</a:t>
            </a:r>
            <a:r>
              <a:rPr lang="en-US" altLang="zh-CN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</a:t>
            </a:r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米障碍赛和</a:t>
            </a:r>
            <a:r>
              <a:rPr lang="en-US" altLang="zh-CN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4×100</a:t>
            </a:r>
            <a:r>
              <a:rPr lang="zh-CN" altLang="en-US" sz="16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米接力赛共四块金牌，是参赛队伍里获得金牌数、总奖牌数最多的企业。</a:t>
            </a:r>
            <a:endParaRPr lang="zh-CN" altLang="en-US" sz="1600" b="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1197610" y="1938020"/>
            <a:ext cx="9317990" cy="24320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594100" y="158750"/>
            <a:ext cx="54349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2400" b="1" i="0" kern="1200" cap="none" spc="0" normalizeH="0" baseline="0">
                <a:solidFill>
                  <a:schemeClr val="bg1"/>
                </a:solidFill>
              </a:rPr>
              <a:t> 4</a:t>
            </a:r>
            <a:r>
              <a:rPr kumimoji="0" lang="zh-CN" altLang="en-US" sz="2400" b="1" i="0" kern="1200" cap="none" spc="0" normalizeH="0" baseline="0">
                <a:solidFill>
                  <a:schemeClr val="bg1"/>
                </a:solidFill>
              </a:rPr>
              <a:t>、新能源汽车产业继续保持高速增长</a:t>
            </a:r>
            <a:endParaRPr kumimoji="0" lang="zh-CN" altLang="en-US" sz="24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1970" y="1241425"/>
            <a:ext cx="3221990" cy="412051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just">
              <a:lnSpc>
                <a:spcPct val="130000"/>
              </a:lnSpc>
            </a:pPr>
            <a:r>
              <a:rPr lang="en-US" altLang="zh-CN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17</a:t>
            </a:r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日，中国汽车工业协会数据显示，</a:t>
            </a:r>
            <a:r>
              <a:rPr lang="en-US" altLang="zh-CN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r>
              <a:rPr lang="zh-CN" altLang="en-US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r>
              <a:rPr lang="zh-CN" altLang="en-US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月我国新能源汽车产业继续保持高速增长</a:t>
            </a:r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。单月产量达到</a:t>
            </a:r>
            <a:r>
              <a:rPr lang="en-US" altLang="zh-CN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139.1</a:t>
            </a:r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万辆，销量为</a:t>
            </a:r>
            <a:r>
              <a:rPr lang="en-US" altLang="zh-CN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139.5</a:t>
            </a:r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万辆，同比增幅分别为</a:t>
            </a:r>
            <a:r>
              <a:rPr lang="en-US" altLang="zh-CN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27.4%</a:t>
            </a:r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en-US" altLang="zh-CN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26.8%</a:t>
            </a:r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，环比增速均超过</a:t>
            </a:r>
            <a:r>
              <a:rPr lang="en-US" altLang="zh-CN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25%</a:t>
            </a:r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16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>
              <a:lnSpc>
                <a:spcPct val="130000"/>
              </a:lnSpc>
            </a:pPr>
            <a:endParaRPr lang="zh-CN" altLang="en-US" sz="16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algn="just">
              <a:lnSpc>
                <a:spcPct val="130000"/>
              </a:lnSpc>
              <a:buClrTx/>
              <a:buSzTx/>
              <a:buFontTx/>
            </a:pP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今年前8个月新能源汽车产销分别完成962.5万辆和962万辆</a:t>
            </a:r>
            <a:r>
              <a:rPr lang="zh-CN" altLang="en-US"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，同比分别增长37.3%和36.7%。其中，国内市场保持稳定增长，1-8月累计销售808.8万辆，同比增长30.1%。</a:t>
            </a:r>
            <a:endParaRPr lang="zh-CN" altLang="en-US" sz="16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>
              <a:lnSpc>
                <a:spcPct val="130000"/>
              </a:lnSpc>
            </a:pPr>
            <a:endParaRPr lang="zh-CN" altLang="en-US" sz="16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3839210" y="1473835"/>
            <a:ext cx="7807325" cy="43256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406140" y="158750"/>
            <a:ext cx="6011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2400" b="1" i="0" kern="1200" cap="none" spc="0" normalizeH="0" baseline="0">
                <a:solidFill>
                  <a:schemeClr val="bg1"/>
                </a:solidFill>
              </a:rPr>
              <a:t>     5</a:t>
            </a:r>
            <a:r>
              <a:rPr kumimoji="0" lang="zh-CN" altLang="en-US" sz="2400" b="1" i="0" kern="1200" cap="none" spc="0" normalizeH="0" baseline="0">
                <a:solidFill>
                  <a:schemeClr val="bg1"/>
                </a:solidFill>
              </a:rPr>
              <a:t>、乘用车</a:t>
            </a:r>
            <a:r>
              <a:rPr kumimoji="0" lang="en-US" altLang="zh-CN" sz="2400" b="1" i="0" kern="1200" cap="none" spc="0" normalizeH="0" baseline="0">
                <a:solidFill>
                  <a:schemeClr val="bg1"/>
                </a:solidFill>
              </a:rPr>
              <a:t>25Q2</a:t>
            </a:r>
            <a:r>
              <a:rPr kumimoji="0" lang="zh-CN" altLang="en-US" sz="2400" b="1" i="0" kern="1200" cap="none" spc="0" normalizeH="0" baseline="0">
                <a:solidFill>
                  <a:schemeClr val="bg1"/>
                </a:solidFill>
              </a:rPr>
              <a:t>业绩亮眼</a:t>
            </a:r>
            <a:endParaRPr kumimoji="0" lang="zh-CN" altLang="en-US" sz="24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8170" y="1037590"/>
            <a:ext cx="10995660" cy="507746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lnSpc>
                <a:spcPts val="2430"/>
              </a:lnSpc>
            </a:pPr>
            <a:r>
              <a:rPr lang="zh-CN" altLang="en-US" b="1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小米、小鹏、零跑等</a:t>
            </a:r>
            <a:r>
              <a:rPr lang="en-US" altLang="zh-CN" b="1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25Q2 </a:t>
            </a:r>
            <a:r>
              <a:rPr lang="zh-CN" altLang="en-US" b="1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业绩亮眼</a:t>
            </a:r>
            <a:endParaRPr lang="zh-CN" altLang="en-US" b="1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ts val="2430"/>
              </a:lnSpc>
            </a:pPr>
            <a:r>
              <a:rPr lang="zh-CN" altLang="en-US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①小米汽车业务毛利率从</a:t>
            </a:r>
            <a:r>
              <a:rPr lang="en-US" altLang="zh-CN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Q1 </a:t>
            </a:r>
            <a:r>
              <a:rPr lang="zh-CN" altLang="en-US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lang="en-US" altLang="zh-CN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23.2%</a:t>
            </a:r>
            <a:r>
              <a:rPr lang="zh-CN" altLang="en-US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提升至</a:t>
            </a:r>
            <a:r>
              <a:rPr lang="en-US" altLang="zh-CN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26.4%</a:t>
            </a:r>
            <a:r>
              <a:rPr lang="zh-CN" altLang="en-US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，经营亏损从</a:t>
            </a:r>
            <a:r>
              <a:rPr lang="en-US" altLang="zh-CN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5 </a:t>
            </a:r>
            <a:r>
              <a:rPr lang="zh-CN" altLang="en-US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亿元收窄至</a:t>
            </a:r>
            <a:r>
              <a:rPr lang="en-US" altLang="zh-CN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3 </a:t>
            </a:r>
            <a:r>
              <a:rPr lang="zh-CN" altLang="en-US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亿元，单车毛利达</a:t>
            </a:r>
            <a:r>
              <a:rPr lang="en-US" altLang="zh-CN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6.7 </a:t>
            </a:r>
            <a:r>
              <a:rPr lang="zh-CN" altLang="en-US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万元</a:t>
            </a:r>
            <a:endParaRPr lang="zh-CN" altLang="en-US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ts val="2430"/>
              </a:lnSpc>
            </a:pPr>
            <a:endParaRPr lang="zh-CN" altLang="en-US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ts val="2430"/>
              </a:lnSpc>
            </a:pPr>
            <a:r>
              <a:rPr lang="zh-CN" altLang="en-US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②小鹏</a:t>
            </a:r>
            <a:r>
              <a:rPr lang="en-US" altLang="zh-CN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25Q2 </a:t>
            </a:r>
            <a:r>
              <a:rPr lang="zh-CN" altLang="en-US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毛利率创新高，达</a:t>
            </a:r>
            <a:r>
              <a:rPr lang="en-US" altLang="zh-CN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17.3%</a:t>
            </a:r>
            <a:r>
              <a:rPr lang="zh-CN" altLang="en-US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，同比</a:t>
            </a:r>
            <a:r>
              <a:rPr lang="en-US" altLang="zh-CN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+3.3pct</a:t>
            </a:r>
            <a:endParaRPr lang="zh-CN" altLang="en-US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ts val="2430"/>
              </a:lnSpc>
            </a:pPr>
            <a:endParaRPr lang="zh-CN" altLang="en-US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ts val="2430"/>
              </a:lnSpc>
            </a:pPr>
            <a:r>
              <a:rPr lang="zh-CN" altLang="en-US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③零跑</a:t>
            </a:r>
            <a:r>
              <a:rPr lang="en-US" altLang="zh-CN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25Q2 </a:t>
            </a:r>
            <a:r>
              <a:rPr lang="zh-CN" altLang="en-US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毛利率升至</a:t>
            </a:r>
            <a:r>
              <a:rPr lang="en-US" altLang="zh-CN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14.1%</a:t>
            </a:r>
            <a:r>
              <a:rPr lang="zh-CN" altLang="en-US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，创半年度毛利率新高，业绩整体表现亮眼</a:t>
            </a:r>
            <a:endParaRPr lang="zh-CN" altLang="en-US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ts val="2430"/>
              </a:lnSpc>
            </a:pPr>
            <a:endParaRPr lang="zh-CN" altLang="en-US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ts val="2430"/>
              </a:lnSpc>
            </a:pPr>
            <a:r>
              <a:rPr lang="zh-CN" altLang="en-US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④双传环动：公司发布</a:t>
            </a:r>
            <a:r>
              <a:rPr lang="en-US" altLang="zh-CN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2025 </a:t>
            </a:r>
            <a:r>
              <a:rPr lang="zh-CN" altLang="en-US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年半年报，</a:t>
            </a:r>
            <a:r>
              <a:rPr lang="en-US" altLang="zh-CN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2025H1 </a:t>
            </a:r>
            <a:r>
              <a:rPr lang="zh-CN" altLang="en-US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营收</a:t>
            </a:r>
            <a:r>
              <a:rPr lang="en-US" altLang="zh-CN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42.29 </a:t>
            </a:r>
            <a:r>
              <a:rPr lang="zh-CN" altLang="en-US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亿元，同比</a:t>
            </a:r>
            <a:r>
              <a:rPr lang="en-US" altLang="zh-CN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-2.2%</a:t>
            </a:r>
            <a:r>
              <a:rPr lang="zh-CN" altLang="en-US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；归母净利</a:t>
            </a:r>
            <a:r>
              <a:rPr lang="en-US" altLang="zh-CN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5.77 </a:t>
            </a:r>
            <a:r>
              <a:rPr lang="zh-CN" altLang="en-US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亿元，同比</a:t>
            </a:r>
            <a:r>
              <a:rPr lang="en-US" altLang="zh-CN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+21.9%</a:t>
            </a:r>
            <a:r>
              <a:rPr lang="zh-CN" altLang="en-US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；扣非归母净利</a:t>
            </a:r>
            <a:r>
              <a:rPr lang="en-US" altLang="zh-CN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5.55 </a:t>
            </a:r>
            <a:r>
              <a:rPr lang="zh-CN" altLang="en-US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亿元，同比</a:t>
            </a:r>
            <a:r>
              <a:rPr lang="en-US" altLang="zh-CN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+22.5%</a:t>
            </a:r>
            <a:r>
              <a:rPr lang="zh-CN" altLang="en-US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；</a:t>
            </a:r>
            <a:r>
              <a:rPr lang="en-US" altLang="zh-CN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2025Q2 </a:t>
            </a:r>
            <a:r>
              <a:rPr lang="zh-CN" altLang="en-US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公司营收</a:t>
            </a:r>
            <a:r>
              <a:rPr lang="en-US" altLang="zh-CN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21.64 </a:t>
            </a:r>
            <a:r>
              <a:rPr lang="zh-CN" altLang="en-US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亿元，同比</a:t>
            </a:r>
            <a:r>
              <a:rPr lang="en-US" altLang="zh-CN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-3.7%</a:t>
            </a:r>
            <a:r>
              <a:rPr lang="zh-CN" altLang="en-US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，环比</a:t>
            </a:r>
            <a:r>
              <a:rPr lang="en-US" altLang="zh-CN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+4.8%</a:t>
            </a:r>
            <a:r>
              <a:rPr lang="zh-CN" altLang="en-US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；归母净利</a:t>
            </a:r>
            <a:r>
              <a:rPr lang="en-US" altLang="zh-CN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3.01 </a:t>
            </a:r>
            <a:r>
              <a:rPr lang="zh-CN" altLang="en-US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亿元，同比</a:t>
            </a:r>
            <a:r>
              <a:rPr lang="en-US" altLang="zh-CN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+19.4%</a:t>
            </a:r>
            <a:r>
              <a:rPr lang="zh-CN" altLang="en-US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，环比</a:t>
            </a:r>
            <a:r>
              <a:rPr lang="en-US" altLang="zh-CN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+9.1%</a:t>
            </a:r>
            <a:r>
              <a:rPr lang="zh-CN" altLang="en-US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；扣非归母净利</a:t>
            </a:r>
            <a:r>
              <a:rPr lang="en-US" altLang="zh-CN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2.86 </a:t>
            </a:r>
            <a:r>
              <a:rPr lang="zh-CN" altLang="en-US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亿元，同比</a:t>
            </a:r>
            <a:r>
              <a:rPr lang="en-US" altLang="zh-CN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+17.7%</a:t>
            </a:r>
            <a:r>
              <a:rPr lang="zh-CN" altLang="en-US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，环比</a:t>
            </a:r>
            <a:r>
              <a:rPr lang="en-US" altLang="zh-CN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+6.3%</a:t>
            </a:r>
            <a:r>
              <a:rPr lang="zh-CN" altLang="en-US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ts val="2430"/>
              </a:lnSpc>
            </a:pPr>
            <a:endParaRPr lang="zh-CN" altLang="en-US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ts val="2430"/>
              </a:lnSpc>
            </a:pPr>
            <a:r>
              <a:rPr lang="zh-CN" altLang="en-US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⑤上汽集团</a:t>
            </a:r>
            <a:r>
              <a:rPr lang="en-US" altLang="zh-CN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2025Q2 </a:t>
            </a:r>
            <a:r>
              <a:rPr lang="zh-CN" altLang="en-US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营收</a:t>
            </a:r>
            <a:r>
              <a:rPr lang="en-US" altLang="zh-CN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1,587.3 </a:t>
            </a:r>
            <a:r>
              <a:rPr lang="zh-CN" altLang="en-US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亿元，同比</a:t>
            </a:r>
            <a:r>
              <a:rPr lang="en-US" altLang="zh-CN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+12.1%</a:t>
            </a:r>
            <a:r>
              <a:rPr lang="zh-CN" altLang="en-US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，环比</a:t>
            </a:r>
            <a:r>
              <a:rPr lang="en-US" altLang="zh-CN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+12.7%</a:t>
            </a:r>
            <a:r>
              <a:rPr lang="zh-CN" altLang="en-US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；扣非归母</a:t>
            </a:r>
            <a:r>
              <a:rPr lang="en-US" altLang="zh-CN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25.8 </a:t>
            </a:r>
            <a:r>
              <a:rPr lang="zh-CN" altLang="en-US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亿元，同比</a:t>
            </a:r>
            <a:r>
              <a:rPr lang="en-US" altLang="zh-CN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+334.6%</a:t>
            </a:r>
            <a:r>
              <a:rPr lang="zh-CN" altLang="en-US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，环比</a:t>
            </a:r>
            <a:r>
              <a:rPr lang="en-US" altLang="zh-CN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+9.4%</a:t>
            </a:r>
            <a:endParaRPr lang="zh-CN" altLang="en-US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ts val="2430"/>
              </a:lnSpc>
            </a:pPr>
            <a:endParaRPr lang="zh-CN" altLang="en-US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ts val="2430"/>
              </a:lnSpc>
            </a:pPr>
            <a:r>
              <a:rPr lang="zh-CN" altLang="en-US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⑥长城汽车</a:t>
            </a:r>
            <a:r>
              <a:rPr lang="en-US" altLang="zh-CN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25Q2 </a:t>
            </a:r>
            <a:r>
              <a:rPr lang="zh-CN" altLang="en-US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营收</a:t>
            </a:r>
            <a:r>
              <a:rPr lang="en-US" altLang="zh-CN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523.16 </a:t>
            </a:r>
            <a:r>
              <a:rPr lang="zh-CN" altLang="en-US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亿元，同比</a:t>
            </a:r>
            <a:r>
              <a:rPr lang="en-US" altLang="zh-CN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+7.7%</a:t>
            </a:r>
            <a:r>
              <a:rPr lang="zh-CN" altLang="en-US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，环比</a:t>
            </a:r>
            <a:r>
              <a:rPr lang="en-US" altLang="zh-CN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+30.7%</a:t>
            </a:r>
            <a:r>
              <a:rPr lang="zh-CN" altLang="en-US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；归母</a:t>
            </a:r>
            <a:r>
              <a:rPr lang="en-US" altLang="zh-CN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45.9 </a:t>
            </a:r>
            <a:r>
              <a:rPr lang="zh-CN" altLang="en-US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亿元，同比</a:t>
            </a:r>
            <a:r>
              <a:rPr lang="en-US" altLang="zh-CN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+19.4%</a:t>
            </a:r>
            <a:r>
              <a:rPr lang="zh-CN" altLang="en-US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，环比</a:t>
            </a:r>
            <a:r>
              <a:rPr lang="en-US" altLang="zh-CN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+161.9%</a:t>
            </a:r>
            <a:endParaRPr lang="zh-CN" altLang="en-US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LACING_PICTURE_USER_VIEWPORT" val="{&quot;height&quot;:606,&quot;width&quot;:2795}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9.xml><?xml version="1.0" encoding="utf-8"?>
<p:tagLst xmlns:p="http://schemas.openxmlformats.org/presentationml/2006/main">
  <p:tag name="KSO_WPP_MARK_KEY" val="34a5c737-2527-451b-a6cc-313a70f4ce21"/>
  <p:tag name="COMMONDATA" val="eyJoZGlkIjoiMjUxNmU2Yzc2MjNiNjJjZGFlY2Q1MzYxMGIzYTQ4YWEifQ=="/>
  <p:tag name="resource_record_key" val="{&quot;29&quot;:[20405972,20405933,20426316,20405934,20405922,20405918,20405950],&quot;65&quot;:[20205081],&quot;70&quot;:[3315773,3314060,3321602,3312359]}"/>
  <p:tag name="commondata" val="eyJoZGlkIjoiMTE5OTlmMmY3Mzc0MTBlODE0YTNlMWY0MTJhZTZiYTY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2677</Words>
  <Application>WPS 演示</Application>
  <PresentationFormat>宽屏</PresentationFormat>
  <Paragraphs>125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34" baseType="lpstr">
      <vt:lpstr>Arial</vt:lpstr>
      <vt:lpstr>宋体</vt:lpstr>
      <vt:lpstr>Wingdings</vt:lpstr>
      <vt:lpstr>Wingdings</vt:lpstr>
      <vt:lpstr>Roboto</vt:lpstr>
      <vt:lpstr>汉仪旗黑-55简</vt:lpstr>
      <vt:lpstr>思源黑体 CN Medium</vt:lpstr>
      <vt:lpstr>黑体</vt:lpstr>
      <vt:lpstr>思源黑体 CN Light</vt:lpstr>
      <vt:lpstr>阿里巴巴普惠体 Light</vt:lpstr>
      <vt:lpstr>微软雅黑</vt:lpstr>
      <vt:lpstr>-apple-system</vt:lpstr>
      <vt:lpstr>Segoe Print</vt:lpstr>
      <vt:lpstr>Arial Unicode MS</vt:lpstr>
      <vt:lpstr>Calibri</vt:lpstr>
      <vt:lpstr>QuoteFallback</vt:lpstr>
      <vt:lpstr>Arial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A陈小渊</cp:lastModifiedBy>
  <cp:revision>1064</cp:revision>
  <dcterms:created xsi:type="dcterms:W3CDTF">2019-06-19T02:08:00Z</dcterms:created>
  <dcterms:modified xsi:type="dcterms:W3CDTF">2025-09-18T06:42:22Z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67F8E99CA25843CDBAFD0150A9FB820A</vt:lpwstr>
  </property>
</Properties>
</file>