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877" r:id="rId6"/>
    <p:sldId id="1072" r:id="rId7"/>
    <p:sldId id="1088" r:id="rId8"/>
    <p:sldId id="1086" r:id="rId9"/>
    <p:sldId id="1090" r:id="rId10"/>
    <p:sldId id="1082" r:id="rId11"/>
    <p:sldId id="1079" r:id="rId12"/>
    <p:sldId id="1092" r:id="rId13"/>
    <p:sldId id="1069" r:id="rId14"/>
    <p:sldId id="1003" r:id="rId15"/>
    <p:sldId id="1054" r:id="rId16"/>
    <p:sldId id="372" r:id="rId17"/>
    <p:sldId id="1084" r:id="rId18"/>
    <p:sldId id="1085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3" userDrawn="1">
          <p15:clr>
            <a:srgbClr val="A4A3A4"/>
          </p15:clr>
        </p15:guide>
        <p15:guide id="2" pos="36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53"/>
        <p:guide pos="36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6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tags" Target="../tags/tag1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8.xml"/><Relationship Id="rId2" Type="http://schemas.openxmlformats.org/officeDocument/2006/relationships/image" Target="../media/image36.png"/><Relationship Id="rId1" Type="http://schemas.openxmlformats.org/officeDocument/2006/relationships/tags" Target="../tags/tag15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0.xml"/><Relationship Id="rId2" Type="http://schemas.openxmlformats.org/officeDocument/2006/relationships/image" Target="../media/image37.png"/><Relationship Id="rId1" Type="http://schemas.openxmlformats.org/officeDocument/2006/relationships/tags" Target="../tags/tag15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tags" Target="../tags/tag16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2" Type="http://schemas.openxmlformats.org/officeDocument/2006/relationships/image" Target="../media/image40.png"/><Relationship Id="rId1" Type="http://schemas.openxmlformats.org/officeDocument/2006/relationships/tags" Target="../tags/tag1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8.png"/><Relationship Id="rId2" Type="http://schemas.openxmlformats.org/officeDocument/2006/relationships/hyperlink" Target="https://baike.baidu.com/item/%E6%B5%B7%E5%8D%97%E7%9C%81/533000?fromModule=lemma_inlink" TargetMode="External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1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5" Type="http://schemas.openxmlformats.org/officeDocument/2006/relationships/notesSlide" Target="../notesSlides/notesSlide5.xml"/><Relationship Id="rId44" Type="http://schemas.openxmlformats.org/officeDocument/2006/relationships/slideLayout" Target="../slideLayouts/slideLayout2.xml"/><Relationship Id="rId43" Type="http://schemas.openxmlformats.org/officeDocument/2006/relationships/tags" Target="../tags/tag148.xml"/><Relationship Id="rId42" Type="http://schemas.openxmlformats.org/officeDocument/2006/relationships/image" Target="../media/image22.svg"/><Relationship Id="rId41" Type="http://schemas.openxmlformats.org/officeDocument/2006/relationships/image" Target="../media/image21.png"/><Relationship Id="rId40" Type="http://schemas.openxmlformats.org/officeDocument/2006/relationships/tags" Target="../tags/tag147.xml"/><Relationship Id="rId4" Type="http://schemas.openxmlformats.org/officeDocument/2006/relationships/tags" Target="../tags/tag119.xml"/><Relationship Id="rId39" Type="http://schemas.openxmlformats.org/officeDocument/2006/relationships/image" Target="../media/image20.svg"/><Relationship Id="rId38" Type="http://schemas.openxmlformats.org/officeDocument/2006/relationships/image" Target="../media/image19.png"/><Relationship Id="rId37" Type="http://schemas.openxmlformats.org/officeDocument/2006/relationships/tags" Target="../tags/tag146.xml"/><Relationship Id="rId36" Type="http://schemas.openxmlformats.org/officeDocument/2006/relationships/image" Target="../media/image18.svg"/><Relationship Id="rId35" Type="http://schemas.openxmlformats.org/officeDocument/2006/relationships/image" Target="../media/image17.png"/><Relationship Id="rId34" Type="http://schemas.openxmlformats.org/officeDocument/2006/relationships/tags" Target="../tags/tag145.xml"/><Relationship Id="rId33" Type="http://schemas.openxmlformats.org/officeDocument/2006/relationships/image" Target="../media/image16.svg"/><Relationship Id="rId32" Type="http://schemas.openxmlformats.org/officeDocument/2006/relationships/image" Target="../media/image15.png"/><Relationship Id="rId31" Type="http://schemas.openxmlformats.org/officeDocument/2006/relationships/tags" Target="../tags/tag144.xml"/><Relationship Id="rId30" Type="http://schemas.openxmlformats.org/officeDocument/2006/relationships/image" Target="../media/image14.svg"/><Relationship Id="rId3" Type="http://schemas.openxmlformats.org/officeDocument/2006/relationships/tags" Target="../tags/tag118.xml"/><Relationship Id="rId29" Type="http://schemas.openxmlformats.org/officeDocument/2006/relationships/image" Target="../media/image13.png"/><Relationship Id="rId28" Type="http://schemas.openxmlformats.org/officeDocument/2006/relationships/tags" Target="../tags/tag143.xml"/><Relationship Id="rId27" Type="http://schemas.openxmlformats.org/officeDocument/2006/relationships/tags" Target="../tags/tag142.xml"/><Relationship Id="rId26" Type="http://schemas.openxmlformats.org/officeDocument/2006/relationships/tags" Target="../tags/tag141.xml"/><Relationship Id="rId25" Type="http://schemas.openxmlformats.org/officeDocument/2006/relationships/tags" Target="../tags/tag140.xml"/><Relationship Id="rId24" Type="http://schemas.openxmlformats.org/officeDocument/2006/relationships/tags" Target="../tags/tag139.xml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image" Target="../media/image12.png"/><Relationship Id="rId19" Type="http://schemas.openxmlformats.org/officeDocument/2006/relationships/tags" Target="../tags/tag134.xml"/><Relationship Id="rId18" Type="http://schemas.openxmlformats.org/officeDocument/2006/relationships/tags" Target="../tags/tag133.xml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tags" Target="../tags/tag11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0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4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5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4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风口解读之海南自由贸易港</a:t>
            </a:r>
            <a:endParaRPr lang="zh-CN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20000"/>
              </a:lnSpc>
            </a:pPr>
            <a:endParaRPr lang="zh-CN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2025 .7.24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665095" y="64770"/>
            <a:ext cx="8016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低位补涨：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锂矿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、资源股、科创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50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、出海链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80" y="936625"/>
            <a:ext cx="3514725" cy="1895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936625"/>
            <a:ext cx="5182235" cy="29349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" y="3259455"/>
            <a:ext cx="4372610" cy="24803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765" y="3430270"/>
            <a:ext cx="4578985" cy="23094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风口选股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风口选股：爆量回档</a:t>
            </a:r>
            <a:endParaRPr kumimoji="0" lang="zh-CN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025525"/>
            <a:ext cx="9582785" cy="48069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好股研选栏目活动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1620" b="12153"/>
          <a:stretch>
            <a:fillRect/>
          </a:stretch>
        </p:blipFill>
        <p:spPr>
          <a:xfrm>
            <a:off x="8646160" y="2339975"/>
            <a:ext cx="3176270" cy="1868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" y="1170305"/>
            <a:ext cx="8030210" cy="45173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好股研选栏目活动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883285"/>
            <a:ext cx="9384665" cy="52793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风口解读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582160" y="127000"/>
            <a:ext cx="3679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sym typeface="+mn-ea"/>
              </a:rPr>
              <a:t>海南自由贸易港介绍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4290" y="964565"/>
            <a:ext cx="969772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solidFill>
                  <a:srgbClr val="333333"/>
                </a:solidFill>
                <a:latin typeface="Helvetica Neue"/>
                <a:ea typeface="Helvetica Neue"/>
              </a:rPr>
              <a:t>海南自由贸易港（海南自贸港）是国家在海南岛全岛设立的自由贸易港，位于</a:t>
            </a:r>
            <a:r>
              <a:rPr lang="zh-CN" altLang="en-US" sz="1600" b="0" i="0">
                <a:solidFill>
                  <a:srgbClr val="136EC2"/>
                </a:solidFill>
                <a:latin typeface="Helvetica Neue"/>
                <a:ea typeface="Helvetica Neue"/>
                <a:hlinkClick r:id="rId2"/>
              </a:rPr>
              <a:t>海南省</a:t>
            </a:r>
            <a:r>
              <a:rPr lang="zh-CN" altLang="en-US" sz="1600" b="0" i="0">
                <a:solidFill>
                  <a:srgbClr val="333333"/>
                </a:solidFill>
                <a:latin typeface="Helvetica Neue"/>
                <a:ea typeface="Helvetica Neue"/>
              </a:rPr>
              <a:t>境内，全省陆地总面积</a:t>
            </a:r>
            <a:r>
              <a:rPr lang="en-US" altLang="zh-CN" sz="1600" b="0" i="0">
                <a:solidFill>
                  <a:srgbClr val="333333"/>
                </a:solidFill>
                <a:latin typeface="Helvetica Neue"/>
                <a:ea typeface="Helvetica Neue"/>
              </a:rPr>
              <a:t>3.54</a:t>
            </a:r>
            <a:r>
              <a:rPr lang="zh-CN" altLang="en-US" sz="1600" b="0" i="0">
                <a:solidFill>
                  <a:srgbClr val="333333"/>
                </a:solidFill>
                <a:latin typeface="Helvetica Neue"/>
                <a:ea typeface="Helvetica Neue"/>
              </a:rPr>
              <a:t>万平方千米。</a:t>
            </a:r>
            <a:endParaRPr lang="zh-CN" altLang="en-US" sz="1600" b="0" i="0">
              <a:solidFill>
                <a:srgbClr val="333333"/>
              </a:solidFill>
              <a:latin typeface="Helvetica Neue"/>
              <a:ea typeface="Helvetica Neue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90" y="1548130"/>
            <a:ext cx="9648825" cy="458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582160" y="127000"/>
            <a:ext cx="3679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sym typeface="+mn-ea"/>
              </a:rPr>
              <a:t>海南自由贸易港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154430"/>
            <a:ext cx="6969760" cy="32207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1365"/>
          <a:stretch>
            <a:fillRect/>
          </a:stretch>
        </p:blipFill>
        <p:spPr>
          <a:xfrm>
            <a:off x="3880485" y="2747010"/>
            <a:ext cx="7478395" cy="3152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397875" y="996950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当日资金留人最多</a:t>
            </a:r>
            <a:endParaRPr lang="zh-CN" altLang="en-US"/>
          </a:p>
          <a:p>
            <a:r>
              <a:rPr lang="zh-CN" altLang="en-US"/>
              <a:t>当日涨停板家数最多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旧概念雅下水电战</a:t>
            </a:r>
            <a:endParaRPr lang="zh-CN" altLang="en-US"/>
          </a:p>
          <a:p>
            <a:r>
              <a:rPr lang="en-US" altLang="zh-CN"/>
              <a:t>→</a:t>
            </a:r>
            <a:r>
              <a:rPr lang="zh-CN" altLang="en-US"/>
              <a:t>新题材海南自由贸易港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582160" y="127000"/>
            <a:ext cx="3679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sym typeface="+mn-ea"/>
              </a:rPr>
              <a:t>   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逻辑：海南封关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1585" y="3172460"/>
            <a:ext cx="3045460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0" i="0">
                <a:solidFill>
                  <a:srgbClr val="000000"/>
                </a:solidFill>
                <a:latin typeface="-apple-system"/>
                <a:ea typeface="-apple-system"/>
              </a:rPr>
              <a:t>海南出台了</a:t>
            </a:r>
            <a:r>
              <a:rPr lang="en-US" altLang="zh-CN" sz="1600" b="0" i="0">
                <a:solidFill>
                  <a:srgbClr val="000000"/>
                </a:solidFill>
                <a:latin typeface="-apple-system"/>
                <a:ea typeface="-apple-system"/>
              </a:rPr>
              <a:t>《</a:t>
            </a:r>
            <a:r>
              <a:rPr lang="zh-CN" altLang="en-US" sz="1600" b="0" i="0">
                <a:solidFill>
                  <a:srgbClr val="000000"/>
                </a:solidFill>
                <a:latin typeface="-apple-system"/>
                <a:ea typeface="-apple-system"/>
              </a:rPr>
              <a:t>海南自由贸易港促进种业发展若干规定</a:t>
            </a:r>
            <a:r>
              <a:rPr lang="en-US" altLang="zh-CN" sz="1600" b="0" i="0">
                <a:solidFill>
                  <a:srgbClr val="000000"/>
                </a:solidFill>
                <a:latin typeface="-apple-system"/>
                <a:ea typeface="-apple-system"/>
              </a:rPr>
              <a:t>》</a:t>
            </a:r>
            <a:r>
              <a:rPr lang="zh-CN" altLang="en-US" sz="1600" b="0" i="0">
                <a:solidFill>
                  <a:srgbClr val="000000"/>
                </a:solidFill>
                <a:latin typeface="-apple-system"/>
                <a:ea typeface="-apple-system"/>
              </a:rPr>
              <a:t>，这是国内首部针对种业的地方性法规，为神农种业提供了法治化的发展环境，有助于其稳定发展。</a:t>
            </a:r>
            <a:endParaRPr lang="zh-CN" altLang="en-US" sz="1600" b="0" i="0">
              <a:solidFill>
                <a:srgbClr val="000000"/>
              </a:solidFill>
              <a:latin typeface="-apple-system"/>
              <a:ea typeface="-apple-system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365" y="2519680"/>
            <a:ext cx="5870575" cy="26276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59180" y="1123315"/>
            <a:ext cx="10144760" cy="9220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事件：</a:t>
            </a:r>
            <a:r>
              <a:rPr lang="en-US" altLang="zh-CN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</a:t>
            </a:r>
            <a:r>
              <a:rPr lang="zh-CN" altLang="en-US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日，国新办举行发布会，宣布海南自由贸易港封关时间定于</a:t>
            </a:r>
            <a:r>
              <a:rPr lang="en-US" altLang="zh-CN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日。为稳步推进海南贸易港建设，财政部、海关总署、税务总局联合印发贸易港税收相关通知，明确海南自由贸易港封关时的货物税收政策。</a:t>
            </a:r>
            <a:endParaRPr lang="zh-CN" altLang="en-US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94835" y="127000"/>
            <a:ext cx="3679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sym typeface="+mn-ea"/>
              </a:rPr>
              <a:t>   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逻辑：海南封关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75" y="907415"/>
            <a:ext cx="8383905" cy="1089025"/>
          </a:xfrm>
          <a:prstGeom prst="rect">
            <a:avLst/>
          </a:prstGeom>
        </p:spPr>
      </p:pic>
      <p:sp>
        <p:nvSpPr>
          <p:cNvPr id="35" name="矩形 34"/>
          <p:cNvSpPr/>
          <p:nvPr>
            <p:custDataLst>
              <p:tags r:id="rId3"/>
            </p:custDataLst>
          </p:nvPr>
        </p:nvSpPr>
        <p:spPr>
          <a:xfrm>
            <a:off x="5674948" y="4548493"/>
            <a:ext cx="1392612" cy="13119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封关前需完成千亿级基建投入，包括口岸扩建、智慧监管系统等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6" name="矩形 35"/>
          <p:cNvSpPr/>
          <p:nvPr>
            <p:custDataLst>
              <p:tags r:id="rId4"/>
            </p:custDataLst>
          </p:nvPr>
        </p:nvSpPr>
        <p:spPr>
          <a:xfrm>
            <a:off x="7616730" y="4548493"/>
            <a:ext cx="1392612" cy="13119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零关税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政策放大本土优势，加工增值超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30%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可免关税销往内地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7" name="矩形 36"/>
          <p:cNvSpPr/>
          <p:nvPr>
            <p:custDataLst>
              <p:tags r:id="rId5"/>
            </p:custDataLst>
          </p:nvPr>
        </p:nvSpPr>
        <p:spPr>
          <a:xfrm>
            <a:off x="1383030" y="4375785"/>
            <a:ext cx="1707515" cy="1311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政策红利最直接的领域，封关后“零关税”商品税目比例从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21%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提升至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74%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，离岛免税政策持续优化，叠加国际客流增长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8" name="矩形 37"/>
          <p:cNvSpPr/>
          <p:nvPr>
            <p:custDataLst>
              <p:tags r:id="rId6"/>
            </p:custDataLst>
          </p:nvPr>
        </p:nvSpPr>
        <p:spPr>
          <a:xfrm>
            <a:off x="3557905" y="4462145"/>
            <a:ext cx="1858645" cy="1311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封关后跨境物流需求预计增长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倍，依托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一线口岸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（如洋浦港）直接放行和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二线口岸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（如海口新海港）高效联通内地。</a:t>
            </a:r>
            <a:endParaRPr lang="zh-CN" altLang="en-US" sz="14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7"/>
            </p:custDataLst>
          </p:nvPr>
        </p:nvSpPr>
        <p:spPr>
          <a:xfrm>
            <a:off x="5514743" y="2695702"/>
            <a:ext cx="1552864" cy="15523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sp>
        <p:nvSpPr>
          <p:cNvPr id="2" name="椭圆 1"/>
          <p:cNvSpPr/>
          <p:nvPr>
            <p:custDataLst>
              <p:tags r:id="rId8"/>
            </p:custDataLst>
          </p:nvPr>
        </p:nvSpPr>
        <p:spPr>
          <a:xfrm>
            <a:off x="5594869" y="2776392"/>
            <a:ext cx="1392612" cy="13926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52400">
              <a:schemeClr val="accent1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0170" tIns="547370" rIns="90170" bIns="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基建与建材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椭圆 2"/>
          <p:cNvSpPr/>
          <p:nvPr>
            <p:custDataLst>
              <p:tags r:id="rId9"/>
            </p:custDataLst>
          </p:nvPr>
        </p:nvSpPr>
        <p:spPr>
          <a:xfrm>
            <a:off x="5667095" y="2848054"/>
            <a:ext cx="1247595" cy="124759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chemeClr val="lt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5" name="弧形 4"/>
          <p:cNvSpPr/>
          <p:nvPr>
            <p:custDataLst>
              <p:tags r:id="rId10"/>
            </p:custDataLst>
          </p:nvPr>
        </p:nvSpPr>
        <p:spPr>
          <a:xfrm flipV="1">
            <a:off x="5303707" y="2487487"/>
            <a:ext cx="1974372" cy="1974372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1">
                <a:alpha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椭圆 10"/>
          <p:cNvSpPr/>
          <p:nvPr>
            <p:custDataLst>
              <p:tags r:id="rId11"/>
            </p:custDataLst>
          </p:nvPr>
        </p:nvSpPr>
        <p:spPr>
          <a:xfrm>
            <a:off x="7467108" y="2695702"/>
            <a:ext cx="1552864" cy="1552300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sp>
        <p:nvSpPr>
          <p:cNvPr id="24" name="椭圆 23"/>
          <p:cNvSpPr/>
          <p:nvPr>
            <p:custDataLst>
              <p:tags r:id="rId12"/>
            </p:custDataLst>
          </p:nvPr>
        </p:nvSpPr>
        <p:spPr>
          <a:xfrm>
            <a:off x="7547234" y="2776392"/>
            <a:ext cx="1392612" cy="139261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52400">
              <a:schemeClr val="accent2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0170" tIns="547370" rIns="90170" bIns="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特色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产业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​​</a:t>
            </a:r>
            <a:endParaRPr lang="en-US" altLang="zh-CN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ctr">
              <a:buClrTx/>
              <a:buSzTx/>
              <a:buFontTx/>
            </a:pPr>
            <a:endParaRPr lang="zh-CN" altLang="en-US" sz="1600" b="1">
              <a:solidFill>
                <a:srgbClr val="FFFFFF"/>
              </a:solidFill>
              <a:latin typeface="+mn-ea"/>
              <a:cs typeface="+mj-ea"/>
              <a:sym typeface="+mn-ea"/>
            </a:endParaRPr>
          </a:p>
        </p:txBody>
      </p:sp>
      <p:sp>
        <p:nvSpPr>
          <p:cNvPr id="14" name="椭圆 13"/>
          <p:cNvSpPr/>
          <p:nvPr>
            <p:custDataLst>
              <p:tags r:id="rId13"/>
            </p:custDataLst>
          </p:nvPr>
        </p:nvSpPr>
        <p:spPr>
          <a:xfrm>
            <a:off x="7619460" y="2848054"/>
            <a:ext cx="1247595" cy="124759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2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chemeClr val="lt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弧形 18"/>
          <p:cNvSpPr/>
          <p:nvPr>
            <p:custDataLst>
              <p:tags r:id="rId14"/>
            </p:custDataLst>
          </p:nvPr>
        </p:nvSpPr>
        <p:spPr>
          <a:xfrm flipV="1">
            <a:off x="7256072" y="2487487"/>
            <a:ext cx="1974372" cy="1974372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2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椭圆 16"/>
          <p:cNvSpPr/>
          <p:nvPr>
            <p:custDataLst>
              <p:tags r:id="rId15"/>
            </p:custDataLst>
          </p:nvPr>
        </p:nvSpPr>
        <p:spPr>
          <a:xfrm>
            <a:off x="1610576" y="2695702"/>
            <a:ext cx="1552864" cy="15523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sp>
        <p:nvSpPr>
          <p:cNvPr id="20" name="椭圆 19"/>
          <p:cNvSpPr/>
          <p:nvPr>
            <p:custDataLst>
              <p:tags r:id="rId16"/>
            </p:custDataLst>
          </p:nvPr>
        </p:nvSpPr>
        <p:spPr>
          <a:xfrm>
            <a:off x="1691005" y="2776220"/>
            <a:ext cx="1480185" cy="13925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52400">
              <a:schemeClr val="accent1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0170" tIns="547370" rIns="90170" bIns="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免税与消费升级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​​</a:t>
            </a:r>
            <a:endParaRPr lang="en-US" altLang="zh-CN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椭圆 20"/>
          <p:cNvSpPr/>
          <p:nvPr>
            <p:custDataLst>
              <p:tags r:id="rId17"/>
            </p:custDataLst>
          </p:nvPr>
        </p:nvSpPr>
        <p:spPr>
          <a:xfrm>
            <a:off x="1762928" y="2848054"/>
            <a:ext cx="1247595" cy="124759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chemeClr val="lt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22" name="弧形 21"/>
          <p:cNvSpPr/>
          <p:nvPr>
            <p:custDataLst>
              <p:tags r:id="rId18"/>
            </p:custDataLst>
          </p:nvPr>
        </p:nvSpPr>
        <p:spPr>
          <a:xfrm flipV="1">
            <a:off x="1399540" y="2487487"/>
            <a:ext cx="1974372" cy="1974372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1">
                <a:alpha val="50000"/>
              </a:schemeClr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椭圆 22"/>
          <p:cNvSpPr/>
          <p:nvPr>
            <p:custDataLst>
              <p:tags r:id="rId19"/>
            </p:custDataLst>
          </p:nvPr>
        </p:nvSpPr>
        <p:spPr>
          <a:xfrm>
            <a:off x="3562941" y="2695702"/>
            <a:ext cx="1552864" cy="1552300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sp>
        <p:nvSpPr>
          <p:cNvPr id="25" name="椭圆 24"/>
          <p:cNvSpPr/>
          <p:nvPr>
            <p:custDataLst>
              <p:tags r:id="rId20"/>
            </p:custDataLst>
          </p:nvPr>
        </p:nvSpPr>
        <p:spPr>
          <a:xfrm>
            <a:off x="3643067" y="2776392"/>
            <a:ext cx="1392612" cy="139261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52400">
              <a:schemeClr val="accent2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0170" tIns="547370" rIns="90170" bIns="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物流与航运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椭圆 25"/>
          <p:cNvSpPr/>
          <p:nvPr>
            <p:custDataLst>
              <p:tags r:id="rId21"/>
            </p:custDataLst>
          </p:nvPr>
        </p:nvSpPr>
        <p:spPr>
          <a:xfrm>
            <a:off x="3715294" y="2848054"/>
            <a:ext cx="1247595" cy="124759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2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chemeClr val="lt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弧形 28"/>
          <p:cNvSpPr/>
          <p:nvPr>
            <p:custDataLst>
              <p:tags r:id="rId22"/>
            </p:custDataLst>
          </p:nvPr>
        </p:nvSpPr>
        <p:spPr>
          <a:xfrm flipV="1">
            <a:off x="3351905" y="2487487"/>
            <a:ext cx="1974372" cy="1974372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2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9" name="矩形 38"/>
          <p:cNvSpPr/>
          <p:nvPr>
            <p:custDataLst>
              <p:tags r:id="rId23"/>
            </p:custDataLst>
          </p:nvPr>
        </p:nvSpPr>
        <p:spPr>
          <a:xfrm>
            <a:off x="9558655" y="4548505"/>
            <a:ext cx="1507490" cy="1311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跨境资管试点落地，支持境外资金参与海南资管产品</a:t>
            </a:r>
            <a:endParaRPr lang="zh-CN" altLang="en-US" sz="14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7" name="椭圆 26"/>
          <p:cNvSpPr/>
          <p:nvPr>
            <p:custDataLst>
              <p:tags r:id="rId24"/>
            </p:custDataLst>
          </p:nvPr>
        </p:nvSpPr>
        <p:spPr>
          <a:xfrm>
            <a:off x="9420602" y="2695702"/>
            <a:ext cx="1552864" cy="15523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sp>
        <p:nvSpPr>
          <p:cNvPr id="28" name="椭圆 27"/>
          <p:cNvSpPr/>
          <p:nvPr>
            <p:custDataLst>
              <p:tags r:id="rId25"/>
            </p:custDataLst>
          </p:nvPr>
        </p:nvSpPr>
        <p:spPr>
          <a:xfrm>
            <a:off x="9500728" y="2776392"/>
            <a:ext cx="1392612" cy="13926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52400">
              <a:schemeClr val="accent1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0170" tIns="547370" rIns="90170" bIns="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金融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开放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​​</a:t>
            </a:r>
            <a:endParaRPr lang="en-US" altLang="zh-CN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0" name="椭圆 29"/>
          <p:cNvSpPr/>
          <p:nvPr>
            <p:custDataLst>
              <p:tags r:id="rId26"/>
            </p:custDataLst>
          </p:nvPr>
        </p:nvSpPr>
        <p:spPr>
          <a:xfrm>
            <a:off x="9572954" y="2848054"/>
            <a:ext cx="1247595" cy="124759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chemeClr val="lt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31" name="弧形 30"/>
          <p:cNvSpPr/>
          <p:nvPr>
            <p:custDataLst>
              <p:tags r:id="rId27"/>
            </p:custDataLst>
          </p:nvPr>
        </p:nvSpPr>
        <p:spPr>
          <a:xfrm flipV="1">
            <a:off x="9209566" y="2487487"/>
            <a:ext cx="1974372" cy="1974372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1">
                <a:alpha val="50000"/>
              </a:schemeClr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4" name="图片 15" descr="343439383331313b343532303033313bd3a6d3c3c9ccb3c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262305" y="3108746"/>
            <a:ext cx="255920" cy="255920"/>
          </a:xfrm>
          <a:prstGeom prst="rect">
            <a:avLst/>
          </a:prstGeom>
        </p:spPr>
      </p:pic>
      <p:pic>
        <p:nvPicPr>
          <p:cNvPr id="46" name="图片 19" descr="343435383038363b343532323339393bd6b4d0d0d5aad2aa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207335" y="3101410"/>
            <a:ext cx="255920" cy="255920"/>
          </a:xfrm>
          <a:prstGeom prst="rect">
            <a:avLst/>
          </a:prstGeom>
        </p:spPr>
      </p:pic>
      <p:pic>
        <p:nvPicPr>
          <p:cNvPr id="47" name="图片 11" descr="343439383331313b343532303032373bbfcdbba7b5b5b0b8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168164" y="3110439"/>
            <a:ext cx="255920" cy="255920"/>
          </a:xfrm>
          <a:prstGeom prst="rect">
            <a:avLst/>
          </a:prstGeom>
        </p:spPr>
      </p:pic>
      <p:pic>
        <p:nvPicPr>
          <p:cNvPr id="48" name="图片 12" descr="343439383331313b343532303032383bbfcdbba7b9dcc0ed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116016" y="3105924"/>
            <a:ext cx="255920" cy="255920"/>
          </a:xfrm>
          <a:prstGeom prst="rect">
            <a:avLst/>
          </a:prstGeom>
        </p:spPr>
      </p:pic>
      <p:pic>
        <p:nvPicPr>
          <p:cNvPr id="49" name="图片 16" descr="343439383331313b343532303033323bd3a6d3c3b9dcc0ed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064431" y="3109310"/>
            <a:ext cx="255920" cy="255920"/>
          </a:xfrm>
          <a:prstGeom prst="rect">
            <a:avLst/>
          </a:prstGeom>
        </p:spPr>
      </p:pic>
    </p:spTree>
    <p:custDataLst>
      <p:tags r:id="rId4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582160" y="127000"/>
            <a:ext cx="3679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sym typeface="+mn-ea"/>
              </a:rPr>
              <a:t>   </a:t>
            </a:r>
            <a:r>
              <a:rPr lang="zh-CN" sz="2800" b="1">
                <a:solidFill>
                  <a:schemeClr val="bg1"/>
                </a:solidFill>
                <a:sym typeface="+mn-ea"/>
              </a:rPr>
              <a:t>受益方向</a:t>
            </a:r>
            <a:endParaRPr lang="zh-CN" sz="28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85" y="2062480"/>
            <a:ext cx="6062980" cy="39433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870" y="4168140"/>
            <a:ext cx="4611370" cy="19246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864235" y="1032510"/>
            <a:ext cx="5288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、免税与消费升级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、物流与航运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、基建与建材</a:t>
            </a:r>
            <a:r>
              <a:rPr lang="en-US" altLang="zh-CN"/>
              <a:t>    4</a:t>
            </a:r>
            <a:r>
              <a:rPr lang="zh-CN" altLang="en-US"/>
              <a:t>、特色产业</a:t>
            </a:r>
            <a:r>
              <a:rPr lang="en-US" altLang="zh-CN"/>
              <a:t>    5</a:t>
            </a:r>
            <a:r>
              <a:rPr lang="zh-CN" altLang="en-US"/>
              <a:t>、金融开放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845" y="894715"/>
            <a:ext cx="4557395" cy="31864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482465" y="108585"/>
            <a:ext cx="3703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趋势股：稀土有色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1087120"/>
            <a:ext cx="6496050" cy="4857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40" y="3115945"/>
            <a:ext cx="5467350" cy="28289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7686675" y="812165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</a:t>
            </a:r>
            <a:endParaRPr lang="en-US" altLang="zh-CN"/>
          </a:p>
          <a:p>
            <a:r>
              <a:rPr lang="en-US" altLang="zh-CN"/>
              <a:t>1</a:t>
            </a:r>
            <a:r>
              <a:rPr lang="zh-CN" altLang="en-US"/>
              <a:t>、中报增长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、资金持续流入，板块控盘增加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、战略地位提升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、产品预期涨价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、事件刺激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565" y="2684780"/>
            <a:ext cx="4421505" cy="28270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482465" y="108585"/>
            <a:ext cx="3703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趋势股：稀土有色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725" y="4208780"/>
            <a:ext cx="4146550" cy="17633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75" y="883285"/>
            <a:ext cx="7173595" cy="30721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500" y="5022215"/>
            <a:ext cx="33108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战略地位提升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产品预期涨价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925" y="1202055"/>
            <a:ext cx="3308350" cy="46564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9_4*m_h_f*1_3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60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文字是您思想的提炼，请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30939_4*m_h_f*1_4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0"/>
  <p:tag name="KSO_WM_UNIT_TEXT_TYPE" val="1"/>
  <p:tag name="KSO_WM_UNIT_TEXT_LAYER_COUNT" val="1"/>
  <p:tag name="KSO_WM_BEAUTIFY_FLAG" val="#wm#"/>
  <p:tag name="KSO_WM_UNIT_PRESET_TEXT" val="单击此处添加你的文本具体内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9_4*m_h_f*1_1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60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文字是您思想的提炼，请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9_4*m_h_f*1_2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0"/>
  <p:tag name="KSO_WM_UNIT_TEXT_TYPE" val="1"/>
  <p:tag name="KSO_WM_UNIT_TEXT_LAYER_COUNT" val="1"/>
  <p:tag name="KSO_WM_BEAUTIFY_FLAG" val="#wm#"/>
  <p:tag name="KSO_WM_UNIT_PRESET_TEXT" val="单击此处添加你的文本具体内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3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2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a*1_3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a"/>
  <p:tag name="KSO_WM_UNIT_INDEX" val="1_3_2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.800000011920929,&quot;colorType&quot;:1,&quot;foreColorIndex&quot;:7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添加标题"/>
  <p:tag name="KSO_WM_UNIT_FILL_TYPE" val="1"/>
  <p:tag name="KSO_WM_UNIT_FILL_FORE_SCHEMECOLOR_INDEX" val="7"/>
  <p:tag name="KSO_WM_UNIT_FILL_FORE_SCHEMECOLOR_INDEX_BRIGHTNESS" val="0"/>
  <p:tag name="KSO_WM_UNIT_TEXT_TYPE" val="1"/>
  <p:tag name="KSO_WM_DIAGRAM_USE_COLOR_VALUE" val="{&quot;color_scheme&quot;:1,&quot;color_type&quot;:1,&quot;theme_color_indexes&quot;:[5,6,5,6,5,6]}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3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1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7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3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7"/>
  <p:tag name="KSO_WM_DIAGRAM_USE_COLOR_VALUE" val="{&quot;color_scheme&quot;:1,&quot;color_type&quot;:1,&quot;theme_color_indexes&quot;:[5,6,5,6,5,6]}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4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4_2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1,&quot;foreColorIndex&quot;:8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a*1_4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a"/>
  <p:tag name="KSO_WM_UNIT_INDEX" val="1_4_2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brightness&quot;:0.800000011920929,&quot;colorType&quot;:1,&quot;foreColorIndex&quot;:8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添加标题"/>
  <p:tag name="KSO_WM_UNIT_FILL_TYPE" val="1"/>
  <p:tag name="KSO_WM_UNIT_FILL_FORE_SCHEMECOLOR_INDEX" val="8"/>
  <p:tag name="KSO_WM_UNIT_FILL_FORE_SCHEMECOLOR_INDEX_BRIGHTNESS" val="0"/>
  <p:tag name="KSO_WM_UNIT_TEXT_TYPE" val="1"/>
  <p:tag name="KSO_WM_DIAGRAM_USE_COLOR_VALUE" val="{&quot;color_scheme&quot;:1,&quot;color_type&quot;:1,&quot;theme_color_indexes&quot;:[5,6,5,6,5,6]}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4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4_1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8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4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4_3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8"/>
  <p:tag name="KSO_WM_DIAGRAM_USE_COLOR_VALUE" val="{&quot;color_scheme&quot;:1,&quot;color_type&quot;:1,&quot;theme_color_indexes&quot;:[5,6,5,6,5,6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1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2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a*1_1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a"/>
  <p:tag name="KSO_WM_UNIT_INDEX" val="1_1_2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.800000011920929,&quot;colorType&quot;:1,&quot;foreColorIndex&quot;:5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TYPE" val="1"/>
  <p:tag name="KSO_WM_DIAGRAM_USE_COLOR_VALUE" val="{&quot;color_scheme&quot;:1,&quot;color_type&quot;:1,&quot;theme_color_indexes&quot;:[5,6,5,6,5,6]}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1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1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1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3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2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2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a*1_2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a"/>
  <p:tag name="KSO_WM_UNIT_INDEX" val="1_2_2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0.800000011920929,&quot;colorType&quot;:1,&quot;foreColorIndex&quot;:6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添加标题"/>
  <p:tag name="KSO_WM_UNIT_FILL_TYPE" val="1"/>
  <p:tag name="KSO_WM_UNIT_FILL_FORE_SCHEMECOLOR_INDEX" val="6"/>
  <p:tag name="KSO_WM_UNIT_FILL_FORE_SCHEMECOLOR_INDEX_BRIGHTNESS" val="0"/>
  <p:tag name="KSO_WM_UNIT_TEXT_TYPE" val="1"/>
  <p:tag name="KSO_WM_DIAGRAM_USE_COLOR_VALUE" val="{&quot;color_scheme&quot;:1,&quot;color_type&quot;:1,&quot;theme_color_indexes&quot;:[5,6,5,6,5,6]}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2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1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6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2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6"/>
  <p:tag name="KSO_WM_DIAGRAM_USE_COLOR_VALUE" val="{&quot;color_scheme&quot;:1,&quot;color_type&quot;:1,&quot;theme_color_indexes&quot;:[5,6,5,6,5,6]}"/>
</p:tagLst>
</file>

<file path=ppt/tags/tag13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20230939_4*m_h_f*1_5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0"/>
  <p:tag name="KSO_WM_UNIT_TEXT_TYPE" val="1"/>
  <p:tag name="KSO_WM_UNIT_TEXT_LAYER_COUNT" val="1"/>
  <p:tag name="KSO_WM_BEAUTIFY_FLAG" val="#wm#"/>
  <p:tag name="KSO_WM_UNIT_PRESET_TEXT" val="文字是您思想的提炼，请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5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5_2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1,&quot;foreColorIndex&quot;:9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9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a*1_5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a"/>
  <p:tag name="KSO_WM_UNIT_INDEX" val="1_5_2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1,&quot;foreColorIndex&quot;:9,&quot;transparency&quot;:0},&quot;type&quot;:1},&quot;glow&quot;:{&quot;colorType&quot;:0},&quot;line&quot;:{&quot;type&quot;:0},&quot;shadow&quot;:{&quot;brightness&quot;:0.800000011920929,&quot;colorType&quot;:1,&quot;foreColorIndex&quot;:5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添加标题"/>
  <p:tag name="KSO_WM_UNIT_FILL_TYPE" val="1"/>
  <p:tag name="KSO_WM_UNIT_FILL_FORE_SCHEMECOLOR_INDEX" val="9"/>
  <p:tag name="KSO_WM_UNIT_FILL_FORE_SCHEMECOLOR_INDEX_BRIGHTNESS" val="0"/>
  <p:tag name="KSO_WM_UNIT_TEXT_TYPE" val="1"/>
  <p:tag name="KSO_WM_DIAGRAM_USE_COLOR_VALUE" val="{&quot;color_scheme&quot;:1,&quot;color_type&quot;:1,&quot;theme_color_indexes&quot;:[5,6,5,6,5,6]}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5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5_1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9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i*1_5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5_3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type&quot;:0},&quot;glow&quot;:{&quot;colorType&quot;:0},&quot;line&quot;:{&quot;solidLine&quot;:{&quot;brightness&quot;:0,&quot;colorType&quot;:1,&quot;foreColorIndex&quot;:9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9"/>
  <p:tag name="KSO_WM_DIAGRAM_USE_COLOR_VALUE" val="{&quot;color_scheme&quot;:1,&quot;color_type&quot;:1,&quot;theme_color_indexes&quot;:[5,6,5,6,5,6]}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x*1_1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78*72"/>
  <p:tag name="KSO_WM_UNIT_TYPE" val="m_h_x"/>
  <p:tag name="KSO_WM_UNIT_INDEX" val="1_1_1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5,6,5,6,5,6]}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x*1_2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82*70"/>
  <p:tag name="KSO_WM_UNIT_TYPE" val="m_h_x"/>
  <p:tag name="KSO_WM_UNIT_INDEX" val="1_2_1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5,6,5,6,5,6]}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x*1_3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77*82"/>
  <p:tag name="KSO_WM_UNIT_TYPE" val="m_h_x"/>
  <p:tag name="KSO_WM_UNIT_INDEX" val="1_3_1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5,6,5,6,5,6]}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x*1_4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80*82"/>
  <p:tag name="KSO_WM_UNIT_TYPE" val="m_h_x"/>
  <p:tag name="KSO_WM_UNIT_INDEX" val="1_4_1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5,6,5,6,5,6]}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4*m_h_x*1_5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83*83"/>
  <p:tag name="KSO_WM_UNIT_TYPE" val="m_h_x"/>
  <p:tag name="KSO_WM_UNIT_INDEX" val="1_5_1"/>
  <p:tag name="KSO_WM_DIAGRAM_MAX_ITEMCNT" val="6"/>
  <p:tag name="KSO_WM_DIAGRAM_MIN_ITEMCNT" val="2"/>
  <p:tag name="KSO_WM_DIAGRAM_VIRTUALLY_FRAME" val="{&quot;height&quot;:282.45000610351565,&quot;left&quot;:123.65,&quot;top&quot;:191.9499969482422,&quot;width&quot;:771.725039370078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5,6,5,6,5,6]}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2359]}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WPS 演示</Application>
  <PresentationFormat>宽屏</PresentationFormat>
  <Paragraphs>91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华文细黑</vt:lpstr>
      <vt:lpstr>Arial Unicode MS</vt:lpstr>
      <vt:lpstr>Calibri</vt:lpstr>
      <vt:lpstr>-apple-system</vt:lpstr>
      <vt:lpstr>Segoe Print</vt:lpstr>
      <vt:lpstr>Helvetica Neue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975</cp:revision>
  <dcterms:created xsi:type="dcterms:W3CDTF">2019-06-19T02:08:00Z</dcterms:created>
  <dcterms:modified xsi:type="dcterms:W3CDTF">2025-07-24T06:56:42Z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67F8E99CA25843CDBAFD0150A9FB820A</vt:lpwstr>
  </property>
</Properties>
</file>