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5"/>
  </p:notesMasterIdLst>
  <p:sldIdLst>
    <p:sldId id="370" r:id="rId4"/>
    <p:sldId id="877" r:id="rId6"/>
    <p:sldId id="791" r:id="rId7"/>
    <p:sldId id="1371" r:id="rId8"/>
    <p:sldId id="1088" r:id="rId9"/>
    <p:sldId id="1359" r:id="rId10"/>
    <p:sldId id="1372" r:id="rId11"/>
    <p:sldId id="1327" r:id="rId12"/>
    <p:sldId id="1375" r:id="rId13"/>
    <p:sldId id="1338" r:id="rId14"/>
    <p:sldId id="1362" r:id="rId15"/>
    <p:sldId id="1366" r:id="rId16"/>
    <p:sldId id="1365" r:id="rId17"/>
    <p:sldId id="1353" r:id="rId18"/>
    <p:sldId id="1368" r:id="rId19"/>
    <p:sldId id="1373" r:id="rId20"/>
    <p:sldId id="1374" r:id="rId21"/>
    <p:sldId id="372" r:id="rId22"/>
    <p:sldId id="1369" r:id="rId23"/>
    <p:sldId id="1370" r:id="rId24"/>
    <p:sldId id="1337" r:id="rId25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54" userDrawn="1">
          <p15:clr>
            <a:srgbClr val="A4A3A4"/>
          </p15:clr>
        </p15:guide>
        <p15:guide id="2" pos="370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FFF6CD"/>
    <a:srgbClr val="FFFDF5"/>
    <a:srgbClr val="FFDFDF"/>
    <a:srgbClr val="D16664"/>
    <a:srgbClr val="FFFC91"/>
    <a:srgbClr val="DCDCDC"/>
    <a:srgbClr val="F0F0F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54"/>
        <p:guide pos="370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0" Type="http://schemas.openxmlformats.org/officeDocument/2006/relationships/tags" Target="tags/tag142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补充讲讲上能电气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marL="0" indent="0"/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光伏行业加速出清低效产能</a:t>
            </a:r>
            <a:endParaRPr lang="zh-CN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光伏行业加速出清低效产能</a:t>
            </a:r>
            <a:endParaRPr lang="zh-CN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marL="0" indent="0"/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marL="0" indent="0"/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光伏行业加速出清低效产能</a:t>
            </a:r>
            <a:endParaRPr lang="zh-CN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37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6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7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5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24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21.png"/><Relationship Id="rId1" Type="http://schemas.openxmlformats.org/officeDocument/2006/relationships/tags" Target="../tags/tag126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22.png"/><Relationship Id="rId1" Type="http://schemas.openxmlformats.org/officeDocument/2006/relationships/tags" Target="../tags/tag128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1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3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3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30.png"/><Relationship Id="rId1" Type="http://schemas.openxmlformats.org/officeDocument/2006/relationships/tags" Target="../tags/tag134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7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1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34.png"/><Relationship Id="rId1" Type="http://schemas.openxmlformats.org/officeDocument/2006/relationships/tags" Target="../tags/tag138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1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tags" Target="../tags/tag140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2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tags" Target="../tags/tag111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4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6.xml"/><Relationship Id="rId2" Type="http://schemas.openxmlformats.org/officeDocument/2006/relationships/image" Target="../media/image13.png"/><Relationship Id="rId1" Type="http://schemas.openxmlformats.org/officeDocument/2006/relationships/tags" Target="../tags/tag115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19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4" Type="http://schemas.openxmlformats.org/officeDocument/2006/relationships/image" Target="../media/image18.png"/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tags" Target="../tags/tag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8"/>
            <a:ext cx="3349721" cy="374408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dirty="0">
                  <a:solidFill>
                    <a:schemeClr val="bg1"/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Light" panose="020B0300000000000000" charset="-122"/>
                  <a:sym typeface="+mn-ea"/>
                </a:rPr>
                <a:t>A1120619060027</a:t>
              </a:r>
              <a:endParaRPr lang="en-US" altLang="zh-CN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634490" y="159321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风口解读之消费内循环</a:t>
            </a:r>
            <a:endParaRPr lang="zh-CN" sz="36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投教课</a:t>
            </a:r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03165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2025 .04.17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风口产业</a:t>
            </a:r>
            <a:endParaRPr lang="zh-CN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风口选股</a:t>
            </a:r>
            <a:endParaRPr lang="zh-CN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54960" y="146050"/>
            <a:ext cx="67411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bg1"/>
                </a:solidFill>
                <a:sym typeface="+mn-ea"/>
              </a:rPr>
              <a:t>                       </a:t>
            </a:r>
            <a:r>
              <a:rPr lang="zh-CN" sz="2400" b="1">
                <a:solidFill>
                  <a:schemeClr val="bg1"/>
                </a:solidFill>
                <a:sym typeface="+mn-ea"/>
              </a:rPr>
              <a:t>举例</a:t>
            </a:r>
            <a:r>
              <a:rPr lang="en-US" altLang="zh-CN" sz="2400" b="1">
                <a:solidFill>
                  <a:schemeClr val="bg1"/>
                </a:solidFill>
                <a:sym typeface="+mn-ea"/>
              </a:rPr>
              <a:t>1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：低位涨停复制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45" y="901065"/>
            <a:ext cx="6290945" cy="50565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l="28894"/>
          <a:stretch>
            <a:fillRect/>
          </a:stretch>
        </p:blipFill>
        <p:spPr>
          <a:xfrm>
            <a:off x="6195695" y="1696085"/>
            <a:ext cx="5472430" cy="38290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54960" y="146050"/>
            <a:ext cx="67411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bg1"/>
                </a:solidFill>
                <a:sym typeface="+mn-ea"/>
              </a:rPr>
              <a:t>                           </a:t>
            </a:r>
            <a:r>
              <a:rPr lang="zh-CN" sz="2400" b="1">
                <a:solidFill>
                  <a:schemeClr val="bg1"/>
                </a:solidFill>
                <a:sym typeface="+mn-ea"/>
              </a:rPr>
              <a:t>举例</a:t>
            </a:r>
            <a:r>
              <a:rPr lang="en-US" altLang="zh-CN" sz="2400" b="1">
                <a:solidFill>
                  <a:schemeClr val="bg1"/>
                </a:solidFill>
                <a:sym typeface="+mn-ea"/>
              </a:rPr>
              <a:t>2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：</a:t>
            </a:r>
            <a:r>
              <a:rPr lang="en-US" altLang="zh-CN" sz="2400" b="1">
                <a:solidFill>
                  <a:schemeClr val="bg1"/>
                </a:solidFill>
                <a:sym typeface="+mn-ea"/>
              </a:rPr>
              <a:t>L2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异动选股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1200150"/>
            <a:ext cx="10915650" cy="4191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54960" y="146050"/>
            <a:ext cx="67411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bg1"/>
                </a:solidFill>
                <a:sym typeface="+mn-ea"/>
              </a:rPr>
              <a:t>                     </a:t>
            </a:r>
            <a:r>
              <a:rPr lang="zh-CN" sz="2400" b="1">
                <a:solidFill>
                  <a:schemeClr val="bg1"/>
                </a:solidFill>
                <a:sym typeface="+mn-ea"/>
              </a:rPr>
              <a:t>举例</a:t>
            </a:r>
            <a:r>
              <a:rPr lang="en-US" altLang="zh-CN" sz="2400" b="1">
                <a:solidFill>
                  <a:schemeClr val="bg1"/>
                </a:solidFill>
                <a:sym typeface="+mn-ea"/>
              </a:rPr>
              <a:t>3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：倍量突破选股法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275" y="809625"/>
            <a:ext cx="8934450" cy="48196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54960" y="146050"/>
            <a:ext cx="67411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bg1"/>
                </a:solidFill>
                <a:sym typeface="+mn-ea"/>
              </a:rPr>
              <a:t>                       </a:t>
            </a:r>
            <a:r>
              <a:rPr lang="zh-CN" sz="2400" b="1">
                <a:solidFill>
                  <a:schemeClr val="bg1"/>
                </a:solidFill>
                <a:sym typeface="+mn-ea"/>
              </a:rPr>
              <a:t>举例</a:t>
            </a:r>
            <a:r>
              <a:rPr lang="en-US" altLang="zh-CN" sz="2400" b="1">
                <a:solidFill>
                  <a:schemeClr val="bg1"/>
                </a:solidFill>
                <a:sym typeface="+mn-ea"/>
              </a:rPr>
              <a:t>4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：爆量回档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r="15124"/>
          <a:stretch>
            <a:fillRect/>
          </a:stretch>
        </p:blipFill>
        <p:spPr>
          <a:xfrm>
            <a:off x="856615" y="1019175"/>
            <a:ext cx="5053330" cy="46545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070" y="807085"/>
            <a:ext cx="4391660" cy="25234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1640" y="3531235"/>
            <a:ext cx="4353560" cy="256476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54960" y="146050"/>
            <a:ext cx="67411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bg1"/>
                </a:solidFill>
                <a:sym typeface="+mn-ea"/>
              </a:rPr>
              <a:t>                       </a:t>
            </a:r>
            <a:r>
              <a:rPr lang="zh-CN" sz="2400" b="1">
                <a:solidFill>
                  <a:schemeClr val="bg1"/>
                </a:solidFill>
                <a:sym typeface="+mn-ea"/>
              </a:rPr>
              <a:t>举例</a:t>
            </a:r>
            <a:r>
              <a:rPr lang="en-US" altLang="zh-CN" sz="2400" b="1">
                <a:solidFill>
                  <a:schemeClr val="bg1"/>
                </a:solidFill>
                <a:sym typeface="+mn-ea"/>
              </a:rPr>
              <a:t>4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：爆量回档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1135" y="995680"/>
            <a:ext cx="4355465" cy="243332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795" y="3503930"/>
            <a:ext cx="4382770" cy="257556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225" y="892810"/>
            <a:ext cx="4613910" cy="253619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1135" y="3503930"/>
            <a:ext cx="4355465" cy="253365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302510" y="146050"/>
            <a:ext cx="67411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bg1"/>
                </a:solidFill>
                <a:sym typeface="+mn-ea"/>
              </a:rPr>
              <a:t>                     </a:t>
            </a:r>
            <a:r>
              <a:rPr lang="zh-CN" sz="2400" b="1">
                <a:solidFill>
                  <a:schemeClr val="bg1"/>
                </a:solidFill>
                <a:sym typeface="+mn-ea"/>
              </a:rPr>
              <a:t>附：选好个股更重要是等待和潜伏</a:t>
            </a:r>
            <a:endParaRPr lang="zh-CN" sz="24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420" y="956945"/>
            <a:ext cx="4371975" cy="28098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3916045"/>
            <a:ext cx="4590415" cy="20847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09320" y="1033145"/>
            <a:ext cx="54927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</a:t>
            </a:r>
            <a:r>
              <a:rPr lang="zh-CN" altLang="en-US"/>
              <a:t>月</a:t>
            </a:r>
            <a:r>
              <a:rPr lang="en-US" altLang="zh-CN"/>
              <a:t>25</a:t>
            </a:r>
            <a:r>
              <a:rPr lang="zh-CN" altLang="en-US"/>
              <a:t>日陪跑营小班课案例（</a:t>
            </a:r>
            <a:r>
              <a:rPr lang="zh-CN" altLang="en-US">
                <a:sym typeface="+mn-ea"/>
              </a:rPr>
              <a:t>钢研高纳</a:t>
            </a:r>
            <a:r>
              <a:rPr lang="zh-CN" altLang="en-US"/>
              <a:t>）</a:t>
            </a:r>
            <a:endParaRPr lang="zh-CN" altLang="en-US"/>
          </a:p>
          <a:p>
            <a:r>
              <a:rPr lang="en-US" altLang="zh-CN"/>
              <a:t>4</a:t>
            </a:r>
            <a:r>
              <a:rPr lang="zh-CN" altLang="en-US"/>
              <a:t>月</a:t>
            </a:r>
            <a:r>
              <a:rPr lang="en-US" altLang="zh-CN"/>
              <a:t>7</a:t>
            </a:r>
            <a:r>
              <a:rPr lang="zh-CN" altLang="en-US"/>
              <a:t>日实盘课一键选股案例</a:t>
            </a:r>
            <a:endParaRPr lang="zh-CN" altLang="en-US"/>
          </a:p>
          <a:p>
            <a:r>
              <a:rPr lang="en-US" altLang="zh-CN"/>
              <a:t>4</a:t>
            </a:r>
            <a:r>
              <a:rPr lang="zh-CN" altLang="en-US"/>
              <a:t>月</a:t>
            </a:r>
            <a:r>
              <a:rPr lang="en-US" altLang="zh-CN"/>
              <a:t>9</a:t>
            </a:r>
            <a:r>
              <a:rPr lang="zh-CN" altLang="en-US"/>
              <a:t>日陪跑营社群群友捕捉</a:t>
            </a:r>
            <a:endParaRPr lang="zh-CN" altLang="en-US"/>
          </a:p>
          <a:p>
            <a:r>
              <a:rPr lang="en-US">
                <a:sym typeface="+mn-ea"/>
              </a:rPr>
              <a:t>4</a:t>
            </a:r>
            <a:r>
              <a:rPr lang="zh-CN" altLang="en-US">
                <a:sym typeface="+mn-ea"/>
              </a:rPr>
              <a:t>月</a:t>
            </a:r>
            <a:r>
              <a:rPr lang="en-US" altLang="zh-CN">
                <a:sym typeface="+mn-ea"/>
              </a:rPr>
              <a:t>17</a:t>
            </a:r>
            <a:r>
              <a:rPr lang="zh-CN" altLang="en-US">
                <a:sym typeface="+mn-ea"/>
              </a:rPr>
              <a:t>日陪跑营社群另一位群友再次捕捉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515" y="2596515"/>
            <a:ext cx="5583555" cy="294322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风口龙头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《选股体系陪跑营》开营通知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1605915" y="878840"/>
            <a:ext cx="9690735" cy="52558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</a:t>
            </a:r>
            <a:r>
              <a:rPr lang="en-US" alt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活动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r="44214"/>
          <a:stretch>
            <a:fillRect/>
          </a:stretch>
        </p:blipFill>
        <p:spPr>
          <a:xfrm>
            <a:off x="557530" y="840740"/>
            <a:ext cx="5133340" cy="51758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575" y="840740"/>
            <a:ext cx="5566410" cy="50907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978910" y="0"/>
            <a:ext cx="47650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消费内循环</a:t>
            </a:r>
            <a:endParaRPr kumimoji="0" lang="zh-CN" sz="3600" b="1" i="0" kern="1200" cap="none" spc="0" normalizeH="0" baseline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70" y="899795"/>
            <a:ext cx="5049520" cy="48514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8556"/>
          <a:stretch>
            <a:fillRect/>
          </a:stretch>
        </p:blipFill>
        <p:spPr>
          <a:xfrm>
            <a:off x="5879465" y="993775"/>
            <a:ext cx="6075680" cy="24352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887210" y="4614545"/>
            <a:ext cx="3540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商业零售、食品饮料、景点旅游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887210" y="5318125"/>
            <a:ext cx="4080510" cy="521970"/>
          </a:xfrm>
          <a:prstGeom prst="rect">
            <a:avLst/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p>
            <a:r>
              <a:rPr lang="zh-CN" altLang="en-US" sz="1400" b="1"/>
              <a:t>资金认可：</a:t>
            </a:r>
            <a:r>
              <a:rPr lang="zh-CN" altLang="en-US" sz="1400"/>
              <a:t>市场龙头、容量龙头</a:t>
            </a:r>
            <a:endParaRPr lang="zh-CN" altLang="en-US" sz="1400"/>
          </a:p>
          <a:p>
            <a:r>
              <a:rPr lang="zh-CN" altLang="en-US" sz="1400" b="1"/>
              <a:t>涨停分层</a:t>
            </a:r>
            <a:r>
              <a:rPr lang="zh-CN" altLang="en-US" sz="1400"/>
              <a:t>：龙一龙二，跟风二板三板首版</a:t>
            </a:r>
            <a:endParaRPr lang="zh-CN" altLang="en-US" sz="1400"/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978910" y="0"/>
            <a:ext cx="47650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消费内循环</a:t>
            </a:r>
            <a:endParaRPr kumimoji="0" lang="zh-CN" sz="3600" b="1" i="0" kern="1200" cap="none" spc="0" normalizeH="0" baseline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80" y="1059815"/>
            <a:ext cx="6020435" cy="47390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810" y="1059815"/>
            <a:ext cx="4324350" cy="2545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2810" y="3750945"/>
            <a:ext cx="4139565" cy="241554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风口逻辑</a:t>
            </a:r>
            <a:endParaRPr lang="zh-CN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482850" y="54610"/>
            <a:ext cx="89211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           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zh-CN" sz="2400" b="1">
                <a:solidFill>
                  <a:schemeClr val="bg1"/>
                </a:solidFill>
                <a:sym typeface="+mn-ea"/>
              </a:rPr>
              <a:t>    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1、关税战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38225" y="2858135"/>
            <a:ext cx="6224905" cy="181483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>
                <a:latin typeface="楷体" panose="02010609060101010101" charset="-122"/>
                <a:ea typeface="楷体" panose="02010609060101010101" charset="-122"/>
              </a:rPr>
              <a:t>《求是》杂志刊登商务部部长王文涛署名文章《多措并举扩大服务消费》。文章指出，加快政策推出，出台支持家政服务消费、发展数字消费等政策文件，会同相关部门制定促进旅游业、超高清、体育赛事经济、中医药健康发展等支持政策。</a:t>
            </a:r>
            <a:endParaRPr lang="zh-CN" altLang="en-US" sz="1600" b="0">
              <a:latin typeface="楷体" panose="02010609060101010101" charset="-122"/>
              <a:ea typeface="楷体" panose="0201060906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600" b="0">
              <a:latin typeface="楷体" panose="02010609060101010101" charset="-122"/>
              <a:ea typeface="楷体" panose="0201060906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>
                <a:latin typeface="楷体" panose="02010609060101010101" charset="-122"/>
                <a:ea typeface="楷体" panose="02010609060101010101" charset="-122"/>
              </a:rPr>
              <a:t>国内大循环涉及范围极广，例如</a:t>
            </a:r>
            <a:r>
              <a:rPr lang="zh-CN" altLang="en-US" sz="1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统一大市场、农林牧渔、</a:t>
            </a:r>
            <a:r>
              <a:rPr lang="zh-CN" altLang="en-US" sz="1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食品饮料、商业零售、</a:t>
            </a:r>
            <a:r>
              <a:rPr lang="zh-CN" altLang="en-US" sz="1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供销社、免税、生育</a:t>
            </a:r>
            <a:r>
              <a:rPr lang="zh-CN" altLang="en-US" sz="1600" b="0">
                <a:latin typeface="楷体" panose="02010609060101010101" charset="-122"/>
                <a:ea typeface="楷体" panose="02010609060101010101" charset="-122"/>
              </a:rPr>
              <a:t>等。</a:t>
            </a:r>
            <a:endParaRPr lang="zh-CN" altLang="en-US" sz="1600" b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38225" y="1404620"/>
            <a:ext cx="1014412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楷体" panose="02010609060101010101" charset="-122"/>
                <a:ea typeface="楷体" panose="02010609060101010101" charset="-122"/>
                <a:sym typeface="+mn-ea"/>
              </a:rPr>
              <a:t>特朗普</a:t>
            </a:r>
            <a:r>
              <a:rPr lang="en-US" altLang="zh-CN" sz="1600">
                <a:latin typeface="楷体" panose="02010609060101010101" charset="-122"/>
                <a:ea typeface="楷体" panose="02010609060101010101" charset="-122"/>
                <a:sym typeface="+mn-ea"/>
              </a:rPr>
              <a:t>2025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sym typeface="+mn-ea"/>
              </a:rPr>
              <a:t>开年迄今</a:t>
            </a:r>
            <a:endParaRPr lang="zh-CN" altLang="en-US" sz="160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楷体" panose="02010609060101010101" charset="-122"/>
                <a:ea typeface="楷体" panose="02010609060101010101" charset="-122"/>
                <a:sym typeface="+mn-ea"/>
              </a:rPr>
              <a:t>①</a:t>
            </a:r>
            <a:r>
              <a:rPr lang="en-US" altLang="zh-CN" sz="1600">
                <a:latin typeface="楷体" panose="02010609060101010101" charset="-122"/>
                <a:ea typeface="楷体" panose="02010609060101010101" charset="-122"/>
                <a:sym typeface="+mn-ea"/>
              </a:rPr>
              <a:t>1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sym typeface="+mn-ea"/>
              </a:rPr>
              <a:t>月</a:t>
            </a:r>
            <a:r>
              <a:rPr lang="en-US" altLang="zh-CN" sz="1600">
                <a:latin typeface="楷体" panose="02010609060101010101" charset="-122"/>
                <a:ea typeface="楷体" panose="02010609060101010101" charset="-122"/>
                <a:sym typeface="+mn-ea"/>
              </a:rPr>
              <a:t>20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sym typeface="+mn-ea"/>
              </a:rPr>
              <a:t>日上任美国总统以来，已两次提高中国产品关税，各加了</a:t>
            </a:r>
            <a:r>
              <a:rPr lang="en-US" altLang="zh-CN" sz="1600">
                <a:latin typeface="楷体" panose="02010609060101010101" charset="-122"/>
                <a:ea typeface="楷体" panose="02010609060101010101" charset="-122"/>
                <a:sym typeface="+mn-ea"/>
              </a:rPr>
              <a:t>10%</a:t>
            </a:r>
            <a:endParaRPr lang="en-US" altLang="zh-CN" sz="160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楷体" panose="02010609060101010101" charset="-122"/>
                <a:ea typeface="楷体" panose="02010609060101010101" charset="-122"/>
                <a:sym typeface="+mn-ea"/>
              </a:rPr>
              <a:t>②</a:t>
            </a:r>
            <a:r>
              <a:rPr lang="en-US" altLang="zh-CN" sz="1600">
                <a:latin typeface="楷体" panose="02010609060101010101" charset="-122"/>
                <a:ea typeface="楷体" panose="02010609060101010101" charset="-122"/>
                <a:sym typeface="+mn-ea"/>
              </a:rPr>
              <a:t>4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sym typeface="+mn-ea"/>
              </a:rPr>
              <a:t>月</a:t>
            </a:r>
            <a:r>
              <a:rPr lang="en-US" altLang="zh-CN" sz="1600">
                <a:latin typeface="楷体" panose="02010609060101010101" charset="-122"/>
                <a:ea typeface="楷体" panose="02010609060101010101" charset="-122"/>
                <a:sym typeface="+mn-ea"/>
              </a:rPr>
              <a:t>2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sym typeface="+mn-ea"/>
              </a:rPr>
              <a:t>日的</a:t>
            </a:r>
            <a:r>
              <a:rPr lang="en-US" altLang="zh-CN" sz="1600">
                <a:latin typeface="楷体" panose="02010609060101010101" charset="-122"/>
                <a:ea typeface="楷体" panose="02010609060101010101" charset="-122"/>
                <a:sym typeface="+mn-ea"/>
              </a:rPr>
              <a:t>34%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sym typeface="+mn-ea"/>
              </a:rPr>
              <a:t>，直即</a:t>
            </a:r>
            <a:r>
              <a:rPr lang="en-US" altLang="zh-CN" sz="1600">
                <a:latin typeface="楷体" panose="02010609060101010101" charset="-122"/>
                <a:ea typeface="楷体" panose="02010609060101010101" charset="-122"/>
                <a:sym typeface="+mn-ea"/>
              </a:rPr>
              <a:t>84%</a:t>
            </a:r>
            <a:endParaRPr lang="en-US" altLang="zh-CN" sz="160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楷体" panose="02010609060101010101" charset="-122"/>
                <a:ea typeface="楷体" panose="02010609060101010101" charset="-122"/>
                <a:sym typeface="+mn-ea"/>
              </a:rPr>
              <a:t>③</a:t>
            </a:r>
            <a:r>
              <a:rPr lang="en-US" altLang="zh-CN" sz="1600">
                <a:latin typeface="楷体" panose="02010609060101010101" charset="-122"/>
                <a:ea typeface="楷体" panose="02010609060101010101" charset="-122"/>
                <a:sym typeface="+mn-ea"/>
              </a:rPr>
              <a:t>4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sym typeface="+mn-ea"/>
              </a:rPr>
              <a:t>月</a:t>
            </a:r>
            <a:r>
              <a:rPr lang="en-US" altLang="zh-CN" sz="1600">
                <a:latin typeface="楷体" panose="02010609060101010101" charset="-122"/>
                <a:ea typeface="楷体" panose="02010609060101010101" charset="-122"/>
                <a:sym typeface="+mn-ea"/>
              </a:rPr>
              <a:t>10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sym typeface="+mn-ea"/>
              </a:rPr>
              <a:t>日</a:t>
            </a:r>
            <a:r>
              <a:rPr lang="zh-CN" sz="1600">
                <a:latin typeface="楷体" panose="02010609060101010101" charset="-122"/>
                <a:ea typeface="楷体" panose="02010609060101010101" charset="-122"/>
                <a:sym typeface="+mn-ea"/>
              </a:rPr>
              <a:t>，提升至</a:t>
            </a:r>
            <a:r>
              <a:rPr lang="en-US" altLang="zh-CN" sz="1600">
                <a:latin typeface="楷体" panose="02010609060101010101" charset="-122"/>
                <a:ea typeface="楷体" panose="02010609060101010101" charset="-122"/>
                <a:sym typeface="+mn-ea"/>
              </a:rPr>
              <a:t>124%</a:t>
            </a:r>
            <a:endParaRPr lang="en-US" altLang="zh-CN" sz="160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楷体" panose="02010609060101010101" charset="-122"/>
                <a:ea typeface="楷体" panose="02010609060101010101" charset="-122"/>
                <a:sym typeface="+mn-ea"/>
              </a:rPr>
              <a:t>④</a:t>
            </a:r>
            <a:r>
              <a:rPr lang="en-US" altLang="zh-CN" sz="1600">
                <a:latin typeface="楷体" panose="02010609060101010101" charset="-122"/>
                <a:ea typeface="楷体" panose="02010609060101010101" charset="-122"/>
                <a:sym typeface="+mn-ea"/>
              </a:rPr>
              <a:t>4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sym typeface="+mn-ea"/>
              </a:rPr>
              <a:t>月</a:t>
            </a:r>
            <a:r>
              <a:rPr lang="en-US" altLang="zh-CN" sz="1600">
                <a:latin typeface="楷体" panose="02010609060101010101" charset="-122"/>
                <a:ea typeface="楷体" panose="02010609060101010101" charset="-122"/>
                <a:sym typeface="+mn-ea"/>
              </a:rPr>
              <a:t>16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sym typeface="+mn-ea"/>
              </a:rPr>
              <a:t>日再提至</a:t>
            </a:r>
            <a:r>
              <a:rPr lang="en-US" altLang="zh-CN" sz="1600">
                <a:latin typeface="楷体" panose="02010609060101010101" charset="-122"/>
                <a:ea typeface="楷体" panose="02010609060101010101" charset="-122"/>
                <a:sym typeface="+mn-ea"/>
              </a:rPr>
              <a:t>245%</a:t>
            </a:r>
            <a:endParaRPr lang="en-US" altLang="zh-CN" sz="160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7610" y="998220"/>
            <a:ext cx="4199890" cy="341185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547610" y="4708525"/>
            <a:ext cx="4118610" cy="13220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关税“数字游戏”短期内看似激烈，但实质已陷入僵局。随着税率不断攀升，美国输华商品市场竞争力已降至冰点，再进一步加税对双方经济伤害只具有象征意义。中国明确表态“不再理会美方继续加税”。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635125" y="54610"/>
            <a:ext cx="89211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algn="just"/>
            <a:r>
              <a:rPr lang="en-US" sz="3600" b="1">
                <a:solidFill>
                  <a:schemeClr val="bg1"/>
                </a:solidFill>
                <a:sym typeface="+mn-ea"/>
              </a:rPr>
              <a:t>                 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zh-CN" sz="2400" b="1">
                <a:solidFill>
                  <a:schemeClr val="bg1"/>
                </a:solidFill>
                <a:sym typeface="+mn-ea"/>
              </a:rPr>
              <a:t>  </a:t>
            </a:r>
            <a:r>
              <a:rPr lang="en-US" sz="2400" b="1">
                <a:solidFill>
                  <a:schemeClr val="bg1"/>
                </a:solidFill>
                <a:sym typeface="+mn-ea"/>
              </a:rPr>
              <a:t>2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、</a:t>
            </a:r>
            <a:r>
              <a:rPr lang="en-US" sz="2400" b="1">
                <a:solidFill>
                  <a:schemeClr val="bg1"/>
                </a:solidFill>
                <a:sym typeface="+mn-ea"/>
              </a:rPr>
              <a:t>多措并举扩大服务消费</a:t>
            </a:r>
            <a:endParaRPr lang="en-US" sz="24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06475" y="1167765"/>
            <a:ext cx="10038715" cy="47694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342900" algn="l"/>
            <a:r>
              <a:rPr lang="zh-CN" altLang="en-US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</a:t>
            </a:r>
            <a:r>
              <a:rPr lang="en-US" altLang="zh-CN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2024</a:t>
            </a:r>
            <a:r>
              <a:rPr lang="zh-CN" altLang="en-US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年底召开的中央经济工作会议强调，“创新多元化消费场景，扩大服务消费”。今年</a:t>
            </a:r>
            <a:r>
              <a:rPr lang="en-US" altLang="zh-CN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月，中共中央办公厅、国务院办公厅印发</a:t>
            </a:r>
            <a:r>
              <a:rPr lang="en-US" altLang="zh-CN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</a:t>
            </a:r>
            <a:r>
              <a:rPr lang="zh-CN" altLang="en-US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提振消费专项行动方案</a:t>
            </a:r>
            <a:r>
              <a:rPr lang="en-US" altLang="zh-CN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》</a:t>
            </a:r>
            <a:r>
              <a:rPr lang="zh-CN" altLang="en-US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，把“服务消费提质惠民行动”作为提振消费的一项重要工作。</a:t>
            </a:r>
            <a:endParaRPr lang="zh-CN" altLang="en-US" sz="1600" b="0" i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342900" algn="l"/>
            <a:endParaRPr lang="zh-CN" altLang="en-US" sz="1600" b="0" i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342900" algn="l"/>
            <a:r>
              <a:rPr lang="zh-CN" altLang="en-US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②据商务部</a:t>
            </a:r>
            <a:r>
              <a:rPr lang="en-US" altLang="zh-CN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16</a:t>
            </a:r>
            <a:r>
              <a:rPr lang="zh-CN" altLang="en-US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日消息，近日，商务部等</a:t>
            </a:r>
            <a:r>
              <a:rPr lang="en-US" altLang="zh-CN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</a:t>
            </a:r>
            <a:r>
              <a:rPr lang="zh-CN" altLang="en-US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部门联合印发《服务消费提质惠民行动</a:t>
            </a:r>
            <a:r>
              <a:rPr lang="en-US" altLang="zh-CN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2025</a:t>
            </a:r>
            <a:r>
              <a:rPr lang="zh-CN" altLang="en-US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年工作方案》</a:t>
            </a:r>
            <a:endParaRPr lang="zh-CN" altLang="en-US" sz="1600" b="0" i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342900" algn="l"/>
            <a:endParaRPr lang="zh-CN" altLang="en-US" sz="1600" b="0" i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342900" algn="l"/>
            <a:r>
              <a:rPr lang="zh-CN" altLang="en-US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③《求是》杂志</a:t>
            </a:r>
            <a:r>
              <a:rPr lang="en-US" altLang="zh-CN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2025</a:t>
            </a:r>
            <a:r>
              <a:rPr lang="zh-CN" altLang="en-US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年第</a:t>
            </a:r>
            <a:r>
              <a:rPr lang="en-US" altLang="zh-CN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</a:t>
            </a:r>
            <a:r>
              <a:rPr lang="zh-CN" altLang="en-US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期刊登了商务部党组书记、部长王文涛的署名文章《多措并举扩大服务消费》。</a:t>
            </a:r>
            <a:endParaRPr lang="zh-CN" altLang="en-US" sz="1600" b="0" i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342900" algn="l"/>
            <a:endParaRPr lang="zh-CN" altLang="en-US" sz="1600" b="0" i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342900" algn="l"/>
            <a:r>
              <a:rPr lang="zh-CN" altLang="en-US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④今天第二小时，服务消费概念异动拉升，旅游酒店、医美、物业管理等方向领涨，华天酒店、南京商旅、中天服务涨停。消息面上，国新办将于</a:t>
            </a:r>
            <a:r>
              <a:rPr lang="en-US" altLang="zh-CN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21</a:t>
            </a:r>
            <a:r>
              <a:rPr lang="zh-CN" altLang="en-US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日（星期一）下午</a:t>
            </a:r>
            <a:r>
              <a:rPr lang="en-US" altLang="zh-CN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时举行新闻发布会，请商务部副部长兼国际贸易谈判副代表凌激和工信部、国家卫健委、中国人民银行有关负责人介绍《加快推进服务业扩大开放综合试点工作方案》有关情况，并答记者问。</a:t>
            </a:r>
            <a:endParaRPr lang="zh-CN" altLang="en-US" sz="1600" b="0" i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342900" algn="l"/>
            <a:endParaRPr lang="zh-CN" altLang="en-US" sz="1600" b="0" i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342900" algn="l"/>
            <a:r>
              <a:rPr lang="zh-CN" altLang="en-US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⑤【市场监管总局部署优化消费环境试点工作】财联社</a:t>
            </a:r>
            <a:r>
              <a:rPr lang="en-US" altLang="zh-CN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17</a:t>
            </a:r>
            <a:r>
              <a:rPr lang="zh-CN" altLang="en-US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日电，近日，市场监管总局部署开展优化消费环境试点工作。本次试点工作选取</a:t>
            </a:r>
            <a:r>
              <a:rPr lang="en-US" altLang="zh-CN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48</a:t>
            </a:r>
            <a:r>
              <a:rPr lang="zh-CN" altLang="en-US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地区参与，结合区域差异，在内陆沿海、东西部及不同经济规模地区分类试点，通过多样化实践总结共性规律与特色路径，为全国层面政策推广提供多层次借鉴。立足市场监管部门职责，坚持创新引领与实用导向，以提升消费便利度、舒适度、满意度为核心目标，通过系统摸底调研，重点研究部署</a:t>
            </a:r>
            <a:r>
              <a:rPr lang="en-US" altLang="zh-CN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推动放心消费主体培育</a:t>
            </a:r>
            <a:r>
              <a:rPr lang="en-US" altLang="zh-CN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”“</a:t>
            </a:r>
            <a:r>
              <a:rPr lang="zh-CN" altLang="en-US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消费维权综合治理机制</a:t>
            </a:r>
            <a:r>
              <a:rPr lang="en-US" altLang="zh-CN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</a:t>
            </a:r>
            <a:r>
              <a:rPr lang="en-US" altLang="zh-CN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17</a:t>
            </a:r>
            <a:r>
              <a:rPr lang="zh-CN" altLang="en-US" sz="1600" b="0" i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项重点试点任务，探索以优化消费环境释放消费潜力。</a:t>
            </a:r>
            <a:endParaRPr lang="zh-CN" altLang="en-US" sz="1600" b="0" i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54960" y="146050"/>
            <a:ext cx="67411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3</a:t>
            </a: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2025年一季度经济数据</a:t>
            </a:r>
            <a:endParaRPr lang="en-US" altLang="zh-CN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15695" y="1019175"/>
            <a:ext cx="10184765" cy="82804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lnSpc>
                <a:spcPts val="1915"/>
              </a:lnSpc>
            </a:pPr>
            <a:r>
              <a:rPr lang="en-US" altLang="zh-CN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16</a:t>
            </a:r>
            <a:r>
              <a:rPr lang="zh-CN" altLang="en-US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日，国家统计局发布数据显示，初步核算，</a:t>
            </a:r>
            <a:r>
              <a:rPr lang="en-US" altLang="zh-CN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2025</a:t>
            </a:r>
            <a:r>
              <a:rPr lang="zh-CN" altLang="en-US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年一季度国内生产总值</a:t>
            </a:r>
            <a:r>
              <a:rPr lang="en-US" altLang="zh-CN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318758</a:t>
            </a:r>
            <a:r>
              <a:rPr lang="zh-CN" altLang="en-US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亿元，按不变价格计算，同比增长</a:t>
            </a:r>
            <a:r>
              <a:rPr lang="en-US" altLang="zh-CN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5.4%</a:t>
            </a:r>
            <a:r>
              <a:rPr lang="zh-CN" altLang="en-US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，比上年四季度环比增长</a:t>
            </a:r>
            <a:r>
              <a:rPr lang="en-US" altLang="zh-CN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1.2%</a:t>
            </a:r>
            <a:r>
              <a:rPr lang="zh-CN" altLang="en-US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。分产业看，第一产业增加值</a:t>
            </a:r>
            <a:r>
              <a:rPr lang="en-US" altLang="zh-CN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11713</a:t>
            </a:r>
            <a:r>
              <a:rPr lang="zh-CN" altLang="en-US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亿元，同比增长</a:t>
            </a:r>
            <a:r>
              <a:rPr lang="en-US" altLang="zh-CN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3.5%</a:t>
            </a:r>
            <a:r>
              <a:rPr lang="zh-CN" altLang="en-US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；第二产业增加值</a:t>
            </a:r>
            <a:r>
              <a:rPr lang="en-US" altLang="zh-CN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111903</a:t>
            </a:r>
            <a:r>
              <a:rPr lang="zh-CN" altLang="en-US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亿元，增长</a:t>
            </a:r>
            <a:r>
              <a:rPr lang="en-US" altLang="zh-CN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5.9%</a:t>
            </a:r>
            <a:r>
              <a:rPr lang="zh-CN" altLang="en-US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第三产业增加值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195142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亿元，增长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5.3%</a:t>
            </a:r>
            <a:r>
              <a:rPr lang="zh-CN" altLang="en-US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1600" b="0" i="0">
              <a:solidFill>
                <a:srgbClr val="1D1D1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520" y="2292985"/>
            <a:ext cx="7086600" cy="35115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19200" y="2727960"/>
            <a:ext cx="3195955" cy="33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>
              <a:lnSpc>
                <a:spcPts val="1915"/>
              </a:lnSpc>
            </a:pPr>
            <a:r>
              <a:rPr lang="zh-CN" altLang="en-US" sz="160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数据显示我国经济复苏真心不差</a:t>
            </a:r>
            <a:endParaRPr lang="zh-CN" altLang="en-US" sz="1600">
              <a:solidFill>
                <a:srgbClr val="1D1D1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20" y="3804920"/>
            <a:ext cx="3543300" cy="9620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54960" y="146050"/>
            <a:ext cx="67411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4</a:t>
            </a: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、五一消费旺季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145" y="1676400"/>
            <a:ext cx="2600325" cy="299085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rcRect b="17960"/>
          <a:stretch>
            <a:fillRect/>
          </a:stretch>
        </p:blipFill>
        <p:spPr>
          <a:xfrm>
            <a:off x="4424680" y="1447800"/>
            <a:ext cx="2620010" cy="3962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7335" y="1352550"/>
            <a:ext cx="3256915" cy="43815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10&quot;:[3637446],&quot;29&quot;:[20405972,20405933,20426316,20405934,20405922,20405918,20405950],&quot;65&quot;:[20205081],&quot;70&quot;:[3315773,3314060,3321602,3314064,3315859]}"/>
  <p:tag name="commondata" val="eyJoZGlkIjoiMTE5OTlmMmY3Mzc0MTBlODE0YTNlMWY0MTJhZTZiYT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1677</Words>
  <Application>WPS 演示</Application>
  <PresentationFormat>宽屏</PresentationFormat>
  <Paragraphs>86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43" baseType="lpstr">
      <vt:lpstr>Arial</vt:lpstr>
      <vt:lpstr>宋体</vt:lpstr>
      <vt:lpstr>Wingdings</vt:lpstr>
      <vt:lpstr>Wingdings</vt:lpstr>
      <vt:lpstr>Roboto</vt:lpstr>
      <vt:lpstr>汉仪旗黑-55简</vt:lpstr>
      <vt:lpstr>思源黑体 CN Medium</vt:lpstr>
      <vt:lpstr>黑体</vt:lpstr>
      <vt:lpstr>思源黑体 CN Light</vt:lpstr>
      <vt:lpstr>阿里巴巴普惠体 Light</vt:lpstr>
      <vt:lpstr>微软雅黑</vt:lpstr>
      <vt:lpstr>华文细黑</vt:lpstr>
      <vt:lpstr>楷体</vt:lpstr>
      <vt:lpstr>Arial Unicode MS</vt:lpstr>
      <vt:lpstr>Calibri</vt:lpstr>
      <vt:lpstr>Arial</vt:lpstr>
      <vt:lpstr>华文宋体</vt:lpstr>
      <vt:lpstr>PingFang SC</vt:lpstr>
      <vt:lpstr>Segoe Print</vt:lpstr>
      <vt:lpstr>_x0005_ FAE8F6F96C59ED1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1244</cp:revision>
  <dcterms:created xsi:type="dcterms:W3CDTF">2019-06-19T02:08:00Z</dcterms:created>
  <dcterms:modified xsi:type="dcterms:W3CDTF">2025-04-17T06:56:31Z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67F8E99CA25843CDBAFD0150A9FB820A</vt:lpwstr>
  </property>
</Properties>
</file>