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791" r:id="rId6"/>
    <p:sldId id="877" r:id="rId7"/>
    <p:sldId id="1333" r:id="rId8"/>
    <p:sldId id="1340" r:id="rId9"/>
    <p:sldId id="1341" r:id="rId10"/>
    <p:sldId id="1088" r:id="rId11"/>
    <p:sldId id="1347" r:id="rId12"/>
    <p:sldId id="1312" r:id="rId13"/>
    <p:sldId id="1327" r:id="rId14"/>
    <p:sldId id="1343" r:id="rId15"/>
    <p:sldId id="1346" r:id="rId16"/>
    <p:sldId id="1342" r:id="rId17"/>
    <p:sldId id="1338" r:id="rId18"/>
    <p:sldId id="1348" r:id="rId19"/>
    <p:sldId id="1323" r:id="rId20"/>
    <p:sldId id="1350" r:id="rId21"/>
    <p:sldId id="1352" r:id="rId22"/>
    <p:sldId id="1296" r:id="rId23"/>
    <p:sldId id="1345" r:id="rId24"/>
    <p:sldId id="1344" r:id="rId25"/>
    <p:sldId id="1337" r:id="rId26"/>
    <p:sldId id="1336" r:id="rId27"/>
    <p:sldId id="372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6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8"/>
        <p:guide pos="36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153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补充讲讲上能电气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1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2.jpe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3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4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image" Target="../media/image25.png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hyperlink" Target="https://quote.eastmoney.com/unify/r/0.300008" TargetMode="External"/><Relationship Id="rId4" Type="http://schemas.openxmlformats.org/officeDocument/2006/relationships/hyperlink" Target="https://quote.eastmoney.com/unify/r/0.300065" TargetMode="External"/><Relationship Id="rId3" Type="http://schemas.openxmlformats.org/officeDocument/2006/relationships/hyperlink" Target="https://quote.eastmoney.com/unify/r/1.600764" TargetMode="External"/><Relationship Id="rId2" Type="http://schemas.openxmlformats.org/officeDocument/2006/relationships/hyperlink" Target="https://quote.eastmoney.com/unify/r/1.600150" TargetMode="External"/><Relationship Id="rId1" Type="http://schemas.openxmlformats.org/officeDocument/2006/relationships/tags" Target="../tags/tag134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29.pn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43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32.png"/><Relationship Id="rId1" Type="http://schemas.openxmlformats.org/officeDocument/2006/relationships/tags" Target="../tags/tag145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33.png"/><Relationship Id="rId1" Type="http://schemas.openxmlformats.org/officeDocument/2006/relationships/tags" Target="../tags/tag147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0.xml"/><Relationship Id="rId2" Type="http://schemas.openxmlformats.org/officeDocument/2006/relationships/image" Target="../media/image34.png"/><Relationship Id="rId1" Type="http://schemas.openxmlformats.org/officeDocument/2006/relationships/tags" Target="../tags/tag149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2.xml"/><Relationship Id="rId2" Type="http://schemas.openxmlformats.org/officeDocument/2006/relationships/image" Target="../media/image35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9.jpe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0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8"/>
            <a:ext cx="3349721" cy="374408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A1120619060027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59321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风口解读之深海经济</a:t>
            </a: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2025 .03.20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3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、深海科技为重要海洋新质力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84275" y="1804035"/>
            <a:ext cx="3137535" cy="32073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深海为未来重要空间环境，深海科技为重要海洋新质力。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此前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年工信部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关于推动未来产业创新发展的实施意见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，将深海定义为重要未来空间之一（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提到未来空间：聚焦空天、深海、深地等领域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），同时提到要加快各类深海装备的研制应用。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185" y="925195"/>
            <a:ext cx="6467475" cy="5007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28545" y="210185"/>
            <a:ext cx="84753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、我国海洋经济总量已破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万亿，海洋新兴产业培育为后期重要拉动点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7575" y="1062355"/>
            <a:ext cx="10701020" cy="27146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根据央视财经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突破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万亿元！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年我国海洋经济呈现强劲发展势头，海洋经济总量再上新台阶首次突破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万亿，达到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105438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亿元，比上年增长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5.9%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，拉动国民经济增长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个百分点。其中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海洋制造业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增加值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31829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亿元，占海洋生产总值比重超三成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海洋服务业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增加值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62849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亿元，占海洋生产总值比重为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59.6%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，拉动海洋经济增长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3.6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个百分点，高于上年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个百分点</a:t>
            </a:r>
            <a:r>
              <a:rPr lang="zh-CN" altLang="en-US" sz="16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海洋旅游业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全年实现增加值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16135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亿元，比上年增长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9.2%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未来，海洋资源要素保障能力的不断增强与海洋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新质生产力的加速培育将成为海洋经济的主要增长点。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深海配套市场景气可期</a:t>
            </a:r>
            <a:endParaRPr lang="zh-CN" altLang="en-US" sz="1600" b="1">
              <a:solidFill>
                <a:schemeClr val="bg1"/>
              </a:solidFill>
              <a:sym typeface="+mn-ea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475095" y="2955925"/>
            <a:ext cx="5143500" cy="29902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28545" y="210185"/>
            <a:ext cx="8475345" cy="361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lnSpc>
                <a:spcPts val="2110"/>
              </a:lnSpc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深海科技为何成为国家重点发展方向？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3233"/>
          <a:stretch>
            <a:fillRect/>
          </a:stretch>
        </p:blipFill>
        <p:spPr>
          <a:xfrm>
            <a:off x="953770" y="939165"/>
            <a:ext cx="10515600" cy="27438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            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什么是深海经济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 </a:t>
            </a:r>
            <a:endParaRPr lang="en-US" altLang="zh-CN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76020" y="1022985"/>
            <a:ext cx="10256520" cy="10261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深海科技是指用于探索、开发和利用深海资源的一系列先进技术和相关学科的总称，它涵盖了深海探测技术、深海资源开发技术、深海通信与导航技术以及深海工程技术等多个领域。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年政府工作报告，表决通过版与审议版有所不同，审定版首次加入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深海科技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020" y="2149475"/>
            <a:ext cx="5430520" cy="36639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4410" y="3074035"/>
            <a:ext cx="4360545" cy="27647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深海科技为重要海洋新质力。</a:t>
            </a:r>
            <a:endParaRPr lang="zh-CN" altLang="en-US" sz="1600" b="0" i="0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ts val="2430"/>
              </a:lnSpc>
              <a:buClrTx/>
              <a:buSzTx/>
              <a:buFontTx/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央视财经2025年2月24日推送《突破10万亿元！》，2024年，我国海洋领域关键技术装备取得突破，包括首艘自主设计建造的大洋钻探船“梦想”号正式入列、深海重载作业采矿车“开拓二号”在西太平洋完成4000米级海试、我国自主研发的“璇玑”钻井系统第二代旋转导向在南海首次应用等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风口产业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35985" y="105410"/>
            <a:ext cx="5754370" cy="550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>
              <a:lnSpc>
                <a:spcPts val="3375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 b="1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56000" y="2448560"/>
            <a:ext cx="6533515" cy="32073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深海科技发展过程中的关键装备及配套环节，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深海信息化环节，如中国海防、中科星图、中科海迅、海兰信等；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深海动力配套环节：中国动力、湘电股份；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深海连接器环节，如中航光电、航天电器等；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碳纤维材料 光威复材、中航高科等，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钛合金材料：西部材料、西部超导、宝色股份等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装备制造端：中航重机、派克新材等。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1876425" y="1035050"/>
            <a:ext cx="8439150" cy="47879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                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产业链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35985" y="105410"/>
            <a:ext cx="5754370" cy="550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>
              <a:lnSpc>
                <a:spcPts val="3375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 b="1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6615" y="1140460"/>
            <a:ext cx="10246360" cy="497586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载人深潜及水下探测设备</a:t>
            </a:r>
            <a:endParaRPr lang="zh-CN" altLang="en-US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"/>
              </a:rPr>
              <a:t>中国船舶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：蛟龙号的核心设计单位，承担载人舱、水声通信等关键技术研发。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"/>
              </a:rPr>
              <a:t>中国海防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：水下探测、通信、对抗、导航全产业链覆盖，核心装备市场占有率超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70%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，参与蛟龙号、奋斗者号等项目。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4"/>
              </a:rPr>
              <a:t>海兰信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：旗下欧特海洋专业从事深海工程装备和载人潜水系统，在深海作业装备领域具有全球领先优势。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5"/>
              </a:rPr>
              <a:t>天海防务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：旗下上海佳豪完成“海龙号”设计，具备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人双钟饱和潜水系统和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3000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ROV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作业能力。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深海信息化环节：中国海防、中科星图、中科海迅、海兰信等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深海动力配套环节：中国动力、湘电股份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、深海资源开发及特种材料</a:t>
            </a:r>
            <a:endParaRPr lang="en-US" altLang="zh-CN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宝钛股份：深海用钛材料市占率超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60%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，全球领先的深潜器钛合金供应商，为奋斗者号提供钛合金载人球壳。</a:t>
            </a:r>
            <a:endParaRPr lang="en-US" altLang="zh-CN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中金岭南：参股太平洋多金属结核采矿项目，权益资源量含镍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万吨、钴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万吨，相当于全球陆地储量的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30%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zh-CN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中国重工：深海钻井平台及水下机器人制造商，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年深海装备订单同比增长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240%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zh-CN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海油工程：国内深海油气田开发的龙头企业，中海油未来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年深海资本开支翻倍至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800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亿元。</a:t>
            </a:r>
            <a:endParaRPr lang="en-US" altLang="zh-CN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钢研高纳：提供深海耐蚀高温合金，核心客户为中国船舶集团，市场份额超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80%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碳纤维材料：光威复材、中航高科等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钛合金材料：西部材料、西部超导、宝色股份等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    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概念股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35985" y="105410"/>
            <a:ext cx="5754370" cy="550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概念股</a:t>
            </a:r>
            <a:endParaRPr lang="zh-CN" altLang="en-US" sz="2400" b="1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75715" y="1097280"/>
            <a:ext cx="9798685" cy="4030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</a:t>
            </a:r>
            <a:r>
              <a:rPr lang="zh-CN" altLang="en-US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深海通信及海底光缆</a:t>
            </a:r>
            <a:endParaRPr lang="zh-CN" altLang="en-US" sz="1600" b="1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中天科技：深海光电复合缆及海底观测网市场份额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，打破美国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 SubCom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垄断。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佛山照明：突破深海照明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卡脖子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难题，开发万米级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LED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深海照明装备，应用于奋斗者号，全海深潜科考作业深度超过万米。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海风海缆：亨通光电、中天科技、东方电缆等</a:t>
            </a: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深海连接器环节：中航光电、航天电器等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 </a:t>
            </a:r>
            <a:r>
              <a:rPr lang="zh-CN" altLang="en-US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特种装备及深海应用技术</a:t>
            </a:r>
            <a:endParaRPr lang="zh-CN" altLang="en-US" sz="1600" b="1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巨力索具：蛟龙号系泊系统独家供应商，研发钛合金深海机械臂，已通过南海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3000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米压力测试。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宝钛股份：提供深海潜水器钛合金耐压壳体，全球仅有两家供应商（另一家为俄罗斯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VSMPO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32560" y="5426710"/>
            <a:ext cx="6096000" cy="402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装备制造端：中航重机、派克新材等</a:t>
            </a: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4960" y="146050"/>
            <a:ext cx="674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                      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概念股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680" y="1306830"/>
            <a:ext cx="4076065" cy="24980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480" y="3025775"/>
            <a:ext cx="4476115" cy="2971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t="1518" b="43993"/>
          <a:stretch>
            <a:fillRect/>
          </a:stretch>
        </p:blipFill>
        <p:spPr>
          <a:xfrm>
            <a:off x="909320" y="795655"/>
            <a:ext cx="4453890" cy="30092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62885" y="71755"/>
            <a:ext cx="8134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产业链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66290" y="1109980"/>
            <a:ext cx="883031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latin typeface="sans-serif"/>
                <a:ea typeface="sans-serif"/>
              </a:rPr>
              <a:t>深海电源系统是深潜器的核心动力，其性能直接影响到深潜器的作业能力和安全可靠性。</a:t>
            </a:r>
            <a:endParaRPr lang="zh-CN" altLang="en-US" sz="1600" b="0" i="0">
              <a:latin typeface="sans-serif"/>
              <a:ea typeface="sans-serif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840230"/>
            <a:ext cx="10912475" cy="2956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975" y="1341120"/>
            <a:ext cx="7958455" cy="41757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21796"/>
          <a:stretch>
            <a:fillRect/>
          </a:stretch>
        </p:blipFill>
        <p:spPr>
          <a:xfrm>
            <a:off x="725805" y="1118235"/>
            <a:ext cx="2809240" cy="48437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62885" y="71755"/>
            <a:ext cx="8134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产业链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74570" y="1068070"/>
            <a:ext cx="8704580" cy="3619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110"/>
              </a:lnSpc>
            </a:pPr>
            <a:r>
              <a:rPr lang="zh-CN" altLang="en-US" sz="1600" b="0" i="0">
                <a:latin typeface="sans-serif"/>
                <a:ea typeface="sans-serif"/>
              </a:rPr>
              <a:t>水下无线通信装备是海洋环境观察与监测系统、水下传感器网络的关键构成。</a:t>
            </a:r>
            <a:endParaRPr lang="zh-CN" altLang="en-US" sz="1600" b="0" i="0">
              <a:latin typeface="sans-serif"/>
              <a:ea typeface="sans-serif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5" y="1527810"/>
            <a:ext cx="6000750" cy="31934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95" y="4144010"/>
            <a:ext cx="7869555" cy="18084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62885" y="71755"/>
            <a:ext cx="8134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产业链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7910" y="1010285"/>
            <a:ext cx="666940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latin typeface="sans-serif"/>
                <a:ea typeface="sans-serif"/>
              </a:rPr>
              <a:t>深海环境具有高压高腐蚀特点，材料部件及配套建设为核心</a:t>
            </a:r>
            <a:endParaRPr lang="zh-CN" altLang="en-US" sz="1600" b="0" i="0">
              <a:latin typeface="sans-serif"/>
              <a:ea typeface="sans-serif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7910" y="1550670"/>
            <a:ext cx="9538335" cy="6324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110"/>
              </a:lnSpc>
            </a:pPr>
            <a:r>
              <a:rPr lang="zh-CN" altLang="en-US" sz="1600" b="0" i="0">
                <a:latin typeface="sans-serif"/>
                <a:ea typeface="sans-serif"/>
              </a:rPr>
              <a:t>钛合金因其高强度、耐腐蚀等特点成为深海装备耐压结构的优选材料。</a:t>
            </a:r>
            <a:endParaRPr lang="zh-CN" altLang="en-US" sz="1600" b="0" i="0">
              <a:latin typeface="sans-serif"/>
              <a:ea typeface="sans-serif"/>
            </a:endParaRPr>
          </a:p>
          <a:p>
            <a:pPr marL="0" indent="0">
              <a:lnSpc>
                <a:spcPts val="2110"/>
              </a:lnSpc>
            </a:pPr>
            <a:r>
              <a:rPr lang="zh-CN" altLang="en-US" sz="1600" b="0" i="0">
                <a:latin typeface="sans-serif"/>
                <a:ea typeface="sans-serif"/>
              </a:rPr>
              <a:t>碳纤维复合材料为未来研究重点方向，其可设计性特点在耐压舱制造方面展现出独特优势</a:t>
            </a:r>
            <a:endParaRPr lang="zh-CN" altLang="en-US" sz="1600" b="0" i="0">
              <a:latin typeface="sans-serif"/>
              <a:ea typeface="sans-serif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2599055"/>
            <a:ext cx="9586595" cy="2334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0" y="894715"/>
            <a:ext cx="9160510" cy="51530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90" y="854075"/>
            <a:ext cx="9624060" cy="5413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风口龙头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2850" y="145415"/>
            <a:ext cx="7302500" cy="523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lnSpc>
                <a:spcPts val="337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bg1"/>
                </a:solidFill>
                <a:sym typeface="+mn-ea"/>
              </a:rPr>
              <a:t>                                     </a:t>
            </a:r>
            <a:r>
              <a:rPr lang="zh-CN" sz="3200" b="1">
                <a:solidFill>
                  <a:schemeClr val="bg1"/>
                </a:solidFill>
                <a:sym typeface="+mn-ea"/>
              </a:rPr>
              <a:t>风口状态</a:t>
            </a:r>
            <a:endParaRPr lang="zh-CN" sz="32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1697"/>
          <a:stretch>
            <a:fillRect/>
          </a:stretch>
        </p:blipFill>
        <p:spPr>
          <a:xfrm>
            <a:off x="652145" y="1091565"/>
            <a:ext cx="3567430" cy="441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6473" r="3661" b="11930"/>
          <a:stretch>
            <a:fillRect/>
          </a:stretch>
        </p:blipFill>
        <p:spPr>
          <a:xfrm>
            <a:off x="4528820" y="1468755"/>
            <a:ext cx="5949315" cy="36658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62885" y="71755"/>
            <a:ext cx="8134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   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风口龙头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5" y="892175"/>
            <a:ext cx="5209540" cy="33102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68325" y="4668520"/>
            <a:ext cx="2636520" cy="953135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 sz="1400" b="1"/>
              <a:t>资金认可：</a:t>
            </a:r>
            <a:endParaRPr lang="zh-CN" altLang="en-US" sz="1400" b="1"/>
          </a:p>
          <a:p>
            <a:r>
              <a:rPr lang="zh-CN" altLang="en-US" sz="1400"/>
              <a:t>市场龙头、容量龙头</a:t>
            </a:r>
            <a:endParaRPr lang="zh-CN" altLang="en-US" sz="1400"/>
          </a:p>
          <a:p>
            <a:r>
              <a:rPr lang="zh-CN" altLang="en-US" sz="1400" b="1"/>
              <a:t>涨停分层</a:t>
            </a:r>
            <a:r>
              <a:rPr lang="zh-CN" altLang="en-US" sz="1400"/>
              <a:t>：</a:t>
            </a:r>
            <a:endParaRPr lang="zh-CN" altLang="en-US" sz="1400"/>
          </a:p>
          <a:p>
            <a:r>
              <a:rPr lang="zh-CN" altLang="en-US" sz="1400"/>
              <a:t>龙一龙二，跟风二板三板首版</a:t>
            </a: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735" y="3579495"/>
            <a:ext cx="4218305" cy="24815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960" y="988060"/>
            <a:ext cx="4118610" cy="244030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l="9629"/>
          <a:stretch>
            <a:fillRect/>
          </a:stretch>
        </p:blipFill>
        <p:spPr>
          <a:xfrm>
            <a:off x="3294380" y="3611245"/>
            <a:ext cx="3679190" cy="237490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62885" y="71755"/>
            <a:ext cx="8134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   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风口龙头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60" y="970915"/>
            <a:ext cx="5478145" cy="31457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775" y="807720"/>
            <a:ext cx="4403090" cy="26212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0" y="3110865"/>
            <a:ext cx="5014595" cy="29819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风口逻辑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2850" y="54610"/>
            <a:ext cx="8921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1、《政府工作报告》提及凸显国家重视程度提高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9635" y="4088130"/>
            <a:ext cx="4212590" cy="8235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除顶层设计外，多地海洋产业发展相关规划也将深海产业作为重点发展方向之一。</a:t>
            </a:r>
            <a:endParaRPr lang="zh-CN" altLang="en-US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5975" y="1652270"/>
            <a:ext cx="4286250" cy="1960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ts val="2430"/>
              </a:lnSpc>
            </a:pPr>
            <a:r>
              <a:rPr lang="en-US" altLang="zh-CN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2025 </a:t>
            </a:r>
            <a:r>
              <a:rPr lang="zh-CN" altLang="en-US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年政府工作报告中提到</a:t>
            </a:r>
            <a:r>
              <a:rPr lang="en-US" altLang="zh-CN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开展新技术新产品新场景大规模应用示范行动，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推动商业航天、低空经济、深海科技等新兴产业安全健康发展</a:t>
            </a:r>
            <a:r>
              <a:rPr lang="zh-CN" altLang="en-US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r>
              <a:rPr lang="en-US" altLang="zh-CN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这是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深海科技首次纳入政府工作报告</a:t>
            </a:r>
            <a:r>
              <a:rPr lang="zh-CN" altLang="en-US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。深海技术推动深海领域探测能力，发展深海科技具备经济以及战略双重意义，顶层规划支持下深海科技等新兴领域有望加速发展。</a:t>
            </a:r>
            <a:endParaRPr lang="zh-CN" altLang="en-US" sz="14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5535295" y="1281430"/>
            <a:ext cx="5732780" cy="44469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2850" y="54610"/>
            <a:ext cx="8921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、上海：探索金融支持海洋经济发展政策实践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7945" y="1003300"/>
            <a:ext cx="968438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日，上海市海洋局局长史家明在中国自然资源报发表题为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奋力谱写现代海洋城市建设上海篇章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，提及加强中国海洋经济股票价格指数后续产品化实施路径研究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探索金融支持海洋经济发展政策实践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518" b="1599"/>
          <a:stretch>
            <a:fillRect/>
          </a:stretch>
        </p:blipFill>
        <p:spPr>
          <a:xfrm>
            <a:off x="2795905" y="1757045"/>
            <a:ext cx="6600190" cy="4304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26316,20405934,20405922,20405918,20405950],&quot;65&quot;:[20205081],&quot;70&quot;:[3315773,3314060,3321602,3314064,3315859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2651</Words>
  <Application>WPS 演示</Application>
  <PresentationFormat>宽屏</PresentationFormat>
  <Paragraphs>149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CN Light</vt:lpstr>
      <vt:lpstr>阿里巴巴普惠体 Light</vt:lpstr>
      <vt:lpstr>微软雅黑</vt:lpstr>
      <vt:lpstr>华文细黑</vt:lpstr>
      <vt:lpstr>Arial Unicode MS</vt:lpstr>
      <vt:lpstr>Calibri</vt:lpstr>
      <vt:lpstr>PingFang SC</vt:lpstr>
      <vt:lpstr>Segoe Print</vt:lpstr>
      <vt:lpstr>sans-serif</vt:lpstr>
      <vt:lpstr>Helvetica Neue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1189</cp:revision>
  <dcterms:created xsi:type="dcterms:W3CDTF">2019-06-19T02:08:00Z</dcterms:created>
  <dcterms:modified xsi:type="dcterms:W3CDTF">2025-03-20T06:52:09Z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