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054" r:id="rId6"/>
    <p:sldId id="1125" r:id="rId7"/>
    <p:sldId id="1113" r:id="rId8"/>
    <p:sldId id="1127" r:id="rId9"/>
    <p:sldId id="1111" r:id="rId10"/>
    <p:sldId id="1128" r:id="rId11"/>
    <p:sldId id="1129" r:id="rId12"/>
    <p:sldId id="1126" r:id="rId13"/>
    <p:sldId id="1123" r:id="rId14"/>
    <p:sldId id="1130" r:id="rId15"/>
    <p:sldId id="372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5" userDrawn="1">
          <p15:clr>
            <a:srgbClr val="A4A3A4"/>
          </p15:clr>
        </p15:guide>
        <p15:guide id="2" pos="369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995"/>
        <p:guide pos="369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33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补充讲讲上能电气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27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0.xml"/><Relationship Id="rId2" Type="http://schemas.openxmlformats.org/officeDocument/2006/relationships/image" Target="../media/image19.png"/><Relationship Id="rId1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2.xml"/><Relationship Id="rId2" Type="http://schemas.openxmlformats.org/officeDocument/2006/relationships/image" Target="../media/image20.png"/><Relationship Id="rId1" Type="http://schemas.openxmlformats.org/officeDocument/2006/relationships/tags" Target="../tags/tag13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" Type="http://schemas.openxmlformats.org/officeDocument/2006/relationships/image" Target="../media/image8.png"/><Relationship Id="rId1" Type="http://schemas.openxmlformats.org/officeDocument/2006/relationships/tags" Target="../tags/tag11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1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2.png"/><Relationship Id="rId1" Type="http://schemas.openxmlformats.org/officeDocument/2006/relationships/tags" Target="../tags/tag11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2" Type="http://schemas.openxmlformats.org/officeDocument/2006/relationships/image" Target="../media/image13.png"/><Relationship Id="rId1" Type="http://schemas.openxmlformats.org/officeDocument/2006/relationships/tags" Target="../tags/tag119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2.xml"/><Relationship Id="rId2" Type="http://schemas.openxmlformats.org/officeDocument/2006/relationships/image" Target="../media/image14.png"/><Relationship Id="rId1" Type="http://schemas.openxmlformats.org/officeDocument/2006/relationships/tags" Target="../tags/tag12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4.xml"/><Relationship Id="rId2" Type="http://schemas.openxmlformats.org/officeDocument/2006/relationships/image" Target="../media/image15.png"/><Relationship Id="rId1" Type="http://schemas.openxmlformats.org/officeDocument/2006/relationships/tags" Target="../tags/tag123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16.png"/><Relationship Id="rId1" Type="http://schemas.openxmlformats.org/officeDocument/2006/relationships/tags" Target="../tags/tag1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150870" y="51301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157220" y="51301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112770" y="51371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152900" y="511873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5587365" y="5137158"/>
            <a:ext cx="3349721" cy="374408"/>
            <a:chOff x="7093" y="6616"/>
            <a:chExt cx="5888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888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3511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dirty="0">
                  <a:solidFill>
                    <a:schemeClr val="bg1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思源黑体 CN Light" panose="020B0300000000000000" charset="-122"/>
                  <a:sym typeface="+mn-ea"/>
                </a:rPr>
                <a:t>A1120619060027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12" name="文本框 11"/>
          <p:cNvSpPr txBox="1"/>
          <p:nvPr userDrawn="1">
            <p:custDataLst>
              <p:tags r:id="rId10"/>
            </p:custDataLst>
          </p:nvPr>
        </p:nvSpPr>
        <p:spPr>
          <a:xfrm>
            <a:off x="1634490" y="1802765"/>
            <a:ext cx="8777605" cy="911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</a:t>
            </a:r>
            <a:r>
              <a:rPr lang="zh-CN" altLang="en-US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电力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03165" y="3813810"/>
            <a:ext cx="21850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2026 .3.12</a:t>
            </a:r>
            <a:endParaRPr lang="zh-CN" altLang="en-US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028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65" y="1162685"/>
            <a:ext cx="4824095" cy="33159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60" y="2586355"/>
            <a:ext cx="5628640" cy="32588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65" y="821055"/>
            <a:ext cx="9523095" cy="53568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风口热点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0585" y="924560"/>
            <a:ext cx="39414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   </a:t>
            </a:r>
            <a:r>
              <a:rPr lang="zh-CN"/>
              <a:t>电力爆发</a:t>
            </a:r>
            <a:endParaRPr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45" y="1384300"/>
            <a:ext cx="9258300" cy="43529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82010" y="104140"/>
            <a:ext cx="5253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1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消息刺激</a:t>
            </a:r>
            <a:endParaRPr kumimoji="0" lang="zh-CN" sz="32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6600" y="1383030"/>
            <a:ext cx="535876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1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贝莱德斥资</a:t>
            </a:r>
            <a:r>
              <a:rPr lang="en-US" altLang="zh-CN" sz="1600" b="1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b="1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亿美元培训电工等技术工人 未来</a:t>
            </a:r>
            <a:r>
              <a:rPr lang="en-US" altLang="zh-CN" sz="1600" b="1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600" b="1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年预计美国需新增</a:t>
            </a:r>
            <a:r>
              <a:rPr lang="en-US" altLang="zh-CN" sz="1600" b="1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600" b="1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多万名电工以满足</a:t>
            </a:r>
            <a:r>
              <a:rPr lang="en-US" altLang="zh-CN" sz="1600" b="1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1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建设需求</a:t>
            </a:r>
            <a:endParaRPr lang="zh-CN" altLang="en-US" sz="1600" b="1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370455"/>
            <a:ext cx="5683885" cy="3097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06260" y="1712595"/>
            <a:ext cx="3797935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可控核聚变概念逆势拉升 融发核电涨停</a:t>
            </a:r>
            <a:endParaRPr lang="zh-CN" altLang="en-US" sz="1600" b="1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2141855"/>
            <a:ext cx="4472305" cy="8674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112000" y="3505835"/>
            <a:ext cx="3392170" cy="3371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风电板块异动拉升 德力佳直线涨停</a:t>
            </a:r>
            <a:endParaRPr lang="zh-CN" altLang="en-US" sz="1600" b="1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565" y="4094480"/>
            <a:ext cx="4829810" cy="9753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382010" y="104140"/>
            <a:ext cx="5951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algn="ctr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  2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、美国电网利用联盟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26667" r="7933"/>
          <a:stretch>
            <a:fillRect/>
          </a:stretch>
        </p:blipFill>
        <p:spPr>
          <a:xfrm>
            <a:off x="726440" y="2584450"/>
            <a:ext cx="9050020" cy="28009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6440" y="1231900"/>
            <a:ext cx="10472420" cy="8699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>
              <a:lnSpc>
                <a:spcPts val="2025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2026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日，当地时间周二，谷歌、特斯拉以及另外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家电力设备、数据中心产业链公司宣布成立“</a:t>
            </a:r>
            <a:r>
              <a:rPr lang="zh-CN" altLang="en-US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电网利用联盟”（</a:t>
            </a:r>
            <a:r>
              <a:rPr lang="en-US" altLang="zh-CN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Utilize</a:t>
            </a:r>
            <a:r>
              <a:rPr lang="zh-CN" altLang="en-US" sz="1600" b="0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，旨在通过提高美国的电网利用率，实现降低电力成本和大幅增加用电负荷的目标。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用电暴增导致全球电网紧张。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4925" y="293370"/>
            <a:ext cx="7157085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en-US" sz="3200" b="1">
                <a:solidFill>
                  <a:schemeClr val="bg1"/>
                </a:solidFill>
                <a:sym typeface="+mn-ea"/>
              </a:rPr>
              <a:t>算电协同首次写入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报收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3230" y="932180"/>
            <a:ext cx="6748780" cy="5238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算电协同首次写入报告， 明确为新基建范畴，新型电力系统建设提档换速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6820" y="1859915"/>
            <a:ext cx="9765030" cy="16490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5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日，政府工作报告提出，打造智能经济新形态。实施超大规模智算集群、算电协同等新基建工程，加强全国一体化算力监测调度，支持公共云发展。标志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算电协同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从地方试点、部门政策正式上升为国家战略部署。除此之外，报告还明确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深入推进零碳园区和工厂建设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b="0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着力构建新型电力系统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b="0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加快智能电网建设，发展新型储能，扩大绿电应用</a:t>
            </a:r>
            <a:r>
              <a:rPr lang="en-US" altLang="zh-CN" sz="1600" b="0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b="0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600" b="0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600" b="0" i="0">
                <a:solidFill>
                  <a:srgbClr val="333333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加快智能电网建设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新型电力系统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将成为未来支撑国家安全、科技创新等战略发展的核心基础设施。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78505" y="4241800"/>
            <a:ext cx="5749925" cy="402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算力中心从电力系统的“补充角色”逐步转变为“核心协同者”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99410" y="0"/>
            <a:ext cx="6989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altLang="zh-CN" sz="2800" b="1" i="0" kern="1200" cap="none" spc="0" normalizeH="0" baseline="0">
                <a:solidFill>
                  <a:schemeClr val="bg1"/>
                </a:solidFill>
              </a:rPr>
              <a:t>4</a:t>
            </a:r>
            <a:r>
              <a:rPr kumimoji="0" lang="en-US" sz="2800" b="1" i="0" kern="1200" cap="none" spc="0" normalizeH="0" baseline="0">
                <a:solidFill>
                  <a:schemeClr val="bg1"/>
                </a:solidFill>
              </a:rPr>
              <a:t>、</a:t>
            </a:r>
            <a:r>
              <a:rPr lang="en-US" sz="2800" b="1">
                <a:solidFill>
                  <a:schemeClr val="bg1"/>
                </a:solidFill>
                <a:sym typeface="+mn-ea"/>
              </a:rPr>
              <a:t>能源强国”纳入国家能源战略总体蓝图</a:t>
            </a:r>
            <a:endParaRPr kumimoji="0" lang="en-US" sz="28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9775" y="2304415"/>
            <a:ext cx="3978275" cy="32073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“能源强国”纳入国家能源战略总体蓝图，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双碳目标夯实绿电价值。今年政府工作报告明确提出“制定能源强国建设规划纲要”，是把握未来发展主动权的战略部署。两会明确，“十五五”时期将确保碳达峰目标如期实现，清洁低碳安全高效的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新型能源体系初步建成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。“十五五”规划</a:t>
            </a: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109 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项重大工程项目于次日公布。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130" y="1018540"/>
            <a:ext cx="5388610" cy="50946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69315" y="1137285"/>
            <a:ext cx="35496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chemeClr val="tx1"/>
                </a:solidFill>
                <a:sym typeface="+mn-ea"/>
              </a:rPr>
              <a:t>低碳转型下</a:t>
            </a:r>
            <a:r>
              <a:rPr lang="en-US" altLang="zh-CN" sz="2400" b="1">
                <a:solidFill>
                  <a:schemeClr val="tx1"/>
                </a:solidFill>
                <a:sym typeface="+mn-ea"/>
              </a:rPr>
              <a:t>2026</a:t>
            </a:r>
            <a:r>
              <a:rPr lang="zh-CN" altLang="en-US" sz="2400" b="1">
                <a:solidFill>
                  <a:schemeClr val="tx1"/>
                </a:solidFill>
                <a:sym typeface="+mn-ea"/>
              </a:rPr>
              <a:t>年电力</a:t>
            </a:r>
            <a:endParaRPr lang="zh-CN" altLang="en-US" sz="2400" b="1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99410" y="0"/>
            <a:ext cx="6989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  5、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全球</a:t>
            </a:r>
            <a:r>
              <a:rPr lang="en-US" altLang="zh-CN" sz="2800" b="1">
                <a:solidFill>
                  <a:schemeClr val="bg1"/>
                </a:solidFill>
                <a:sym typeface="+mn-ea"/>
              </a:rPr>
              <a:t>AI</a:t>
            </a:r>
            <a:r>
              <a:rPr lang="zh-CN" altLang="en-US" sz="2800" b="1">
                <a:solidFill>
                  <a:schemeClr val="bg1"/>
                </a:solidFill>
                <a:sym typeface="+mn-ea"/>
              </a:rPr>
              <a:t>竞赛带动的电力基建提速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5" y="1194435"/>
            <a:ext cx="7080885" cy="4720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799705" y="1004570"/>
            <a:ext cx="3628390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中国电力企业联合会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日发布的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《2025-2026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年度全国电力供需形势分析预测报告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显示，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年，全国电网工程建设完成投资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6395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亿元，同比增长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5.1%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31785" y="2750185"/>
            <a:ext cx="3316605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“十五五”期间，国家电网计划固定资产投资约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万亿元，比“十四五”增长约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40%</a:t>
            </a:r>
            <a:endParaRPr lang="en-US" altLang="zh-CN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31785" y="3956685"/>
            <a:ext cx="3628390" cy="13220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/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中国半导体“大基金”一到三期的注册资本合计大约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6800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亿元，仅仅是这</a:t>
            </a:r>
            <a:r>
              <a:rPr lang="en-US" altLang="zh-CN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600" b="0" i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万亿投资规模的六分之一。换句话说，中国正在启动一项规模远超半导体基金的基础设施工程</a:t>
            </a:r>
            <a:endParaRPr lang="zh-CN" altLang="en-US" sz="1600" b="0" i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78854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电力产业链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5650" y="1022985"/>
            <a:ext cx="3147060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电力行业产业链主要涵盖发电、输电、配电、售电四个核心环节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</a:rPr>
              <a:t>，形成了完整的上中下游产业体系。</a:t>
            </a:r>
            <a:r>
              <a:rPr lang="zh-CN" altLang="en-US" sz="1600" b="1" i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上游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</a:rPr>
              <a:t>为发电环节，是电力供给的核心来源，包含火电、水电、风电、光伏、核电等多种发电类型</a:t>
            </a:r>
            <a:endParaRPr lang="zh-CN" altLang="en-US" sz="1600" b="0" i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5650" y="2748915"/>
            <a:ext cx="3307080" cy="18148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中游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</a:rPr>
              <a:t>为输配电与售电环节，输配电环节承担电力输送与分配的核心职能，属于自然垄断领域，主要由国家电网、南方电网及部分地方电网企业主导，通过各级输电线路、变电站等基础设施，实现电力从发电厂向终端用户的高效输送</a:t>
            </a:r>
            <a:endParaRPr lang="zh-CN" altLang="en-US" sz="1600" b="0" i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5650" y="4787265"/>
            <a:ext cx="3232150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rgbClr val="FF0000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下游</a:t>
            </a:r>
            <a:r>
              <a:rPr lang="zh-CN" altLang="en-US" sz="1600" b="0" i="0">
                <a:latin typeface="微软雅黑" panose="020B0503020204020204" charset="-122"/>
                <a:ea typeface="微软雅黑" panose="020B0503020204020204" charset="-122"/>
              </a:rPr>
              <a:t>为电力的最终消费环节，涵盖工业生产、居民生活、商业运营等全场景用电需求，其中工业用电为消费主体</a:t>
            </a:r>
            <a:endParaRPr lang="zh-CN" altLang="en-US" sz="1600" b="0" i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1323340"/>
            <a:ext cx="7766050" cy="4210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780280" y="240030"/>
            <a:ext cx="4789170" cy="293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lnSpc>
                <a:spcPts val="1575"/>
              </a:lnSpc>
            </a:pPr>
            <a:r>
              <a:rPr lang="en-US" altLang="zh-CN" sz="2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endParaRPr lang="zh-CN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905" y="787400"/>
            <a:ext cx="7200265" cy="50704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1314</Words>
  <Application>WPS 演示</Application>
  <PresentationFormat>宽屏</PresentationFormat>
  <Paragraphs>68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思源黑体 CN Light</vt:lpstr>
      <vt:lpstr>阿里巴巴普惠体 Light</vt:lpstr>
      <vt:lpstr>微软雅黑</vt:lpstr>
      <vt:lpstr>-apple-system</vt:lpstr>
      <vt:lpstr>Segoe Print</vt:lpstr>
      <vt:lpstr>Arial Unicode MS</vt:lpstr>
      <vt:lpstr>Calibri</vt:lpstr>
      <vt:lpstr>PingFang SC</vt:lpstr>
      <vt:lpstr>PingFang SC</vt:lpstr>
      <vt:lpstr>Roboto</vt:lpstr>
      <vt:lpstr>思源黑体 CN Light</vt:lpstr>
      <vt:lpstr>思源黑体 CN Medium</vt:lpstr>
      <vt:lpstr>汉仪旗黑-55简</vt:lpstr>
      <vt:lpstr>阿里巴巴普惠体 Light</vt:lpstr>
      <vt:lpstr>sans-serif</vt:lpstr>
      <vt:lpstr>sans-serif</vt:lpstr>
      <vt:lpstr>Hiragino Sans GB</vt:lpstr>
      <vt:lpstr>Arial</vt:lpstr>
      <vt:lpstr>Hiragino Sans GB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1040</cp:revision>
  <dcterms:created xsi:type="dcterms:W3CDTF">2019-06-19T02:08:00Z</dcterms:created>
  <dcterms:modified xsi:type="dcterms:W3CDTF">2026-03-12T06:49:10Z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67F8E99CA25843CDBAFD0150A9FB820A</vt:lpwstr>
  </property>
</Properties>
</file>