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13" r:id="rId7"/>
    <p:sldId id="1134" r:id="rId8"/>
    <p:sldId id="1123" r:id="rId9"/>
    <p:sldId id="1135" r:id="rId10"/>
    <p:sldId id="1136" r:id="rId11"/>
    <p:sldId id="1137" r:id="rId12"/>
    <p:sldId id="1130" r:id="rId13"/>
    <p:sldId id="37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7" userDrawn="1">
          <p15:clr>
            <a:srgbClr val="A4A3A4"/>
          </p15:clr>
        </p15:guide>
        <p15:guide id="2" pos="37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17"/>
        <p:guide pos="37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2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1.png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0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12.png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20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算力</a:t>
            </a:r>
            <a:r>
              <a:rPr lang="en-US" alt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云计算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61915" y="3814445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2026 .4.8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80965" y="801370"/>
            <a:ext cx="21831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云计算超跌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弹性大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" y="1261745"/>
            <a:ext cx="10972800" cy="433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85" y="3278505"/>
            <a:ext cx="6131560" cy="28041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16480" y="104140"/>
            <a:ext cx="7016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、十五五全面实施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AI+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0" lang="zh-CN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算力即国力</a:t>
            </a:r>
            <a:endParaRPr kumimoji="0" lang="en-US" altLang="zh-CN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0895" y="2819400"/>
            <a:ext cx="7143115" cy="24745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b="1"/>
              <a:t>摩根士丹利、花旗等机构最新预测：</a:t>
            </a:r>
            <a:br>
              <a:rPr lang="zh-CN" altLang="en-US"/>
            </a:br>
            <a:r>
              <a:rPr lang="zh-CN" altLang="en-US" sz="1600"/>
              <a:t>微软、谷歌、亚马逊、</a:t>
            </a:r>
            <a:r>
              <a:rPr lang="en-US" altLang="zh-CN" sz="1600"/>
              <a:t>Meta</a:t>
            </a:r>
            <a:r>
              <a:rPr lang="zh-CN" altLang="en-US" sz="1600"/>
              <a:t>、甲骨文等科技巨头，未来三年将在</a:t>
            </a:r>
            <a:r>
              <a:rPr lang="en-US" altLang="zh-CN" sz="1600"/>
              <a:t>AI</a:t>
            </a:r>
            <a:r>
              <a:rPr lang="zh-CN" altLang="en-US" sz="1600"/>
              <a:t>基础设施上投入超过</a:t>
            </a:r>
            <a:r>
              <a:rPr lang="en-US" altLang="zh-CN" sz="1600"/>
              <a:t>2</a:t>
            </a:r>
            <a:r>
              <a:rPr lang="zh-CN" altLang="en-US" sz="1600"/>
              <a:t>万亿美元。</a:t>
            </a:r>
            <a:r>
              <a:rPr lang="zh-CN" altLang="en-US" sz="1600">
                <a:sym typeface="+mn-ea"/>
              </a:rPr>
              <a:t>随着</a:t>
            </a:r>
            <a:r>
              <a:rPr lang="en-US" altLang="zh-CN" sz="1600">
                <a:sym typeface="+mn-ea"/>
              </a:rPr>
              <a:t>GPU</a:t>
            </a:r>
            <a:r>
              <a:rPr lang="zh-CN" altLang="en-US" sz="1600">
                <a:sym typeface="+mn-ea"/>
              </a:rPr>
              <a:t>、大模型技术快速迭代，大规模部署，成本快速下降，</a:t>
            </a:r>
            <a:r>
              <a:rPr lang="en-US" altLang="zh-CN" sz="1600">
                <a:sym typeface="+mn-ea"/>
              </a:rPr>
              <a:t>AI</a:t>
            </a:r>
            <a:r>
              <a:rPr lang="zh-CN" altLang="en-US" sz="1600">
                <a:sym typeface="+mn-ea"/>
              </a:rPr>
              <a:t>大规模商业化落地的超级应用时代到来，</a:t>
            </a:r>
            <a:r>
              <a:rPr lang="en-US" altLang="zh-CN" sz="1600">
                <a:sym typeface="+mn-ea"/>
              </a:rPr>
              <a:t>Agent</a:t>
            </a:r>
            <a:r>
              <a:rPr lang="zh-CN" altLang="en-US" sz="1600">
                <a:sym typeface="+mn-ea"/>
              </a:rPr>
              <a:t>、自动驾驶、</a:t>
            </a:r>
            <a:r>
              <a:rPr lang="en-US" altLang="zh-CN" sz="1600">
                <a:sym typeface="+mn-ea"/>
              </a:rPr>
              <a:t>AI</a:t>
            </a:r>
            <a:r>
              <a:rPr lang="zh-CN" altLang="en-US" sz="1600">
                <a:sym typeface="+mn-ea"/>
              </a:rPr>
              <a:t>医疗、人形机器人将改变世界。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</a:rPr>
              <a:t>算力成为新石油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——</a:t>
            </a:r>
            <a:r>
              <a:rPr lang="zh-CN" altLang="en-US">
                <a:solidFill>
                  <a:srgbClr val="FF0000"/>
                </a:solidFill>
              </a:rPr>
              <a:t>全球</a:t>
            </a:r>
            <a:r>
              <a:rPr lang="en-US" altLang="zh-CN">
                <a:solidFill>
                  <a:srgbClr val="FF0000"/>
                </a:solidFill>
              </a:rPr>
              <a:t>AI</a:t>
            </a:r>
            <a:r>
              <a:rPr lang="zh-CN" altLang="en-US">
                <a:solidFill>
                  <a:srgbClr val="FF0000"/>
                </a:solidFill>
              </a:rPr>
              <a:t>算力需求呈指数级爆发，芯片、光模块、液冷、储能全线爆发。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115" y="2112645"/>
            <a:ext cx="3500755" cy="35007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0895" y="856615"/>
            <a:ext cx="11094085" cy="1004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fontAlgn="ctr">
              <a:lnSpc>
                <a:spcPct val="110000"/>
              </a:lnSpc>
              <a:spcBef>
                <a:spcPts val="2265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b="1" spc="30" dirty="0">
                <a:ln w="3175">
                  <a:noFill/>
                  <a:prstDash val="dash"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十五五规划建议，全面实施“人工智能+”行动，全方位赋能千行百业，引领发展新质生产力。</a:t>
            </a:r>
            <a:br>
              <a:rPr lang="zh-CN" altLang="en-US" b="1" spc="30" dirty="0">
                <a:ln w="3175">
                  <a:noFill/>
                  <a:prstDash val="dash"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spc="30" dirty="0">
                <a:ln w="3175">
                  <a:noFill/>
                  <a:prstDash val="dash"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到2027年，智能终端、智能体等应用普及率超70%；到2030年超过90%；到2035年全面步入智能社会。政策强调强化算力、算法、数据供给，并通过“人工智能券”等方式降低研发成本。</a:t>
            </a:r>
            <a:endParaRPr lang="zh-CN" altLang="en-US" spc="30" dirty="0">
              <a:ln w="3175">
                <a:noFill/>
                <a:prstDash val="dash"/>
              </a:ln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57960" y="0"/>
            <a:ext cx="9910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</a:rPr>
              <a:t>   2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kumimoji="0" lang="zh-CN" sz="2800" b="1" i="0" kern="1200" cap="none" spc="0" normalizeH="0" baseline="0">
                <a:solidFill>
                  <a:schemeClr val="bg1"/>
                </a:solidFill>
                <a:sym typeface="+mn-ea"/>
              </a:rPr>
              <a:t>算电协同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sym typeface="+mn-ea"/>
              </a:rPr>
              <a:t>首次写入政府报告，列为国家级新基建工程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5985" y="1085850"/>
            <a:ext cx="4321175" cy="7143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算电协同推动东西部绿电与算力供需匹配，政策引导、产业需求、基建压力助推产业发展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4405" y="2278380"/>
            <a:ext cx="4030980" cy="3519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算电协同是指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以新型电力系统和全国一体化算力网为基础平台，通过技术创新、机制改革和产业融合，实现电力系统与算力基础设施在规划建设、运行调度、市场交易等全环节的深度协同。算力基础设施主要集中在我国东部负荷中心，依赖化石能源供电，而西部新能源富集区却面临算力需求不足的问题，影响了绿电的消纳。算力中心可以通过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调度算法将非实时计算任务转移至绿电富集时段，实现“比特”与“瓦特”的时空耦合。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525" y="981710"/>
            <a:ext cx="6774180" cy="50787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47595" y="293370"/>
            <a:ext cx="8315325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3</a:t>
            </a:r>
            <a:r>
              <a:rPr lang="zh-CN" altLang="en-US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词元经济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加速成型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算力景气持续上行</a:t>
            </a:r>
            <a:endParaRPr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4545" y="976630"/>
            <a:ext cx="10753090" cy="6908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AI </a:t>
            </a:r>
            <a:r>
              <a:rPr lang="zh-CN" altLang="en-US"/>
              <a:t>算力方面，以</a:t>
            </a:r>
            <a:r>
              <a:rPr lang="en-US" altLang="zh-CN"/>
              <a:t>OpenClaw </a:t>
            </a:r>
            <a:r>
              <a:rPr lang="zh-CN" altLang="en-US"/>
              <a:t>为代表的</a:t>
            </a:r>
            <a:r>
              <a:rPr lang="en-US" altLang="zh-CN"/>
              <a:t>AI </a:t>
            </a:r>
            <a:r>
              <a:rPr lang="zh-CN" altLang="en-US"/>
              <a:t>智能体应用</a:t>
            </a:r>
            <a:r>
              <a:rPr lang="en-US" altLang="zh-CN"/>
              <a:t>Token </a:t>
            </a:r>
            <a:r>
              <a:rPr lang="zh-CN" altLang="en-US"/>
              <a:t>消耗量快速增长，直观反映推理环节需求高景气，带动高性能</a:t>
            </a:r>
            <a:r>
              <a:rPr lang="en-US" altLang="zh-CN"/>
              <a:t>GPU </a:t>
            </a:r>
            <a:r>
              <a:rPr lang="zh-CN" altLang="en-US"/>
              <a:t>云服务、</a:t>
            </a:r>
            <a:r>
              <a:rPr lang="en-US" altLang="zh-CN"/>
              <a:t>AI </a:t>
            </a:r>
            <a:r>
              <a:rPr lang="zh-CN" altLang="en-US"/>
              <a:t>专用算力卡以及配套存储与网络资源的需求释放。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04545" y="1964055"/>
            <a:ext cx="3401695" cy="37846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/>
              <a:t>近日，在中国发展高层论坛2026年年会上，国家数据局局长刘烈宏表示，Token“词元”不仅是智能时代的价值锚点，更是连接技术供给与商业需求的“结算单位”，为商业模式的落地提供了可量化的可能；也从官方角度上为Token给出了翻译：“词元”。</a:t>
            </a:r>
            <a:endParaRPr lang="zh-CN" altLang="en-US" sz="1600" b="0" i="0"/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600" b="0" i="0">
              <a:sym typeface="+mn-ea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ym typeface="+mn-ea"/>
              </a:rPr>
              <a:t>国家数据局局长刘烈宏从官方角度将Token 命名为“词元”。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AI 时代“词元经济”崛起背景下</a:t>
            </a:r>
            <a:r>
              <a:rPr lang="zh-CN" altLang="en-US" sz="1600">
                <a:sym typeface="+mn-ea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sym typeface="+mn-ea"/>
              </a:rPr>
              <a:t>全球头部云厂商已进入提价周期</a:t>
            </a:r>
            <a:r>
              <a:rPr lang="zh-CN" altLang="en-US" sz="1600">
                <a:sym typeface="+mn-ea"/>
              </a:rPr>
              <a:t>，相关企业有望迎来价值重估机遇</a:t>
            </a:r>
            <a:endParaRPr lang="zh-CN" altLang="en-US" sz="1600"/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600" b="0" i="0">
              <a:latin typeface="monospace"/>
              <a:ea typeface="monospace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1964055"/>
            <a:ext cx="7031355" cy="3282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60" y="929640"/>
            <a:ext cx="5012055" cy="47466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0" y="826135"/>
            <a:ext cx="3991610" cy="52571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6852"/>
          <a:stretch>
            <a:fillRect/>
          </a:stretch>
        </p:blipFill>
        <p:spPr>
          <a:xfrm>
            <a:off x="6472555" y="924560"/>
            <a:ext cx="4737100" cy="2277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465" y="3362325"/>
            <a:ext cx="5271135" cy="24758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90" y="1901190"/>
            <a:ext cx="5479415" cy="31877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35610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1168400"/>
            <a:ext cx="6615430" cy="46564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475" y="1168400"/>
            <a:ext cx="4122420" cy="47466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35"/>
            <a:ext cx="12123420" cy="68192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WPS 演示</Application>
  <PresentationFormat>宽屏</PresentationFormat>
  <Paragraphs>51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Arial Unicode MS</vt:lpstr>
      <vt:lpstr>Calibri</vt:lpstr>
      <vt:lpstr>思源黑体 CN Heavy</vt:lpstr>
      <vt:lpstr>monospace</vt:lpstr>
      <vt:lpstr>sans-serif</vt:lpstr>
      <vt:lpstr>Segoe Print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1090</cp:revision>
  <dcterms:created xsi:type="dcterms:W3CDTF">2019-06-19T02:08:00Z</dcterms:created>
  <dcterms:modified xsi:type="dcterms:W3CDTF">2026-04-08T06:55:13Z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67F8E99CA25843CDBAFD0150A9FB820A</vt:lpwstr>
  </property>
</Properties>
</file>