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3"/>
  </p:sldMasterIdLst>
  <p:notesMasterIdLst>
    <p:notesMasterId r:id="rId5"/>
  </p:notesMasterIdLst>
  <p:sldIdLst>
    <p:sldId id="370" r:id="rId4"/>
    <p:sldId id="1054" r:id="rId6"/>
    <p:sldId id="1125" r:id="rId7"/>
    <p:sldId id="1113" r:id="rId8"/>
    <p:sldId id="1127" r:id="rId9"/>
    <p:sldId id="1134" r:id="rId10"/>
    <p:sldId id="1123" r:id="rId11"/>
    <p:sldId id="1131" r:id="rId12"/>
    <p:sldId id="1133" r:id="rId13"/>
    <p:sldId id="1132" r:id="rId14"/>
    <p:sldId id="1130" r:id="rId15"/>
    <p:sldId id="372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95" userDrawn="1">
          <p15:clr>
            <a:srgbClr val="A4A3A4"/>
          </p15:clr>
        </p15:guide>
        <p15:guide id="2" pos="369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/>
  <p:cmAuthor id="7" name="熊仪_aYju7RJj" initials="熊" lastIdx="0" clrIdx="0"/>
  <p:cmAuthor id="8" name="yifei" initials="y" lastIdx="1" clrIdx="7"/>
  <p:cmAuthor id="2" name="kingsoft" initials="k" lastIdx="1" clrIdx="1"/>
  <p:cmAuthor id="9" name="ADMIN" initials="A" lastIdx="1" clrIdx="8"/>
  <p:cmAuthor id="3" name="zhouzean" initials="z" lastIdx="1" clrIdx="2"/>
  <p:cmAuthor id="4" name="李鹏飞_6bQfzI3a" initials="李" lastIdx="0" clrIdx="0"/>
  <p:cmAuthor id="5" name="李晓菲_MZFnUzi6" initials="李" lastIdx="0" clrIdx="0"/>
  <p:cmAuthor id="6" name="小珞_QjMfU7FR" initials="小" lastIdx="0" clrIdx="0"/>
  <p:cmAuthor id="2001" name="骆倩怡_Znauj26B" initials="authorId_382814100" lastIdx="0" clrIdx="0"/>
  <p:cmAuthor id="11" name="哒哒 熊猫" initials="哒哒" lastIdx="0" clrIdx="1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324F3"/>
    <a:srgbClr val="FFF6CD"/>
    <a:srgbClr val="FFFDF5"/>
    <a:srgbClr val="FFDFDF"/>
    <a:srgbClr val="D16664"/>
    <a:srgbClr val="FFFC91"/>
    <a:srgbClr val="DCDCDC"/>
    <a:srgbClr val="F0F0F0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1995"/>
        <p:guide pos="369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1" Type="http://schemas.openxmlformats.org/officeDocument/2006/relationships/tags" Target="tags/tag133.xml"/><Relationship Id="rId20" Type="http://schemas.openxmlformats.org/officeDocument/2006/relationships/commentAuthors" Target="commentAuthors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补充讲讲上能电气</a:t>
            </a:r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36.xml"/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tags" Target="../tags/tag42.xml"/><Relationship Id="rId5" Type="http://schemas.openxmlformats.org/officeDocument/2006/relationships/tags" Target="../tags/tag41.xml"/><Relationship Id="rId4" Type="http://schemas.openxmlformats.org/officeDocument/2006/relationships/tags" Target="../tags/tag40.xml"/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6" Type="http://schemas.openxmlformats.org/officeDocument/2006/relationships/tags" Target="../tags/tag52.xml"/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7" Type="http://schemas.openxmlformats.org/officeDocument/2006/relationships/tags" Target="../tags/tag58.xml"/><Relationship Id="rId6" Type="http://schemas.openxmlformats.org/officeDocument/2006/relationships/tags" Target="../tags/tag57.xml"/><Relationship Id="rId5" Type="http://schemas.openxmlformats.org/officeDocument/2006/relationships/tags" Target="../tags/tag56.xml"/><Relationship Id="rId4" Type="http://schemas.openxmlformats.org/officeDocument/2006/relationships/tags" Target="../tags/tag55.xml"/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66.xml"/><Relationship Id="rId8" Type="http://schemas.openxmlformats.org/officeDocument/2006/relationships/tags" Target="../tags/tag65.xml"/><Relationship Id="rId7" Type="http://schemas.openxmlformats.org/officeDocument/2006/relationships/tags" Target="../tags/tag64.xml"/><Relationship Id="rId6" Type="http://schemas.openxmlformats.org/officeDocument/2006/relationships/tags" Target="../tags/tag63.xml"/><Relationship Id="rId5" Type="http://schemas.openxmlformats.org/officeDocument/2006/relationships/tags" Target="../tags/tag62.xml"/><Relationship Id="rId4" Type="http://schemas.openxmlformats.org/officeDocument/2006/relationships/tags" Target="../tags/tag61.xml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5" Type="http://schemas.openxmlformats.org/officeDocument/2006/relationships/tags" Target="../tags/tag70.xml"/><Relationship Id="rId4" Type="http://schemas.openxmlformats.org/officeDocument/2006/relationships/tags" Target="../tags/tag69.xml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tags" Target="../tags/tag1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4" Type="http://schemas.openxmlformats.org/officeDocument/2006/relationships/tags" Target="../tags/tag73.xml"/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7" Type="http://schemas.openxmlformats.org/officeDocument/2006/relationships/tags" Target="../tags/tag79.xml"/><Relationship Id="rId6" Type="http://schemas.openxmlformats.org/officeDocument/2006/relationships/tags" Target="../tags/tag78.xml"/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6" Type="http://schemas.openxmlformats.org/officeDocument/2006/relationships/tags" Target="../tags/tag84.xml"/><Relationship Id="rId5" Type="http://schemas.openxmlformats.org/officeDocument/2006/relationships/tags" Target="../tags/tag83.xml"/><Relationship Id="rId4" Type="http://schemas.openxmlformats.org/officeDocument/2006/relationships/tags" Target="../tags/tag82.xml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5" Type="http://schemas.openxmlformats.org/officeDocument/2006/relationships/tags" Target="../tags/tag88.xml"/><Relationship Id="rId4" Type="http://schemas.openxmlformats.org/officeDocument/2006/relationships/tags" Target="../tags/tag87.xml"/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6" Type="http://schemas.openxmlformats.org/officeDocument/2006/relationships/tags" Target="../tags/tag93.xml"/><Relationship Id="rId5" Type="http://schemas.openxmlformats.org/officeDocument/2006/relationships/tags" Target="../tags/tag92.xml"/><Relationship Id="rId4" Type="http://schemas.openxmlformats.org/officeDocument/2006/relationships/tags" Target="../tags/tag91.xml"/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22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 descr="组 2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3200" y="335280"/>
            <a:ext cx="1492885" cy="6202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37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0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9" Type="http://schemas.openxmlformats.org/officeDocument/2006/relationships/theme" Target="../theme/theme2.xml"/><Relationship Id="rId18" Type="http://schemas.openxmlformats.org/officeDocument/2006/relationships/tags" Target="../tags/tag99.xml"/><Relationship Id="rId17" Type="http://schemas.openxmlformats.org/officeDocument/2006/relationships/image" Target="../media/image6.png"/><Relationship Id="rId16" Type="http://schemas.openxmlformats.org/officeDocument/2006/relationships/tags" Target="../tags/tag98.xml"/><Relationship Id="rId15" Type="http://schemas.openxmlformats.org/officeDocument/2006/relationships/tags" Target="../tags/tag97.xml"/><Relationship Id="rId14" Type="http://schemas.openxmlformats.org/officeDocument/2006/relationships/tags" Target="../tags/tag96.xml"/><Relationship Id="rId13" Type="http://schemas.openxmlformats.org/officeDocument/2006/relationships/tags" Target="../tags/tag95.xml"/><Relationship Id="rId12" Type="http://schemas.openxmlformats.org/officeDocument/2006/relationships/tags" Target="../tags/tag94.xml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7" name="图片 6" descr="组 2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07.xml"/><Relationship Id="rId8" Type="http://schemas.openxmlformats.org/officeDocument/2006/relationships/tags" Target="../tags/tag106.xml"/><Relationship Id="rId7" Type="http://schemas.openxmlformats.org/officeDocument/2006/relationships/tags" Target="../tags/tag105.xml"/><Relationship Id="rId6" Type="http://schemas.openxmlformats.org/officeDocument/2006/relationships/tags" Target="../tags/tag104.xml"/><Relationship Id="rId5" Type="http://schemas.openxmlformats.org/officeDocument/2006/relationships/tags" Target="../tags/tag103.xml"/><Relationship Id="rId4" Type="http://schemas.openxmlformats.org/officeDocument/2006/relationships/tags" Target="../tags/tag102.xml"/><Relationship Id="rId3" Type="http://schemas.openxmlformats.org/officeDocument/2006/relationships/tags" Target="../tags/tag101.xml"/><Relationship Id="rId2" Type="http://schemas.openxmlformats.org/officeDocument/2006/relationships/image" Target="../media/image7.png"/><Relationship Id="rId14" Type="http://schemas.openxmlformats.org/officeDocument/2006/relationships/notesSlide" Target="../notesSlides/notesSlide1.xml"/><Relationship Id="rId13" Type="http://schemas.openxmlformats.org/officeDocument/2006/relationships/slideLayout" Target="../slideLayouts/slideLayout3.xml"/><Relationship Id="rId12" Type="http://schemas.openxmlformats.org/officeDocument/2006/relationships/tags" Target="../tags/tag110.xml"/><Relationship Id="rId11" Type="http://schemas.openxmlformats.org/officeDocument/2006/relationships/tags" Target="../tags/tag109.xml"/><Relationship Id="rId10" Type="http://schemas.openxmlformats.org/officeDocument/2006/relationships/tags" Target="../tags/tag108.xml"/><Relationship Id="rId1" Type="http://schemas.openxmlformats.org/officeDocument/2006/relationships/tags" Target="../tags/tag100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28.xml"/><Relationship Id="rId2" Type="http://schemas.openxmlformats.org/officeDocument/2006/relationships/image" Target="../media/image21.png"/><Relationship Id="rId1" Type="http://schemas.openxmlformats.org/officeDocument/2006/relationships/tags" Target="../tags/tag127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30.xml"/><Relationship Id="rId2" Type="http://schemas.openxmlformats.org/officeDocument/2006/relationships/image" Target="../media/image22.png"/><Relationship Id="rId1" Type="http://schemas.openxmlformats.org/officeDocument/2006/relationships/tags" Target="../tags/tag129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32.xml"/><Relationship Id="rId2" Type="http://schemas.openxmlformats.org/officeDocument/2006/relationships/image" Target="../media/image23.png"/><Relationship Id="rId1" Type="http://schemas.openxmlformats.org/officeDocument/2006/relationships/tags" Target="../tags/tag131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2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tags" Target="../tags/tag111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14.xml"/><Relationship Id="rId2" Type="http://schemas.openxmlformats.org/officeDocument/2006/relationships/image" Target="../media/image10.png"/><Relationship Id="rId1" Type="http://schemas.openxmlformats.org/officeDocument/2006/relationships/tags" Target="../tags/tag113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16.xml"/><Relationship Id="rId2" Type="http://schemas.openxmlformats.org/officeDocument/2006/relationships/image" Target="../media/image11.png"/><Relationship Id="rId1" Type="http://schemas.openxmlformats.org/officeDocument/2006/relationships/tags" Target="../tags/tag115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8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tags" Target="../tags/tag117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20.xml"/><Relationship Id="rId2" Type="http://schemas.openxmlformats.org/officeDocument/2006/relationships/image" Target="../media/image14.png"/><Relationship Id="rId1" Type="http://schemas.openxmlformats.org/officeDocument/2006/relationships/tags" Target="../tags/tag119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2.xml"/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tags" Target="../tags/tag121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4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tags" Target="../tags/tag123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6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tags" Target="../tags/tag1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9852025" y="194945"/>
            <a:ext cx="1774825" cy="38481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3150870" y="5130165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157220" y="5130165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112770" y="5137150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</a:t>
            </a:r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152900" y="5118735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梁洁云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 rot="0">
            <a:off x="5587365" y="5137158"/>
            <a:ext cx="3349721" cy="374408"/>
            <a:chOff x="7093" y="6616"/>
            <a:chExt cx="5888" cy="656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5888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3511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/>
              <a:r>
                <a:rPr lang="zh-CN" altLang="en-US" dirty="0">
                  <a:solidFill>
                    <a:schemeClr val="bg1"/>
                  </a:solidFill>
                  <a:latin typeface="思源黑体 CN Light" panose="020B0300000000000000" charset="-122"/>
                  <a:ea typeface="思源黑体 CN Light" panose="020B0300000000000000" charset="-122"/>
                  <a:cs typeface="思源黑体 CN Light" panose="020B0300000000000000" charset="-122"/>
                  <a:sym typeface="+mn-ea"/>
                </a:rPr>
                <a:t>A1120619060027</a:t>
              </a:r>
              <a:endParaRPr lang="en-US" altLang="zh-CN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sp>
        <p:nvSpPr>
          <p:cNvPr id="12" name="文本框 11"/>
          <p:cNvSpPr txBox="1"/>
          <p:nvPr userDrawn="1">
            <p:custDataLst>
              <p:tags r:id="rId10"/>
            </p:custDataLst>
          </p:nvPr>
        </p:nvSpPr>
        <p:spPr>
          <a:xfrm>
            <a:off x="1634490" y="1802765"/>
            <a:ext cx="8777605" cy="9118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>
              <a:lnSpc>
                <a:spcPct val="120000"/>
              </a:lnSpc>
            </a:pPr>
            <a:r>
              <a:rPr lang="zh-CN" sz="3600" b="1" dirty="0">
                <a:gradFill>
                  <a:gsLst>
                    <a:gs pos="0">
                      <a:srgbClr val="FFFAE9"/>
                    </a:gs>
                    <a:gs pos="100000">
                      <a:srgbClr val="FBDF62"/>
                    </a:gs>
                  </a:gsLst>
                  <a:lin ang="5400000" scaled="0"/>
                </a:gra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风口解读之</a:t>
            </a:r>
            <a:r>
              <a:rPr lang="zh-CN" altLang="en-US" sz="3600" b="1" dirty="0">
                <a:gradFill>
                  <a:gsLst>
                    <a:gs pos="0">
                      <a:srgbClr val="FFFAE9"/>
                    </a:gs>
                    <a:gs pos="100000">
                      <a:srgbClr val="FBDF62"/>
                    </a:gs>
                  </a:gsLst>
                  <a:lin ang="5400000" scaled="0"/>
                </a:gra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绿电直连</a:t>
            </a:r>
            <a:endParaRPr lang="zh-CN" altLang="en-US" sz="3600" b="1" dirty="0">
              <a:gradFill>
                <a:gsLst>
                  <a:gs pos="0">
                    <a:srgbClr val="FFFAE9"/>
                  </a:gs>
                  <a:gs pos="100000">
                    <a:srgbClr val="FBDF62"/>
                  </a:gs>
                </a:gsLst>
                <a:lin ang="5400000" scaled="0"/>
              </a:gra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11"/>
            </p:custDataLst>
          </p:nvPr>
        </p:nvSpPr>
        <p:spPr>
          <a:xfrm>
            <a:off x="408305" y="283210"/>
            <a:ext cx="3613150" cy="4197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 b="1" dirty="0">
                <a:solidFill>
                  <a:schemeClr val="bg1"/>
                </a:solidFill>
                <a:latin typeface="阿里巴巴普惠体 Light" panose="00020600040101010101" charset="-122"/>
                <a:ea typeface="阿里巴巴普惠体 Light" panose="00020600040101010101" charset="-122"/>
                <a:cs typeface="阿里巴巴普惠体 Light" panose="00020600040101010101" charset="-122"/>
              </a:rPr>
              <a:t>投教课</a:t>
            </a:r>
            <a:r>
              <a:rPr lang="en-US" altLang="zh-CN" sz="2400" b="1" dirty="0">
                <a:solidFill>
                  <a:schemeClr val="bg1"/>
                </a:solidFill>
                <a:latin typeface="阿里巴巴普惠体 Light" panose="00020600040101010101" charset="-122"/>
                <a:ea typeface="阿里巴巴普惠体 Light" panose="00020600040101010101" charset="-122"/>
                <a:cs typeface="阿里巴巴普惠体 Light" panose="00020600040101010101" charset="-122"/>
                <a:sym typeface="+mn-ea"/>
              </a:rPr>
              <a:t>——</a:t>
            </a:r>
            <a:endParaRPr lang="en-US" altLang="zh-CN" sz="2400" b="1" dirty="0">
              <a:solidFill>
                <a:schemeClr val="bg1"/>
              </a:solidFill>
              <a:latin typeface="阿里巴巴普惠体 Light" panose="00020600040101010101" charset="-122"/>
              <a:ea typeface="阿里巴巴普惠体 Light" panose="00020600040101010101" charset="-122"/>
              <a:cs typeface="阿里巴巴普惠体 Light" panose="0002060004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003165" y="3813810"/>
            <a:ext cx="218503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 b="1" dirty="0">
                <a:solidFill>
                  <a:schemeClr val="bg1"/>
                </a:solidFill>
                <a:latin typeface="阿里巴巴普惠体 Light" panose="00020600040101010101" charset="-122"/>
                <a:ea typeface="阿里巴巴普惠体 Light" panose="00020600040101010101" charset="-122"/>
                <a:cs typeface="阿里巴巴普惠体 Light" panose="00020600040101010101" charset="-122"/>
                <a:sym typeface="+mn-ea"/>
              </a:rPr>
              <a:t>2026 .3.26</a:t>
            </a:r>
            <a:endParaRPr lang="zh-CN" altLang="en-US" sz="2400" b="1" dirty="0">
              <a:solidFill>
                <a:schemeClr val="bg1"/>
              </a:solidFill>
              <a:latin typeface="阿里巴巴普惠体 Light" panose="00020600040101010101" charset="-122"/>
              <a:ea typeface="阿里巴巴普惠体 Light" panose="00020600040101010101" charset="-122"/>
              <a:cs typeface="阿里巴巴普惠体 Light" panose="00020600040101010101" charset="-122"/>
              <a:sym typeface="+mn-ea"/>
            </a:endParaRPr>
          </a:p>
        </p:txBody>
      </p:sp>
    </p:spTree>
    <p:custDataLst>
      <p:tags r:id="rId1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4780280" y="240030"/>
            <a:ext cx="4789170" cy="2933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indent="0" algn="just">
              <a:lnSpc>
                <a:spcPts val="1575"/>
              </a:lnSpc>
            </a:pPr>
            <a:r>
              <a:rPr lang="en-US" altLang="zh-CN" sz="2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</a:t>
            </a:r>
            <a:r>
              <a:rPr lang="en-US" alt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</a:t>
            </a:r>
            <a:r>
              <a:rPr lang="zh-CN" altLang="en-US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月栏目回顾</a:t>
            </a:r>
            <a:endParaRPr lang="zh-CN" altLang="en-US" sz="28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0" y="1275715"/>
            <a:ext cx="8747760" cy="407035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887730" y="81280"/>
            <a:ext cx="95497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altLang="zh-CN" sz="3600" b="1" i="0" kern="1200" cap="none" spc="0" normalizeH="0" baseline="0">
                <a:solidFill>
                  <a:schemeClr val="bg1"/>
                </a:solidFill>
              </a:rPr>
              <a:t>                              </a:t>
            </a:r>
            <a:r>
              <a:rPr kumimoji="0" lang="zh-CN" sz="3600" b="1" i="0" kern="1200" cap="none" spc="0" normalizeH="0" baseline="0">
                <a:solidFill>
                  <a:schemeClr val="bg1"/>
                </a:solidFill>
              </a:rPr>
              <a:t>《好股研选》</a:t>
            </a:r>
            <a:endParaRPr kumimoji="0" lang="zh-CN" sz="3600" b="1" i="0" kern="1200" cap="none" spc="0" normalizeH="0" baseline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065" y="821055"/>
            <a:ext cx="9523095" cy="535686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051050" y="0"/>
            <a:ext cx="69424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3600" b="1" i="0" kern="1200" cap="none" spc="0" normalizeH="0" baseline="0">
                <a:solidFill>
                  <a:schemeClr val="bg1"/>
                </a:solidFill>
              </a:rPr>
              <a:t>     </a:t>
            </a:r>
            <a:r>
              <a:rPr kumimoji="0" lang="en-US" sz="3200" b="1" i="0" kern="1200" cap="none" spc="0" normalizeH="0" baseline="0">
                <a:solidFill>
                  <a:schemeClr val="bg1"/>
                </a:solidFill>
              </a:rPr>
              <a:t>                      </a:t>
            </a:r>
            <a:r>
              <a:rPr kumimoji="0" lang="zh-CN" altLang="en-US" sz="3200" b="1" i="0" kern="1200" cap="none" spc="0" normalizeH="0" baseline="0">
                <a:solidFill>
                  <a:schemeClr val="bg1"/>
                </a:solidFill>
              </a:rPr>
              <a:t>风口热点</a:t>
            </a:r>
            <a:endParaRPr kumimoji="0" lang="zh-CN" altLang="en-US" sz="3200" b="1" i="0" kern="1200" cap="none" spc="0" normalizeH="0" baseline="0">
              <a:solidFill>
                <a:schemeClr val="bg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237355" y="782320"/>
            <a:ext cx="52660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/>
              <a:t>电力逆势抗跌、龙头</a:t>
            </a:r>
            <a:r>
              <a:rPr lang="en-US" altLang="zh-CN"/>
              <a:t>9</a:t>
            </a:r>
            <a:r>
              <a:rPr lang="zh-CN" altLang="en-US"/>
              <a:t>连阳，涨停梯队健康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965" y="1235075"/>
            <a:ext cx="10212705" cy="447167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8525" y="1745615"/>
            <a:ext cx="4103370" cy="256159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382010" y="207645"/>
            <a:ext cx="572579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algn="ctr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2000" b="1" i="0" kern="1200" cap="none" spc="0" normalizeH="0"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kumimoji="0" lang="zh-CN" altLang="en-US" sz="2000" b="1" i="0" kern="1200" cap="none" spc="0" normalizeH="0"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kumimoji="0" lang="zh-CN" altLang="en-US" sz="2000" b="1" i="0" kern="1200" cap="none" spc="0" normalizeH="0"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电力故障是当前全球数据中心宕机的头号元凶</a:t>
            </a:r>
            <a:endParaRPr kumimoji="0" lang="zh-CN" altLang="en-US" sz="2000" b="1" i="0" kern="1200" cap="none" spc="0" normalizeH="0" baseline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379220" y="994410"/>
            <a:ext cx="933894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根据机构，</a:t>
            </a:r>
            <a:r>
              <a:rPr lang="en-US" altLang="zh-CN"/>
              <a:t>2025 </a:t>
            </a:r>
            <a:r>
              <a:rPr lang="zh-CN" altLang="en-US"/>
              <a:t>年全球数据中心机房宕机事件里，电力故障占比高达</a:t>
            </a:r>
            <a:r>
              <a:rPr lang="en-US" altLang="zh-CN"/>
              <a:t>54%</a:t>
            </a:r>
            <a:r>
              <a:rPr lang="zh-CN" altLang="en-US"/>
              <a:t>，远超散热故障、</a:t>
            </a:r>
            <a:r>
              <a:rPr lang="en-US" altLang="zh-CN"/>
              <a:t>IT </a:t>
            </a:r>
            <a:r>
              <a:rPr lang="zh-CN" altLang="en-US"/>
              <a:t>系统故障等其他原因</a:t>
            </a:r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8730" y="1720215"/>
            <a:ext cx="6678930" cy="411861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382010" y="104140"/>
            <a:ext cx="59512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algn="ctr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3600" b="1" i="0" kern="1200" cap="none" spc="0" normalizeH="0" baseline="0">
                <a:solidFill>
                  <a:schemeClr val="bg1"/>
                </a:solidFill>
              </a:rPr>
              <a:t>   </a:t>
            </a:r>
            <a:r>
              <a:rPr kumimoji="0" lang="en-US" sz="3600" b="1" i="0" kern="1200" cap="none" spc="0" normalizeH="0"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 </a:t>
            </a:r>
            <a:r>
              <a:rPr kumimoji="0" lang="en-US" sz="2400" b="1" i="0" kern="1200" cap="none" spc="0" normalizeH="0"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2</a:t>
            </a:r>
            <a:r>
              <a:rPr kumimoji="0" lang="zh-CN" altLang="en-US" sz="2400" b="1" i="0" kern="1200" cap="none" spc="0" normalizeH="0"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、国内</a:t>
            </a:r>
            <a:r>
              <a:rPr kumimoji="0" lang="en-US" altLang="zh-CN" sz="2400" b="1" i="0" kern="1200" cap="none" spc="0" normalizeH="0"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AI</a:t>
            </a:r>
            <a:r>
              <a:rPr kumimoji="0" lang="zh-CN" altLang="en-US" sz="2400" b="1" i="0" kern="1200" cap="none" spc="0" normalizeH="0"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爆发带动电力需求</a:t>
            </a:r>
            <a:endParaRPr kumimoji="0" lang="zh-CN" altLang="en-US" sz="2400" b="1" i="0" kern="1200" cap="none" spc="0" normalizeH="0" baseline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26440" y="1005205"/>
            <a:ext cx="10472420" cy="61023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just">
              <a:lnSpc>
                <a:spcPts val="2025"/>
              </a:lnSpc>
            </a:pPr>
            <a:r>
              <a:rPr lang="zh-CN" alt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据中国信通院数据，</a:t>
            </a:r>
            <a:r>
              <a:rPr lang="en-US" altLang="zh-CN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2024 </a:t>
            </a:r>
            <a:r>
              <a:rPr lang="zh-CN" alt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年全国数据中心用电量突破</a:t>
            </a:r>
            <a:r>
              <a:rPr lang="en-US" altLang="zh-CN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1660 </a:t>
            </a:r>
            <a:r>
              <a:rPr lang="zh-CN" alt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亿千瓦时，约占全社会总用电量的</a:t>
            </a:r>
            <a:r>
              <a:rPr lang="en-US" altLang="zh-CN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 1.68%</a:t>
            </a:r>
            <a:r>
              <a:rPr lang="zh-CN" alt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，用电量同比增速达</a:t>
            </a:r>
            <a:r>
              <a:rPr lang="en-US" altLang="zh-CN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10.7%</a:t>
            </a:r>
            <a:r>
              <a:rPr lang="zh-CN" alt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。到</a:t>
            </a:r>
            <a:r>
              <a:rPr lang="en-US" altLang="zh-CN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 2030 </a:t>
            </a:r>
            <a:r>
              <a:rPr lang="zh-CN" alt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年，假设</a:t>
            </a:r>
            <a:r>
              <a:rPr lang="en-US" altLang="zh-CN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AI</a:t>
            </a:r>
            <a:r>
              <a:rPr lang="zh-CN" alt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爆发式增长带动算力需求，那么</a:t>
            </a:r>
            <a:r>
              <a:rPr lang="en-US" altLang="zh-CN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AI</a:t>
            </a:r>
            <a:r>
              <a:rPr lang="zh-CN" alt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电力占社会总用电量的</a:t>
            </a:r>
            <a:r>
              <a:rPr lang="en-US" altLang="zh-CN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5.3%</a:t>
            </a:r>
            <a:r>
              <a:rPr lang="zh-CN" alt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sz="1600" b="0" i="0">
              <a:solidFill>
                <a:srgbClr val="333333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3010" y="1678305"/>
            <a:ext cx="6765290" cy="40513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018155" y="321945"/>
            <a:ext cx="7157085" cy="2933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indent="0" algn="just">
              <a:lnSpc>
                <a:spcPts val="1575"/>
              </a:lnSpc>
            </a:pPr>
            <a:r>
              <a:rPr kumimoji="0" lang="en-US" sz="3600" b="1" i="0" kern="1200" cap="none" spc="0" normalizeH="0" baseline="0">
                <a:solidFill>
                  <a:schemeClr val="bg1"/>
                </a:solidFill>
              </a:rPr>
              <a:t>        </a:t>
            </a:r>
            <a:r>
              <a:rPr kumimoji="0" lang="en-US" sz="3200" b="1" i="0" kern="1200" cap="none" spc="0" normalizeH="0"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3</a:t>
            </a:r>
            <a:r>
              <a:rPr kumimoji="0" lang="zh-CN" altLang="en-US" sz="2800" b="1" i="0" kern="1200" cap="none" spc="0" normalizeH="0"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、</a:t>
            </a:r>
            <a:r>
              <a:rPr lang="zh-CN" sz="2800" b="1">
                <a:solidFill>
                  <a:schemeClr val="bg1"/>
                </a:solidFill>
                <a:sym typeface="+mn-ea"/>
              </a:rPr>
              <a:t>中东事件诱发资金担忧</a:t>
            </a:r>
            <a:endParaRPr kumimoji="0" lang="zh-CN" sz="2800" b="1" i="0" kern="1200" cap="none" spc="0" normalizeH="0" baseline="0">
              <a:solidFill>
                <a:schemeClr val="bg1"/>
              </a:solidFill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487545" y="98107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全球视觉：能源危机重塑电力格局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753110" y="1715135"/>
            <a:ext cx="5137150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①海峡通行受阻，油气价格飙升，电力成本抬升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②能源安全驱动，加速能源转型。</a:t>
            </a:r>
            <a:endParaRPr lang="zh-CN" altLang="en-US"/>
          </a:p>
          <a:p>
            <a:r>
              <a:rPr lang="zh-CN" altLang="en-US"/>
              <a:t>各国正从</a:t>
            </a:r>
            <a:r>
              <a:rPr lang="en-US" altLang="zh-CN"/>
              <a:t>“</a:t>
            </a:r>
            <a:r>
              <a:rPr lang="zh-CN" altLang="en-US"/>
              <a:t>减碳</a:t>
            </a:r>
            <a:r>
              <a:rPr lang="en-US" altLang="zh-CN"/>
              <a:t>”</a:t>
            </a:r>
            <a:r>
              <a:rPr lang="zh-CN" altLang="en-US"/>
              <a:t>优先转向</a:t>
            </a:r>
            <a:r>
              <a:rPr lang="en-US" altLang="zh-CN"/>
              <a:t>“</a:t>
            </a:r>
            <a:r>
              <a:rPr lang="zh-CN" altLang="en-US"/>
              <a:t>能源安全</a:t>
            </a:r>
            <a:r>
              <a:rPr lang="en-US" altLang="zh-CN"/>
              <a:t>+</a:t>
            </a:r>
            <a:r>
              <a:rPr lang="zh-CN" altLang="en-US"/>
              <a:t>减碳</a:t>
            </a:r>
            <a:r>
              <a:rPr lang="en-US" altLang="zh-CN"/>
              <a:t>”</a:t>
            </a:r>
            <a:r>
              <a:rPr lang="zh-CN" altLang="en-US"/>
              <a:t>并重。国际能源署等机构也强调，需大幅提升可再生能源占比，构建以风光储为核心的新型电力系统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③储能和电网成为刚需。高电价好电价波动放大了储能的经济性，同时全球加速电网投资</a:t>
            </a:r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rcRect b="68860"/>
          <a:stretch>
            <a:fillRect/>
          </a:stretch>
        </p:blipFill>
        <p:spPr>
          <a:xfrm>
            <a:off x="6328410" y="4055110"/>
            <a:ext cx="5157470" cy="9525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rcRect t="24729"/>
          <a:stretch>
            <a:fillRect/>
          </a:stretch>
        </p:blipFill>
        <p:spPr>
          <a:xfrm>
            <a:off x="6327140" y="2541270"/>
            <a:ext cx="5041265" cy="97028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6328410" y="1715135"/>
            <a:ext cx="503999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200">
                <a:highlight>
                  <a:srgbClr val="FFFF00"/>
                </a:highlight>
              </a:rPr>
              <a:t>美国提出</a:t>
            </a:r>
            <a:r>
              <a:rPr lang="en-US" altLang="zh-CN" sz="1200">
                <a:highlight>
                  <a:srgbClr val="FFFF00"/>
                </a:highlight>
              </a:rPr>
              <a:t>15</a:t>
            </a:r>
            <a:r>
              <a:rPr lang="zh-CN" altLang="en-US" sz="1200">
                <a:highlight>
                  <a:srgbClr val="FFFF00"/>
                </a:highlight>
              </a:rPr>
              <a:t>项核心条件的和谈方案，并考虑推动为期一个月的停火，为谈判创造条件。</a:t>
            </a:r>
            <a:endParaRPr lang="zh-CN" altLang="en-US" sz="1200">
              <a:highlight>
                <a:srgbClr val="FFFF00"/>
              </a:highlight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899410" y="0"/>
            <a:ext cx="69894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3600" b="1" i="0" kern="1200" cap="none" spc="0" normalizeH="0" baseline="0">
                <a:solidFill>
                  <a:schemeClr val="bg1"/>
                </a:solidFill>
              </a:rPr>
              <a:t>  </a:t>
            </a:r>
            <a:r>
              <a:rPr kumimoji="0" lang="zh-CN" altLang="en-US" sz="2800" b="1" i="0" kern="1200" cap="none" spc="0" normalizeH="0" baseline="0">
                <a:solidFill>
                  <a:schemeClr val="bg1"/>
                </a:solidFill>
              </a:rPr>
              <a:t> </a:t>
            </a:r>
            <a:r>
              <a:rPr kumimoji="0" lang="en-US" altLang="zh-CN" sz="2800" b="1" i="0" kern="1200" cap="none" spc="0" normalizeH="0" baseline="0">
                <a:solidFill>
                  <a:schemeClr val="bg1"/>
                </a:solidFill>
              </a:rPr>
              <a:t>  </a:t>
            </a:r>
            <a:r>
              <a:rPr kumimoji="0" lang="en-US" altLang="zh-CN" sz="2400" b="1" i="0" kern="1200" cap="none" spc="0" normalizeH="0" baseline="0">
                <a:solidFill>
                  <a:schemeClr val="bg1"/>
                </a:solidFill>
              </a:rPr>
              <a:t>4</a:t>
            </a:r>
            <a:r>
              <a:rPr kumimoji="0" lang="zh-CN" altLang="en-US" sz="2400" b="1" i="0" kern="1200" cap="none" spc="0" normalizeH="0" baseline="0">
                <a:solidFill>
                  <a:schemeClr val="bg1"/>
                </a:solidFill>
              </a:rPr>
              <a:t>、</a:t>
            </a:r>
            <a:r>
              <a:rPr kumimoji="0" lang="en-US" altLang="zh-CN" sz="2400" b="1" i="0" kern="1200" cap="none" spc="0" normalizeH="0" baseline="0">
                <a:solidFill>
                  <a:schemeClr val="bg1"/>
                </a:solidFill>
                <a:sym typeface="+mn-ea"/>
              </a:rPr>
              <a:t>AI</a:t>
            </a:r>
            <a:r>
              <a:rPr kumimoji="0" lang="zh-CN" altLang="en-US" sz="2400" b="1" i="0" kern="1200" cap="none" spc="0" normalizeH="0" baseline="0">
                <a:solidFill>
                  <a:schemeClr val="bg1"/>
                </a:solidFill>
                <a:sym typeface="+mn-ea"/>
              </a:rPr>
              <a:t>算力爆发致电力需求指数级增长</a:t>
            </a:r>
            <a:endParaRPr kumimoji="0" lang="zh-CN" altLang="en-US" sz="2400" b="1" i="0" kern="1200" cap="none" spc="0" normalizeH="0" baseline="0">
              <a:solidFill>
                <a:schemeClr val="bg1"/>
              </a:solidFill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97560" y="1030605"/>
            <a:ext cx="1022540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①英伟达</a:t>
            </a:r>
            <a:r>
              <a:rPr lang="en-US" altLang="zh-CN"/>
              <a:t>GTC2026 </a:t>
            </a:r>
            <a:r>
              <a:rPr lang="zh-CN" altLang="en-US"/>
              <a:t>大会开幕，黄仁勋首提</a:t>
            </a:r>
            <a:r>
              <a:rPr lang="en-US" altLang="zh-CN"/>
              <a:t>“Token </a:t>
            </a:r>
            <a:r>
              <a:rPr lang="zh-CN" altLang="en-US"/>
              <a:t>经济学</a:t>
            </a:r>
            <a:r>
              <a:rPr lang="en-US" altLang="zh-CN"/>
              <a:t>”</a:t>
            </a:r>
            <a:r>
              <a:rPr lang="zh-CN" altLang="en-US"/>
              <a:t>。</a:t>
            </a:r>
            <a:r>
              <a:rPr lang="en-US" altLang="zh-CN"/>
              <a:t>3 </a:t>
            </a:r>
            <a:r>
              <a:rPr lang="zh-CN" altLang="en-US"/>
              <a:t>月</a:t>
            </a:r>
            <a:r>
              <a:rPr lang="en-US" altLang="zh-CN"/>
              <a:t>17 </a:t>
            </a:r>
            <a:r>
              <a:rPr lang="zh-CN" altLang="en-US"/>
              <a:t>日，英伟达</a:t>
            </a:r>
            <a:r>
              <a:rPr lang="en-US" altLang="zh-CN"/>
              <a:t>GTC 2026 </a:t>
            </a:r>
            <a:r>
              <a:rPr lang="zh-CN" altLang="en-US"/>
              <a:t>大会正式开幕，英伟达创始人兼</a:t>
            </a:r>
            <a:r>
              <a:rPr lang="en-US" altLang="zh-CN"/>
              <a:t>CEO </a:t>
            </a:r>
            <a:r>
              <a:rPr lang="zh-CN" altLang="en-US"/>
              <a:t>黄仁勋发表主题演讲，宣告</a:t>
            </a:r>
            <a:r>
              <a:rPr lang="en-US" altLang="zh-CN"/>
              <a:t>“</a:t>
            </a:r>
            <a:r>
              <a:rPr lang="zh-CN" altLang="en-US"/>
              <a:t>推理时代</a:t>
            </a:r>
            <a:r>
              <a:rPr lang="en-US" altLang="zh-CN"/>
              <a:t>”</a:t>
            </a:r>
            <a:r>
              <a:rPr lang="zh-CN" altLang="en-US"/>
              <a:t>正式到来，预测到</a:t>
            </a:r>
            <a:r>
              <a:rPr lang="en-US" altLang="zh-CN"/>
              <a:t>2027</a:t>
            </a:r>
            <a:r>
              <a:rPr lang="zh-CN" altLang="en-US"/>
              <a:t>年</a:t>
            </a:r>
            <a:r>
              <a:rPr lang="en-US" altLang="zh-CN"/>
              <a:t>AI </a:t>
            </a:r>
            <a:r>
              <a:rPr lang="zh-CN" altLang="en-US"/>
              <a:t>计算需求将达</a:t>
            </a:r>
            <a:r>
              <a:rPr lang="en-US" altLang="zh-CN"/>
              <a:t>1 </a:t>
            </a:r>
            <a:r>
              <a:rPr lang="zh-CN" altLang="en-US"/>
              <a:t>万亿美元。他提出</a:t>
            </a:r>
            <a:r>
              <a:rPr lang="en-US" altLang="zh-CN"/>
              <a:t>“Token </a:t>
            </a:r>
            <a:r>
              <a:rPr lang="zh-CN" altLang="en-US"/>
              <a:t>工厂经济学</a:t>
            </a:r>
            <a:r>
              <a:rPr lang="en-US" altLang="zh-CN"/>
              <a:t>”</a:t>
            </a:r>
            <a:r>
              <a:rPr lang="zh-CN" altLang="en-US"/>
              <a:t>：未来数据中心不再是存储仓库，而是生产</a:t>
            </a:r>
            <a:r>
              <a:rPr lang="en-US" altLang="zh-CN"/>
              <a:t>token </a:t>
            </a:r>
            <a:r>
              <a:rPr lang="zh-CN" altLang="en-US"/>
              <a:t>的工厂，每瓦性能决定商业命脉。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900430" y="2295525"/>
            <a:ext cx="10225405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②</a:t>
            </a:r>
            <a:r>
              <a:rPr lang="en-US" altLang="zh-CN"/>
              <a:t>3</a:t>
            </a:r>
            <a:r>
              <a:rPr lang="zh-CN" altLang="en-US"/>
              <a:t>月</a:t>
            </a:r>
            <a:r>
              <a:rPr lang="en-US" altLang="zh-CN"/>
              <a:t>24</a:t>
            </a:r>
            <a:r>
              <a:rPr lang="zh-CN" altLang="en-US"/>
              <a:t>日国新办举发布会上，国家数据局局长刘烈宏表示，到今年</a:t>
            </a:r>
            <a:r>
              <a:rPr lang="en-US" altLang="zh-CN"/>
              <a:t>3</a:t>
            </a:r>
            <a:r>
              <a:rPr lang="zh-CN" altLang="en-US"/>
              <a:t>月，我国日均</a:t>
            </a:r>
            <a:r>
              <a:rPr lang="en-US" altLang="zh-CN"/>
              <a:t>Token</a:t>
            </a:r>
            <a:r>
              <a:rPr lang="zh-CN" altLang="en-US"/>
              <a:t>（词元）的调用量已经超过了</a:t>
            </a:r>
            <a:r>
              <a:rPr lang="en-US" altLang="zh-CN"/>
              <a:t>140</a:t>
            </a:r>
            <a:r>
              <a:rPr lang="zh-CN" altLang="en-US"/>
              <a:t>万亿，相比</a:t>
            </a:r>
            <a:r>
              <a:rPr lang="en-US" altLang="zh-CN"/>
              <a:t>2024</a:t>
            </a:r>
            <a:r>
              <a:rPr lang="zh-CN" altLang="en-US"/>
              <a:t>年初的</a:t>
            </a:r>
            <a:r>
              <a:rPr lang="en-US" altLang="zh-CN"/>
              <a:t>1000</a:t>
            </a:r>
            <a:r>
              <a:rPr lang="zh-CN" altLang="en-US"/>
              <a:t>亿增长了</a:t>
            </a:r>
            <a:r>
              <a:rPr lang="en-US" altLang="zh-CN"/>
              <a:t>1000</a:t>
            </a:r>
            <a:r>
              <a:rPr lang="zh-CN" altLang="en-US"/>
              <a:t>多倍，相比</a:t>
            </a:r>
            <a:r>
              <a:rPr lang="en-US" altLang="zh-CN"/>
              <a:t>2025</a:t>
            </a:r>
            <a:r>
              <a:rPr lang="zh-CN" altLang="en-US"/>
              <a:t>年底的</a:t>
            </a:r>
            <a:r>
              <a:rPr lang="en-US" altLang="zh-CN"/>
              <a:t>100</a:t>
            </a:r>
            <a:r>
              <a:rPr lang="zh-CN" altLang="en-US"/>
              <a:t>万亿，三个月时间又增长了</a:t>
            </a:r>
            <a:r>
              <a:rPr lang="en-US" altLang="zh-CN"/>
              <a:t>40%</a:t>
            </a:r>
            <a:r>
              <a:rPr lang="zh-CN" altLang="en-US"/>
              <a:t>多。</a:t>
            </a:r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797560" y="3340735"/>
            <a:ext cx="388874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③</a:t>
            </a:r>
            <a:r>
              <a:rPr lang="en-US" altLang="zh-CN"/>
              <a:t>3</a:t>
            </a:r>
            <a:r>
              <a:rPr lang="zh-CN" altLang="en-US"/>
              <a:t>月</a:t>
            </a:r>
            <a:r>
              <a:rPr lang="en-US" altLang="zh-CN"/>
              <a:t>25</a:t>
            </a:r>
            <a:r>
              <a:rPr lang="zh-CN" altLang="en-US"/>
              <a:t>日，国家超算互联网宣布启动新一轮词元（</a:t>
            </a:r>
            <a:r>
              <a:rPr lang="en-US" altLang="zh-CN"/>
              <a:t>Tokens</a:t>
            </a:r>
            <a:r>
              <a:rPr lang="zh-CN" altLang="en-US"/>
              <a:t>）赠送活动。该活动面向平台全体用户，限时免费发放单人最高</a:t>
            </a:r>
            <a:r>
              <a:rPr lang="en-US" altLang="zh-CN"/>
              <a:t>3000</a:t>
            </a:r>
            <a:r>
              <a:rPr lang="zh-CN" altLang="en-US"/>
              <a:t>万词元（</a:t>
            </a:r>
            <a:r>
              <a:rPr lang="en-US" altLang="zh-CN"/>
              <a:t>Tokens</a:t>
            </a:r>
            <a:r>
              <a:rPr lang="zh-CN" altLang="en-US"/>
              <a:t>）额度，以降低科研专属</a:t>
            </a:r>
            <a:r>
              <a:rPr lang="en-US" altLang="zh-CN"/>
              <a:t>“</a:t>
            </a:r>
            <a:r>
              <a:rPr lang="zh-CN" altLang="en-US"/>
              <a:t>龙虾</a:t>
            </a:r>
            <a:r>
              <a:rPr lang="en-US" altLang="zh-CN"/>
              <a:t>”SClaw</a:t>
            </a:r>
            <a:r>
              <a:rPr lang="zh-CN" altLang="en-US"/>
              <a:t>等智能体体验门槛。此外，</a:t>
            </a:r>
            <a:r>
              <a:rPr lang="en-US" altLang="zh-CN"/>
              <a:t> </a:t>
            </a:r>
            <a:r>
              <a:rPr lang="zh-CN" altLang="en-US"/>
              <a:t>超算互联网用户享</a:t>
            </a:r>
            <a:r>
              <a:rPr lang="en-US" altLang="zh-CN"/>
              <a:t>0.1</a:t>
            </a:r>
            <a:r>
              <a:rPr lang="zh-CN" altLang="en-US"/>
              <a:t>元</a:t>
            </a:r>
            <a:r>
              <a:rPr lang="en-US" altLang="zh-CN"/>
              <a:t>/</a:t>
            </a:r>
            <a:r>
              <a:rPr lang="zh-CN" altLang="en-US"/>
              <a:t>百万</a:t>
            </a:r>
            <a:r>
              <a:rPr lang="en-US" altLang="zh-CN"/>
              <a:t>Tokens</a:t>
            </a:r>
            <a:r>
              <a:rPr lang="zh-CN" altLang="en-US"/>
              <a:t>的特惠续用价，将延至</a:t>
            </a:r>
            <a:r>
              <a:rPr lang="en-US" altLang="zh-CN"/>
              <a:t>4</a:t>
            </a:r>
            <a:r>
              <a:rPr lang="zh-CN" altLang="en-US"/>
              <a:t>月</a:t>
            </a:r>
            <a:r>
              <a:rPr lang="en-US" altLang="zh-CN"/>
              <a:t>6</a:t>
            </a:r>
            <a:r>
              <a:rPr lang="zh-CN" altLang="en-US"/>
              <a:t>日。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0765" y="3217545"/>
            <a:ext cx="6275070" cy="257619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4356100" y="240030"/>
            <a:ext cx="4789170" cy="2933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indent="0" algn="just">
              <a:lnSpc>
                <a:spcPts val="1575"/>
              </a:lnSpc>
            </a:pPr>
            <a:r>
              <a:rPr lang="en-US" altLang="zh-CN" sz="2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</a:t>
            </a:r>
            <a:r>
              <a:rPr lang="zh-CN" sz="2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绿电</a:t>
            </a:r>
            <a:r>
              <a:rPr lang="en-US" altLang="zh-CN" sz="2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</a:t>
            </a:r>
            <a:r>
              <a:rPr lang="zh-CN" altLang="en-US" sz="2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直连算力枢纽</a:t>
            </a:r>
            <a:endParaRPr lang="zh-CN" altLang="en-US" sz="28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6" name="图片 5"/>
          <p:cNvPicPr/>
          <p:nvPr/>
        </p:nvPicPr>
        <p:blipFill>
          <a:blip r:embed="rId2"/>
          <a:srcRect b="17056"/>
          <a:stretch>
            <a:fillRect/>
          </a:stretch>
        </p:blipFill>
        <p:spPr>
          <a:xfrm>
            <a:off x="1233805" y="1023620"/>
            <a:ext cx="3514725" cy="481139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226685" y="1254760"/>
            <a:ext cx="6096000" cy="2584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消息面上，国家数据局局长刘烈宏</a:t>
            </a:r>
            <a:r>
              <a:rPr lang="en-US" altLang="zh-CN"/>
              <a:t>3</a:t>
            </a:r>
            <a:r>
              <a:rPr lang="zh-CN" altLang="en-US"/>
              <a:t>月</a:t>
            </a:r>
            <a:r>
              <a:rPr lang="en-US" altLang="zh-CN"/>
              <a:t>23</a:t>
            </a:r>
            <a:r>
              <a:rPr lang="zh-CN" altLang="en-US"/>
              <a:t>日在中国发展高层论坛</a:t>
            </a:r>
            <a:r>
              <a:rPr lang="en-US" altLang="zh-CN"/>
              <a:t>2026</a:t>
            </a:r>
            <a:r>
              <a:rPr lang="zh-CN" altLang="en-US"/>
              <a:t>年年会上表示，下一步将会同相关部门大力推进算电协同工程，确保枢纽节点新建算力设施绿电应用占比达到</a:t>
            </a:r>
            <a:r>
              <a:rPr lang="en-US" altLang="zh-CN"/>
              <a:t>80%</a:t>
            </a:r>
            <a:r>
              <a:rPr lang="zh-CN" altLang="en-US"/>
              <a:t>以上，最大程度发挥绿色电力的支撑作用。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而事实上，早在</a:t>
            </a:r>
            <a:r>
              <a:rPr lang="en-US" altLang="zh-CN"/>
              <a:t>2024</a:t>
            </a:r>
            <a:r>
              <a:rPr lang="zh-CN" altLang="en-US"/>
              <a:t>年</a:t>
            </a:r>
            <a:r>
              <a:rPr lang="en-US" altLang="zh-CN"/>
              <a:t>10</a:t>
            </a:r>
            <a:r>
              <a:rPr lang="zh-CN" altLang="en-US"/>
              <a:t>月，国家数据局就会同相关部门组织京津冀、长三角、内蒙古等枢纽节点以及青海、新疆等清洁能源富集地区，围绕绿电直供、多源互补、源荷互动等开展先行先试，探索算电协同模式</a:t>
            </a:r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4645" y="4229100"/>
            <a:ext cx="6001385" cy="145478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4780280" y="240030"/>
            <a:ext cx="4789170" cy="2933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indent="0" algn="just">
              <a:lnSpc>
                <a:spcPts val="1575"/>
              </a:lnSpc>
            </a:pPr>
            <a:r>
              <a:rPr lang="en-US" altLang="zh-CN" sz="2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</a:t>
            </a:r>
            <a:r>
              <a:rPr lang="en-US" alt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</a:t>
            </a:r>
            <a:r>
              <a:rPr lang="zh-CN" altLang="en-US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月栏目回顾</a:t>
            </a:r>
            <a:endParaRPr lang="zh-CN" altLang="en-US" sz="28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820" y="905510"/>
            <a:ext cx="4977130" cy="49714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7445" y="905510"/>
            <a:ext cx="4908550" cy="476059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4780280" y="240030"/>
            <a:ext cx="4789170" cy="2933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indent="0" algn="just">
              <a:lnSpc>
                <a:spcPts val="1575"/>
              </a:lnSpc>
            </a:pPr>
            <a:r>
              <a:rPr lang="en-US" altLang="zh-CN" sz="2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</a:t>
            </a:r>
            <a:r>
              <a:rPr lang="en-US" alt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</a:t>
            </a:r>
            <a:r>
              <a:rPr lang="zh-CN" altLang="en-US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月栏目回顾</a:t>
            </a:r>
            <a:endParaRPr lang="zh-CN" altLang="en-US" sz="28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700" y="962660"/>
            <a:ext cx="5799455" cy="51104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2230" y="1049655"/>
            <a:ext cx="5354955" cy="493649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PLACING_PICTURE_USER_VIEWPORT" val="{&quot;height&quot;:606,&quot;width&quot;:2795}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65&quot;:[20205081],&quot;70&quot;:[3314060]}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65&quot;:[20205081],&quot;70&quot;:[3314060]}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65&quot;:[20205081],&quot;70&quot;:[3314060]}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65&quot;:[20205081],&quot;70&quot;:[3314060]}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5.xml><?xml version="1.0" encoding="utf-8"?>
<p:tagLst xmlns:p="http://schemas.openxmlformats.org/presentationml/2006/main">
  <p:tag name="KSO_WM_BEAUTIFY_FLAG" val=""/>
</p:tagLst>
</file>

<file path=ppt/tags/tag12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7.xml><?xml version="1.0" encoding="utf-8"?>
<p:tagLst xmlns:p="http://schemas.openxmlformats.org/presentationml/2006/main">
  <p:tag name="KSO_WM_BEAUTIFY_FLAG" val=""/>
</p:tagLst>
</file>

<file path=ppt/tags/tag12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9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1.xml><?xml version="1.0" encoding="utf-8"?>
<p:tagLst xmlns:p="http://schemas.openxmlformats.org/presentationml/2006/main">
  <p:tag name="KSO_WM_BEAUTIFY_FLAG" val=""/>
</p:tagLst>
</file>

<file path=ppt/tags/tag13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3.xml><?xml version="1.0" encoding="utf-8"?>
<p:tagLst xmlns:p="http://schemas.openxmlformats.org/presentationml/2006/main">
  <p:tag name="KSO_WPP_MARK_KEY" val="34a5c737-2527-451b-a6cc-313a70f4ce21"/>
  <p:tag name="COMMONDATA" val="eyJoZGlkIjoiMjUxNmU2Yzc2MjNiNjJjZGFlY2Q1MzYxMGIzYTQ4YWEifQ=="/>
  <p:tag name="resource_record_key" val="{&quot;29&quot;:[20405972,20405933,20426316,20405934,20405922,20405918,20405950],&quot;65&quot;:[20205081],&quot;70&quot;:[3315773,3314060,3321602,3312359]}"/>
  <p:tag name="commondata" val="eyJoZGlkIjoiMTE5OTlmMmY3Mzc0MTBlODE0YTNlMWY0MTJhZTZiYTYifQ==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1248</Words>
  <Application>WPS 演示</Application>
  <PresentationFormat>宽屏</PresentationFormat>
  <Paragraphs>61</Paragraphs>
  <Slides>12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33" baseType="lpstr">
      <vt:lpstr>Arial</vt:lpstr>
      <vt:lpstr>宋体</vt:lpstr>
      <vt:lpstr>Wingdings</vt:lpstr>
      <vt:lpstr>Wingdings</vt:lpstr>
      <vt:lpstr>Roboto</vt:lpstr>
      <vt:lpstr>汉仪旗黑-55简</vt:lpstr>
      <vt:lpstr>思源黑体 CN Medium</vt:lpstr>
      <vt:lpstr>黑体</vt:lpstr>
      <vt:lpstr>思源黑体 CN Light</vt:lpstr>
      <vt:lpstr>阿里巴巴普惠体 Light</vt:lpstr>
      <vt:lpstr>微软雅黑</vt:lpstr>
      <vt:lpstr>Arial Unicode MS</vt:lpstr>
      <vt:lpstr>Calibri</vt:lpstr>
      <vt:lpstr>Roboto</vt:lpstr>
      <vt:lpstr>思源黑体 CN Light</vt:lpstr>
      <vt:lpstr>思源黑体 CN Medium</vt:lpstr>
      <vt:lpstr>汉仪旗黑-55简</vt:lpstr>
      <vt:lpstr>阿里巴巴普惠体 Light</vt:lpstr>
      <vt:lpstr>Segoe Print</vt:lpstr>
      <vt:lpstr>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小芸</cp:lastModifiedBy>
  <cp:revision>1056</cp:revision>
  <dcterms:created xsi:type="dcterms:W3CDTF">2019-06-19T02:08:00Z</dcterms:created>
  <dcterms:modified xsi:type="dcterms:W3CDTF">2026-03-26T06:51:44Z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2052-12.1.0.25225</vt:lpwstr>
  </property>
  <property fmtid="{D5CDD505-2E9C-101B-9397-08002B2CF9AE}" pid="3" name="ICV">
    <vt:lpwstr>67F8E99CA25843CDBAFD0150A9FB820A</vt:lpwstr>
  </property>
</Properties>
</file>