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370" r:id="rId4"/>
    <p:sldId id="791" r:id="rId6"/>
    <p:sldId id="877" r:id="rId7"/>
    <p:sldId id="1271" r:id="rId8"/>
    <p:sldId id="1225" r:id="rId9"/>
    <p:sldId id="1088" r:id="rId10"/>
    <p:sldId id="1311" r:id="rId11"/>
    <p:sldId id="1312" r:id="rId12"/>
    <p:sldId id="1296" r:id="rId13"/>
    <p:sldId id="1003" r:id="rId14"/>
    <p:sldId id="1201" r:id="rId15"/>
    <p:sldId id="1313" r:id="rId16"/>
    <p:sldId id="1223" r:id="rId17"/>
    <p:sldId id="1274" r:id="rId18"/>
    <p:sldId id="1275" r:id="rId19"/>
    <p:sldId id="1276" r:id="rId20"/>
    <p:sldId id="372" r:id="rId21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0" userDrawn="1">
          <p15:clr>
            <a:srgbClr val="A4A3A4"/>
          </p15:clr>
        </p15:guide>
        <p15:guide id="2" pos="367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FFF6CD"/>
    <a:srgbClr val="FFFDF5"/>
    <a:srgbClr val="FFDFDF"/>
    <a:srgbClr val="D16664"/>
    <a:srgbClr val="FFFC91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40"/>
        <p:guide pos="367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137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补充讲讲上能电气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光伏行业加速出清低效产能</a:t>
            </a:r>
            <a:endParaRPr lang="zh-CN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与</a:t>
            </a:r>
            <a:r>
              <a:rPr lang="en-US" altLang="zh-CN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OpenAI </a:t>
            </a: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研发的</a:t>
            </a:r>
            <a:r>
              <a:rPr lang="en-US" altLang="zh-CN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ChatGPT </a:t>
            </a: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相比，</a:t>
            </a:r>
            <a:r>
              <a:rPr lang="en-US" altLang="zh-CN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DeepSeek </a:t>
            </a: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不仅率先实现了媲美</a:t>
            </a:r>
            <a:r>
              <a:rPr lang="en-US" altLang="zh-CN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OpenAI-o1</a:t>
            </a: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模型的效果，还大幅降低了推理模型的成本。其新模型</a:t>
            </a:r>
            <a:r>
              <a:rPr lang="en-US" altLang="zh-CN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DeepSeek-R1 </a:t>
            </a: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以十分之一的成本达到了</a:t>
            </a:r>
            <a:r>
              <a:rPr lang="en-US" altLang="zh-CN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GPT-o1 </a:t>
            </a: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级别的表现。</a:t>
            </a:r>
            <a:endParaRPr lang="zh-CN" altLang="en-US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光伏行业加速出清低效产能</a:t>
            </a:r>
            <a:endParaRPr lang="zh-CN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7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6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7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23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6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tags" Target="../tags/tag125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8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7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28.png"/><Relationship Id="rId1" Type="http://schemas.openxmlformats.org/officeDocument/2006/relationships/tags" Target="../tags/tag129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30.png"/><Relationship Id="rId3" Type="http://schemas.openxmlformats.org/officeDocument/2006/relationships/hyperlink" Target="https://toujiao.n8n8.cn/introduce/136" TargetMode="External"/><Relationship Id="rId2" Type="http://schemas.openxmlformats.org/officeDocument/2006/relationships/image" Target="../media/image29.png"/><Relationship Id="rId1" Type="http://schemas.openxmlformats.org/officeDocument/2006/relationships/tags" Target="../tags/tag131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33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34.png"/><Relationship Id="rId1" Type="http://schemas.openxmlformats.org/officeDocument/2006/relationships/tags" Target="../tags/tag135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ags" Target="../tags/tag1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2.xml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8"/>
            <a:ext cx="3349721" cy="374408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dirty="0">
                  <a:solidFill>
                    <a:schemeClr val="bg1"/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  <a:sym typeface="+mn-ea"/>
                </a:rPr>
                <a:t>A1120619060027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634490" y="159321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风口解读之软件信息</a:t>
            </a:r>
            <a:r>
              <a:rPr lang="en-US" altLang="zh-CN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→</a:t>
            </a: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网络安全</a:t>
            </a:r>
            <a:endParaRPr lang="zh-CN" altLang="en-US" sz="36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投教课</a:t>
            </a:r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03165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2025 .02.06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风口选股</a:t>
            </a:r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13075" y="0"/>
            <a:ext cx="58261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en-US" sz="3200" b="1" i="0" kern="1200" cap="none" spc="0" normalizeH="0" baseline="0">
                <a:solidFill>
                  <a:schemeClr val="bg1"/>
                </a:solidFill>
              </a:rPr>
              <a:t>            </a:t>
            </a:r>
            <a:r>
              <a:rPr lang="en-US" sz="3200" b="1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分时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异动选股</a:t>
            </a:r>
            <a:endParaRPr kumimoji="0" lang="zh-CN" altLang="en-US" sz="32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620" y="1161415"/>
            <a:ext cx="5000625" cy="45351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945" y="1654810"/>
            <a:ext cx="4538980" cy="34874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89750" y="2048510"/>
            <a:ext cx="5149850" cy="276161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13075" y="0"/>
            <a:ext cx="58261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en-US" sz="32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倍量突破风口选股</a:t>
            </a:r>
            <a:endParaRPr kumimoji="0" lang="zh-CN" altLang="en-US" sz="32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70" y="848360"/>
            <a:ext cx="10868025" cy="21240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370" y="2813685"/>
            <a:ext cx="10106025" cy="328041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13075" y="0"/>
            <a:ext cx="58261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en-US" sz="32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涨停复制风口选股</a:t>
            </a:r>
            <a:endParaRPr kumimoji="0" lang="zh-CN" altLang="en-US" sz="32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30" y="937895"/>
            <a:ext cx="6897370" cy="49815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6525" y="937895"/>
            <a:ext cx="4108450" cy="22853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5400" y="3515995"/>
            <a:ext cx="4250690" cy="24879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《选股体系》陪跑营正式招募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75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《选股体系》陪跑营正式招募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156970"/>
            <a:ext cx="6825615" cy="48152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755890" y="5259070"/>
            <a:ext cx="4127500" cy="5822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>
              <a:lnSpc>
                <a:spcPts val="1915"/>
              </a:lnSpc>
            </a:pP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选股体系陪跑营</a:t>
            </a: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》 </a:t>
            </a:r>
            <a:r>
              <a:rPr lang="en-US" altLang="zh-CN" sz="1600" b="0" i="0">
                <a:solidFill>
                  <a:srgbClr val="3975F9"/>
                </a:solidFill>
                <a:latin typeface="微软雅黑" panose="020B0503020204020204" charset="-122"/>
                <a:ea typeface="微软雅黑" panose="020B0503020204020204" charset="-122"/>
                <a:hlinkClick r:id="rId3"/>
              </a:rPr>
              <a:t>https://toujiao.n8n8.cn/introduce/136</a:t>
            </a:r>
            <a:endParaRPr lang="en-US" altLang="zh-CN" sz="1600" b="0" i="0">
              <a:solidFill>
                <a:srgbClr val="3975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145" y="1033780"/>
            <a:ext cx="3777615" cy="39179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《选股体系》陪跑营正式招募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524510" y="981075"/>
            <a:ext cx="5397500" cy="31007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810" y="1057275"/>
            <a:ext cx="5994400" cy="47428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305" y="4157980"/>
            <a:ext cx="3851275" cy="18472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0275" y="0"/>
            <a:ext cx="35750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市场风口</a:t>
            </a:r>
            <a:endParaRPr kumimoji="0" lang="zh-CN" sz="36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645" y="1724660"/>
            <a:ext cx="7958455" cy="4175760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3"/>
          <a:srcRect t="1685"/>
          <a:stretch>
            <a:fillRect/>
          </a:stretch>
        </p:blipFill>
        <p:spPr>
          <a:xfrm>
            <a:off x="800735" y="910590"/>
            <a:ext cx="2539365" cy="53714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风口解读</a:t>
            </a: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619885" y="54610"/>
            <a:ext cx="8129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</a:t>
            </a:r>
            <a:r>
              <a:rPr 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</a:t>
            </a:r>
            <a:r>
              <a:rPr 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当前市场风口所处状态</a:t>
            </a:r>
            <a:endParaRPr lang="zh-CN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65350" y="1012825"/>
            <a:ext cx="8745855" cy="545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>
                <a:sym typeface="+mn-ea"/>
              </a:rPr>
              <a:t>                                 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大科技分化轮动</a:t>
            </a:r>
            <a:r>
              <a:rPr lang="en-US" altLang="zh-CN">
                <a:sym typeface="+mn-ea"/>
              </a:rPr>
              <a:t>   </a:t>
            </a:r>
            <a:r>
              <a:rPr lang="zh-CN" altLang="en-US">
                <a:sym typeface="+mn-ea"/>
              </a:rPr>
              <a:t>大消费轮动反弹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en-US" altLang="zh-CN">
              <a:sym typeface="+mn-ea"/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8103235" y="1558290"/>
            <a:ext cx="2886710" cy="43929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85825" y="4242435"/>
            <a:ext cx="7003415" cy="18148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日电，早盘阿里概念大幅高开，创业黑马、杭钢股份、数据港、居然智家、润建股份、梦网科技、浙大网新竞价涨停，亚康股份、先进数通等涨幅靠前。消息面上，据科技媒体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The Information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援引消息人士报道，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苹果公司正与阿里巴巴公司合作，开发和推出面向中国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iPhone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用户的人工智</a:t>
            </a:r>
            <a:r>
              <a:rPr lang="zh-CN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sz="16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endParaRPr lang="zh-CN" sz="16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知情人士对媒体透露，此举是苹果应对在中国销售下滑的策略之一，旨在提供更具吸引力的软件功能</a:t>
            </a:r>
            <a:endParaRPr lang="zh-CN" altLang="en-US" sz="16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5" y="1558290"/>
            <a:ext cx="6677660" cy="23596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0275" y="0"/>
            <a:ext cx="35750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龙头和跟风</a:t>
            </a:r>
            <a:endParaRPr kumimoji="0" lang="zh-CN" sz="36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260" y="1005840"/>
            <a:ext cx="4617085" cy="229425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550" y="925830"/>
            <a:ext cx="4182110" cy="250317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920" y="3429000"/>
            <a:ext cx="4111625" cy="2663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3090" y="3576320"/>
            <a:ext cx="4344035" cy="23552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风口逻辑</a:t>
            </a:r>
            <a:endParaRPr lang="zh-CN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62885" y="71755"/>
            <a:ext cx="81343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逻辑：</a:t>
            </a:r>
            <a:r>
              <a:rPr lang="en-US" sz="3600" b="1">
                <a:solidFill>
                  <a:schemeClr val="bg1"/>
                </a:solidFill>
                <a:sym typeface="+mn-ea"/>
              </a:rPr>
              <a:t>Deepseek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轮动延伸炒作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38200" y="3794760"/>
            <a:ext cx="2451735" cy="2272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lnSpc>
                <a:spcPts val="2430"/>
              </a:lnSpc>
            </a:pPr>
            <a:r>
              <a:rPr lang="en-US" altLang="zh-CN" sz="1400" i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400" i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）网络安全：</a:t>
            </a:r>
            <a:endParaRPr lang="zh-CN" altLang="en-US" sz="1400" i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4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在人工智能持续更新换代的阶段，网络安全的重要性凸显，安全可靠的防线及使用环境是企业财产与</a:t>
            </a:r>
            <a:r>
              <a:rPr lang="en-US" altLang="zh-CN" sz="14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AI </a:t>
            </a:r>
            <a:r>
              <a:rPr lang="zh-CN" altLang="en-US" sz="14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新技术融合的基础</a:t>
            </a:r>
            <a:endParaRPr lang="zh-CN" altLang="en-US" sz="140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>
              <a:lnSpc>
                <a:spcPts val="2430"/>
              </a:lnSpc>
            </a:pPr>
            <a:endParaRPr lang="zh-CN" altLang="en-US" sz="140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235" y="2843530"/>
            <a:ext cx="8735695" cy="30067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8200" y="1615440"/>
            <a:ext cx="9327515" cy="19608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lnSpc>
                <a:spcPts val="2430"/>
              </a:lnSpc>
            </a:pPr>
            <a:r>
              <a:rPr lang="en-US" sz="1400" b="1">
                <a:solidFill>
                  <a:schemeClr val="tx1"/>
                </a:solidFill>
                <a:sym typeface="+mn-ea"/>
              </a:rPr>
              <a:t>Deepseek</a:t>
            </a:r>
            <a:r>
              <a:rPr lang="zh-CN" altLang="en-US" sz="1400" b="1">
                <a:solidFill>
                  <a:schemeClr val="tx1"/>
                </a:solidFill>
                <a:sym typeface="+mn-ea"/>
              </a:rPr>
              <a:t>受益产业</a:t>
            </a:r>
            <a:endParaRPr lang="en-US" altLang="zh-CN" sz="1400" i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en-US" altLang="zh-CN" sz="1400" i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400" i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en-US" altLang="zh-CN" sz="1400" i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1400" i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应用端：</a:t>
            </a:r>
            <a:r>
              <a:rPr lang="en-US" altLang="zh-CN" sz="1400" i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1400" i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眼镜、</a:t>
            </a:r>
            <a:r>
              <a:rPr lang="en-US" altLang="zh-CN" sz="1400" i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1400" i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手机</a:t>
            </a:r>
            <a:r>
              <a:rPr lang="zh-CN" altLang="en-US" sz="1400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400" i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AI PC</a:t>
            </a:r>
            <a:endParaRPr lang="en-US" altLang="zh-CN" sz="1400" i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推理成本下降，应用市场百花齐放，为AI 端侧带来更多可能性</a:t>
            </a:r>
            <a:endParaRPr lang="zh-CN" altLang="en-US" sz="140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en-US" altLang="zh-CN" sz="1400" i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400" i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）国产算力</a:t>
            </a:r>
            <a:endParaRPr lang="zh-CN" altLang="en-US" sz="1400" i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DeepSeek 大模型的出圈预计不改算力整体需求向上的态势，但推理和端侧算力有望增长更快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lnSpc>
                <a:spcPts val="2430"/>
              </a:lnSpc>
            </a:pPr>
            <a:r>
              <a:rPr lang="en-US" altLang="zh-CN" sz="1400" i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400" i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）信创</a:t>
            </a:r>
            <a:endParaRPr lang="zh-CN" altLang="en-US" sz="140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35" y="965200"/>
            <a:ext cx="7791450" cy="5334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82850" y="54610"/>
            <a:ext cx="89211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逻辑</a:t>
            </a:r>
            <a:r>
              <a:rPr lang="en-US" altLang="zh-CN" sz="3600" b="1">
                <a:solidFill>
                  <a:schemeClr val="bg1"/>
                </a:solidFill>
                <a:sym typeface="+mn-ea"/>
              </a:rPr>
              <a:t>2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：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DeepSeek 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受到网络攻击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6100" y="944245"/>
            <a:ext cx="5991225" cy="28956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lnSpc>
                <a:spcPts val="2430"/>
              </a:lnSpc>
            </a:pP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28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日凌晨，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DeepSeek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官网的服务状态页面显示：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近期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DeepSeek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线上服务受到大规模恶意攻击，注册可能繁忙，请稍等重试。已注册用户可以正常登录，感谢理解和支持。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”DeepSeek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这次受到的网络攻击，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IP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地址都在美国。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在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持续更新换代阶段，网安重要性凸显，安全可靠的防线及使用环境是企业财产与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AI 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新技术融合基础。同时，据外媒截至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2025 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 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 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日报导，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DeepSeek AI 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智能助手已在全球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140 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个市场的应用商店下载榜上排名第一，信息安全需要持续受到重视。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918845" y="3839845"/>
            <a:ext cx="5246370" cy="22656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25" y="1301115"/>
            <a:ext cx="5308600" cy="47326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62885" y="71755"/>
            <a:ext cx="81343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chemeClr val="bg1"/>
                </a:solidFill>
                <a:sym typeface="+mn-ea"/>
              </a:rPr>
              <a:t>逻辑</a:t>
            </a:r>
            <a:r>
              <a:rPr lang="en-US" altLang="zh-CN" sz="3600" b="1">
                <a:solidFill>
                  <a:schemeClr val="bg1"/>
                </a:solidFill>
                <a:sym typeface="+mn-ea"/>
              </a:rPr>
              <a:t>3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：巨头纷纷接入，影响范围深远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3300" y="1238885"/>
            <a:ext cx="9398000" cy="414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lnSpc>
                <a:spcPts val="2430"/>
              </a:lnSpc>
            </a:pP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海外方面：英伟达、亚马逊和微软这三家美国科技巨头于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 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31 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日同一天宣布接入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DeepSeek-R1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国内方面：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 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 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日，华为云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 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 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日，腾讯云和秘塔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AI 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先后宣布接入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DeepSeek-R1 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模型；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 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 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日，阿里云宣布旗下平台支持云上一键部署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DeepSeek-V3 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和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DeepSeek-R1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；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日，百度智能云已正式上架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DeepSeek-R1 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和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DeepSeek-V3 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模型；</a:t>
            </a:r>
            <a:endParaRPr lang="zh-CN" altLang="en-US" sz="160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>
              <a:lnSpc>
                <a:spcPts val="2430"/>
              </a:lnSpc>
            </a:pP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 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 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日，火山引擎宣布将支持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V3/R1 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等不同尺寸的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DeepSeek 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开源模型；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 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日，中国联通宣布联通云上架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DeepSeek-R1 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系列模型。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中国联通、中国电信、中国移动均已介入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DeepSeek-R1 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系列模型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endParaRPr lang="zh-CN" altLang="en-US" sz="160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>
              <a:lnSpc>
                <a:spcPts val="2430"/>
              </a:lnSpc>
            </a:pPr>
            <a:endParaRPr lang="zh-CN" altLang="en-US" sz="160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4]}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4]}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26316,20405934,20405922,20405918,20405950],&quot;65&quot;:[20205081],&quot;70&quot;:[3315773,3314060,3321602,3314064,3315859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1312</Words>
  <Application>WPS 演示</Application>
  <PresentationFormat>宽屏</PresentationFormat>
  <Paragraphs>84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9" baseType="lpstr">
      <vt:lpstr>Arial</vt:lpstr>
      <vt:lpstr>宋体</vt:lpstr>
      <vt:lpstr>Wingdings</vt:lpstr>
      <vt:lpstr>Wingdings</vt:lpstr>
      <vt:lpstr>Roboto</vt:lpstr>
      <vt:lpstr>汉仪旗黑-55简</vt:lpstr>
      <vt:lpstr>思源黑体 CN Medium</vt:lpstr>
      <vt:lpstr>黑体</vt:lpstr>
      <vt:lpstr>思源黑体 CN Light</vt:lpstr>
      <vt:lpstr>阿里巴巴普惠体 Light</vt:lpstr>
      <vt:lpstr>微软雅黑</vt:lpstr>
      <vt:lpstr>华文细黑</vt:lpstr>
      <vt:lpstr>鏂规涓瓑绾跨畝浣?</vt:lpstr>
      <vt:lpstr>Segoe Print</vt:lpstr>
      <vt:lpstr>Arial</vt:lpstr>
      <vt:lpstr>Arial Unicode MS</vt:lpstr>
      <vt:lpstr>Calibri</vt:lpstr>
      <vt:lpstr>-apple-system</vt:lpstr>
      <vt:lpstr>微软雅黑 Light</vt:lpstr>
      <vt:lpstr>华文宋体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1082</cp:revision>
  <dcterms:created xsi:type="dcterms:W3CDTF">2019-06-19T02:08:00Z</dcterms:created>
  <dcterms:modified xsi:type="dcterms:W3CDTF">2025-02-13T06:35:58Z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67F8E99CA25843CDBAFD0150A9FB820A</vt:lpwstr>
  </property>
</Properties>
</file>