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054" r:id="rId6"/>
    <p:sldId id="1149" r:id="rId7"/>
    <p:sldId id="1147" r:id="rId8"/>
    <p:sldId id="1123" r:id="rId9"/>
    <p:sldId id="1151" r:id="rId10"/>
    <p:sldId id="1150" r:id="rId11"/>
    <p:sldId id="1152" r:id="rId12"/>
    <p:sldId id="1148" r:id="rId13"/>
    <p:sldId id="1144" r:id="rId14"/>
    <p:sldId id="1143" r:id="rId15"/>
    <p:sldId id="372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8" userDrawn="1">
          <p15:clr>
            <a:srgbClr val="A4A3A4"/>
          </p15:clr>
        </p15:guide>
        <p15:guide id="2" pos="369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18"/>
        <p:guide pos="36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33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image" Target="../media/image23.png"/><Relationship Id="rId1" Type="http://schemas.openxmlformats.org/officeDocument/2006/relationships/tags" Target="../tags/tag12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" Type="http://schemas.openxmlformats.org/officeDocument/2006/relationships/image" Target="../media/image24.png"/><Relationship Id="rId1" Type="http://schemas.openxmlformats.org/officeDocument/2006/relationships/tags" Target="../tags/tag12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2" Type="http://schemas.openxmlformats.org/officeDocument/2006/relationships/image" Target="../media/image25.png"/><Relationship Id="rId1" Type="http://schemas.openxmlformats.org/officeDocument/2006/relationships/tags" Target="../tags/tag13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2.xml"/><Relationship Id="rId2" Type="http://schemas.openxmlformats.org/officeDocument/2006/relationships/image" Target="../media/image18.png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802765"/>
            <a:ext cx="8777605" cy="911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</a:t>
            </a:r>
            <a:r>
              <a:rPr lang="zh-CN" altLang="en-US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军工</a:t>
            </a:r>
            <a:endParaRPr lang="zh-CN" altLang="en-US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61915" y="3814445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2026 .7.1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701415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产业链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395" y="871855"/>
            <a:ext cx="9298305" cy="53695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《好股研选》</a:t>
            </a:r>
            <a:endParaRPr kumimoji="0" lang="zh-CN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风口热点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025" y="2211070"/>
            <a:ext cx="5454015" cy="32023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30" y="1313815"/>
            <a:ext cx="5674995" cy="32600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1014095" y="4821555"/>
            <a:ext cx="4523740" cy="714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ts val="2430"/>
              </a:lnSpc>
            </a:pPr>
            <a:r>
              <a:rPr lang="zh-CN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科技热情仍在发酵，市场也存在高低切，热点外溢的需求，低位机器人、</a:t>
            </a:r>
            <a:r>
              <a:rPr lang="en-US" altLang="zh-CN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AIDC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、算力、卫星、创新药等都会有轮动修复</a:t>
            </a:r>
            <a:r>
              <a:rPr lang="en-US" altLang="zh-CN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机会</a:t>
            </a:r>
            <a:endParaRPr lang="zh-CN" altLang="en-US" sz="1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风口热点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55" y="1130935"/>
            <a:ext cx="6304915" cy="29908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545" y="2479675"/>
            <a:ext cx="5688965" cy="33172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4535" y="170180"/>
            <a:ext cx="8642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1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、数据统计：过去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月军工在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月上涨概率大</a:t>
            </a:r>
            <a:endParaRPr kumimoji="0" lang="zh-CN" altLang="en-US" sz="20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68744"/>
          <a:stretch>
            <a:fillRect/>
          </a:stretch>
        </p:blipFill>
        <p:spPr>
          <a:xfrm>
            <a:off x="8284845" y="959485"/>
            <a:ext cx="3283585" cy="4939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" y="1297305"/>
            <a:ext cx="7637780" cy="430276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26055" y="130810"/>
            <a:ext cx="8315325" cy="491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/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、全球及国内商业航天市场规模快速增长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0430" y="840740"/>
            <a:ext cx="102393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/>
              <a:t>根据美国航天基金会2025年发布的《航天报告》，2024年全球商业航天市场规模达到4800亿美元，2015-2024年</a:t>
            </a:r>
            <a:r>
              <a:rPr lang="en-US" altLang="zh-CN" sz="1600"/>
              <a:t>CAGR</a:t>
            </a:r>
            <a:r>
              <a:rPr lang="zh-CN" altLang="en-US" sz="1600"/>
              <a:t>约为7.7%；其中产品与服务（包括卫星导航、通信、广播以及遥感观测应用产品与服务）收入占比达到71%，基础设施与辅助（包括地面站及设备、卫星制造、发射服务、保险等）收入占比达到29%。</a:t>
            </a:r>
            <a:endParaRPr lang="zh-CN" altLang="en-US" sz="1600"/>
          </a:p>
        </p:txBody>
      </p:sp>
      <p:sp>
        <p:nvSpPr>
          <p:cNvPr id="6" name="文本框 5"/>
          <p:cNvSpPr txBox="1"/>
          <p:nvPr/>
        </p:nvSpPr>
        <p:spPr>
          <a:xfrm>
            <a:off x="900430" y="1670685"/>
            <a:ext cx="10697845" cy="19608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zh-CN" altLang="en-US" sz="1600" b="1" i="0">
                <a:solidFill>
                  <a:srgbClr val="333333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中国商业航天市场规模增速快于全球市场。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根据中投研究院数据，预计2024年中国商业航天市场的规模将达到2.3万亿元，2015-2024年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CAGR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约为22.5%。根据赛迪智库发布的《2026年我国商业航天产业发展形势展望》数据显示，2025年中国商业航天市场规模为2.83万亿元，预计2026年有望达到3.5万亿元，同比增速有望达到25%。从细分市场结构上看，2026年，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火箭发射与制造、卫星制造、地面站建设运营、卫星导航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与位置服务市场规模分别达到4450亿元、8520亿元、7530亿元和9350亿元，分别占我国商业航天整体市场规模12.7%、24.3%、21.5%和26.7%，合计占比达到85.3%。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3631565"/>
            <a:ext cx="5643245" cy="24136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120" y="3924935"/>
            <a:ext cx="5365115" cy="20567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4535" y="170180"/>
            <a:ext cx="8642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3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、全球商业航天市场美国领跑，中国追赶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19673"/>
          <a:stretch>
            <a:fillRect/>
          </a:stretch>
        </p:blipFill>
        <p:spPr>
          <a:xfrm>
            <a:off x="1724660" y="928370"/>
            <a:ext cx="8742045" cy="1970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780" y="3006725"/>
            <a:ext cx="8669655" cy="17138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4535" y="170180"/>
            <a:ext cx="8642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4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、国家出台商业航天多项政策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940" y="889635"/>
            <a:ext cx="5668645" cy="50787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4535" y="170180"/>
            <a:ext cx="8642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5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月卫星密集发射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事件催化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0405" y="1055370"/>
            <a:ext cx="10980420" cy="11684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近期开幕的2026 世界移动通信大会（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MWC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上海）上，</a:t>
            </a:r>
            <a:r>
              <a:rPr lang="zh-CN" altLang="en-US" sz="14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上海垣信卫星以“千帆疾进，蓄势将启”为主题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，展示了手机直连试验星1:6 模型、标准版卫星终端和航空版卫星终端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千帆星座和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GW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星座批量发射直接拉动相控阵天线、星载计算机、太阳能帆板等配套需求。</a:t>
            </a:r>
            <a:r>
              <a:rPr lang="zh-CN" altLang="en-US" sz="14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7月上中旬（长征八号甲+长征十号乙首飞+千帆组网）是消息面最集中的时段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，历史规律上军工/卫星板块常在重大发射前1～2周开始反应，发射成功后注意利好兑现回调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245" y="2885440"/>
            <a:ext cx="4779645" cy="22040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10" y="2409190"/>
            <a:ext cx="5931535" cy="33324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94535" y="170180"/>
            <a:ext cx="8642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</a:t>
            </a:r>
            <a:r>
              <a:rPr kumimoji="0" lang="zh-CN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受益方向</a:t>
            </a:r>
            <a:endParaRPr kumimoji="0" lang="zh-CN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1380" y="968375"/>
            <a:ext cx="758952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1）卫星载荷：烽火通信+航天电子+上海瀚讯+铖昌科技</a:t>
            </a:r>
            <a:endParaRPr lang="zh-CN" altLang="en-US" sz="1400"/>
          </a:p>
          <a:p>
            <a:r>
              <a:rPr lang="zh-CN" altLang="en-US" sz="1400"/>
              <a:t>2）卫星平台：复旦微电+智明达+紫光国微+航天智装；电科蓝天+上海港湾+乾照光电</a:t>
            </a:r>
            <a:endParaRPr lang="zh-CN" altLang="en-US" sz="1400"/>
          </a:p>
          <a:p>
            <a:r>
              <a:rPr lang="zh-CN" altLang="en-US" sz="1400"/>
              <a:t>3）地面设备：信维通信+通宇通讯+国博电子+中科星图</a:t>
            </a:r>
            <a:endParaRPr lang="zh-CN" altLang="en-US" sz="1400"/>
          </a:p>
          <a:p>
            <a:r>
              <a:rPr lang="zh-CN" altLang="en-US" sz="1400"/>
              <a:t>4）卫星运营服务：中国卫通+星图测控</a:t>
            </a:r>
            <a:endParaRPr lang="zh-CN" altLang="en-US" sz="1400"/>
          </a:p>
          <a:p>
            <a:r>
              <a:rPr lang="zh-CN" altLang="en-US" sz="1400"/>
              <a:t>5）火箭发射：航天动力+上海沪工+超捷股份+铂力特+银邦股份+江顺科技</a:t>
            </a:r>
            <a:endParaRPr lang="zh-CN" altLang="en-US" sz="1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650" y="1447165"/>
            <a:ext cx="2014855" cy="46970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005" y="911860"/>
            <a:ext cx="2131695" cy="52908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1237</Words>
  <Application>WPS 演示</Application>
  <PresentationFormat>宽屏</PresentationFormat>
  <Paragraphs>50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KSOF618801C0</vt:lpstr>
      <vt:lpstr>Segoe Print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1173</cp:revision>
  <dcterms:created xsi:type="dcterms:W3CDTF">2019-06-19T02:08:00Z</dcterms:created>
  <dcterms:modified xsi:type="dcterms:W3CDTF">2026-07-01T06:52:32Z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67F8E99CA25843CDBAFD0150A9FB820A</vt:lpwstr>
  </property>
</Properties>
</file>