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13" r:id="rId6"/>
    <p:sldId id="1164" r:id="rId7"/>
    <p:sldId id="1185" r:id="rId8"/>
    <p:sldId id="1181" r:id="rId9"/>
    <p:sldId id="1184" r:id="rId10"/>
    <p:sldId id="1186" r:id="rId11"/>
    <p:sldId id="1162" r:id="rId12"/>
    <p:sldId id="1183" r:id="rId13"/>
    <p:sldId id="1176" r:id="rId14"/>
    <p:sldId id="1168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7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4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9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15.png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6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19.png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8.png"/><Relationship Id="rId4" Type="http://schemas.openxmlformats.org/officeDocument/2006/relationships/tags" Target="../tags/tag117.xml"/><Relationship Id="rId3" Type="http://schemas.openxmlformats.org/officeDocument/2006/relationships/image" Target="../media/image17.png"/><Relationship Id="rId2" Type="http://schemas.openxmlformats.org/officeDocument/2006/relationships/tags" Target="../tags/tag116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0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1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风口解读之商业航天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2025 .12.11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64865" y="250571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资本、技术和市场三重共振，商业航天正进入高速发展期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彩蛋加码活动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90" y="879475"/>
            <a:ext cx="9457055" cy="5319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今天风口选股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rcRect l="2143" t="2944" r="2143" b="5044"/>
          <a:stretch>
            <a:fillRect/>
          </a:stretch>
        </p:blipFill>
        <p:spPr>
          <a:xfrm>
            <a:off x="6663690" y="1075690"/>
            <a:ext cx="4367530" cy="22821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3"/>
          <a:srcRect l="1995" t="3158" r="25399" b="5002"/>
          <a:stretch>
            <a:fillRect/>
          </a:stretch>
        </p:blipFill>
        <p:spPr>
          <a:xfrm>
            <a:off x="865505" y="1012825"/>
            <a:ext cx="5485130" cy="4832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4"/>
          <a:srcRect l="2926" t="3591" r="2738" b="4489"/>
          <a:stretch>
            <a:fillRect/>
          </a:stretch>
        </p:blipFill>
        <p:spPr>
          <a:xfrm>
            <a:off x="6663690" y="3614420"/>
            <a:ext cx="4367530" cy="23710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/>
          <p:nvPr/>
        </p:nvPicPr>
        <p:blipFill>
          <a:blip r:embed="rId5"/>
          <a:srcRect l="20598" t="4590" r="2591" b="5733"/>
          <a:stretch>
            <a:fillRect/>
          </a:stretch>
        </p:blipFill>
        <p:spPr>
          <a:xfrm>
            <a:off x="4693920" y="2075815"/>
            <a:ext cx="3697605" cy="2423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风口龙头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9735" t="3859" r="1760" b="4402"/>
          <a:stretch>
            <a:fillRect/>
          </a:stretch>
        </p:blipFill>
        <p:spPr>
          <a:xfrm>
            <a:off x="1714500" y="922020"/>
            <a:ext cx="4716145" cy="228219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203440" y="1028700"/>
            <a:ext cx="4660265" cy="484378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rcRect l="15773" t="3862" r="1814" b="4098"/>
          <a:stretch>
            <a:fillRect/>
          </a:stretch>
        </p:blipFill>
        <p:spPr>
          <a:xfrm>
            <a:off x="1616710" y="3279775"/>
            <a:ext cx="5186680" cy="28600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风口梯队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3652" t="3113" r="9477" b="3302"/>
          <a:stretch>
            <a:fillRect/>
          </a:stretch>
        </p:blipFill>
        <p:spPr>
          <a:xfrm>
            <a:off x="7783830" y="1071245"/>
            <a:ext cx="3970655" cy="471551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8290" t="9181" r="39729" b="3473"/>
          <a:stretch>
            <a:fillRect/>
          </a:stretch>
        </p:blipFill>
        <p:spPr>
          <a:xfrm>
            <a:off x="569595" y="1386205"/>
            <a:ext cx="3837940" cy="44005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2780" t="2438" r="2309" b="2222"/>
          <a:stretch>
            <a:fillRect/>
          </a:stretch>
        </p:blipFill>
        <p:spPr>
          <a:xfrm>
            <a:off x="4822825" y="1471930"/>
            <a:ext cx="2558415" cy="3923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低空经济</a:t>
            </a:r>
            <a:r>
              <a:rPr kumimoji="0" lang="en-US" altLang="zh-CN" sz="3200" b="1" i="0" kern="1200" cap="none" spc="0" normalizeH="0" baseline="0">
                <a:solidFill>
                  <a:schemeClr val="bg1"/>
                </a:solidFill>
              </a:rPr>
              <a:t>→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商业航天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1638" t="2794" r="1538" b="2578"/>
          <a:stretch>
            <a:fillRect/>
          </a:stretch>
        </p:blipFill>
        <p:spPr>
          <a:xfrm>
            <a:off x="1550670" y="934085"/>
            <a:ext cx="9260840" cy="52031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307840" y="3351530"/>
            <a:ext cx="4422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现在的商业航天类比</a:t>
            </a:r>
            <a:r>
              <a:rPr lang="en-US" altLang="zh-CN" b="1">
                <a:solidFill>
                  <a:srgbClr val="FF0000"/>
                </a:solidFill>
              </a:rPr>
              <a:t>2024</a:t>
            </a:r>
            <a:r>
              <a:rPr lang="zh-CN" altLang="en-US" b="1">
                <a:solidFill>
                  <a:srgbClr val="FF0000"/>
                </a:solidFill>
              </a:rPr>
              <a:t>年的低空经济？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678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商业航天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96845" y="1696403"/>
            <a:ext cx="6515100" cy="4219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33980" y="1041400"/>
            <a:ext cx="71608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面向</a:t>
            </a:r>
            <a:r>
              <a:rPr lang="en-US" altLang="zh-CN" sz="1600"/>
              <a:t>“</a:t>
            </a:r>
            <a:r>
              <a:rPr lang="zh-CN" altLang="en-US" sz="1600"/>
              <a:t>十五五</a:t>
            </a:r>
            <a:r>
              <a:rPr lang="en-US" altLang="zh-CN" sz="1600"/>
              <a:t>”</a:t>
            </a:r>
            <a:r>
              <a:rPr lang="zh-CN" altLang="en-US" sz="1600"/>
              <a:t>，资本、技术和市场三重共振，商业航天正进入高速发展期</a:t>
            </a:r>
            <a:endParaRPr lang="zh-CN" altLang="en-US" sz="16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上周四风口案例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3"/>
          <a:srcRect l="19154" t="4703" r="2134" b="5552"/>
          <a:stretch>
            <a:fillRect/>
          </a:stretch>
        </p:blipFill>
        <p:spPr>
          <a:xfrm>
            <a:off x="6456045" y="873760"/>
            <a:ext cx="4415155" cy="2555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/>
          <a:srcRect l="1531" t="3883" r="2385" b="4451"/>
          <a:stretch>
            <a:fillRect/>
          </a:stretch>
        </p:blipFill>
        <p:spPr>
          <a:xfrm>
            <a:off x="6249035" y="3542030"/>
            <a:ext cx="4829810" cy="2565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127875" y="2433955"/>
            <a:ext cx="1801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20251204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837680" y="4845050"/>
            <a:ext cx="1801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20251204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8"/>
          <a:stretch>
            <a:fillRect/>
          </a:stretch>
        </p:blipFill>
        <p:spPr>
          <a:xfrm>
            <a:off x="679450" y="1234440"/>
            <a:ext cx="5447030" cy="37230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678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 1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火箭发射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t="28983" r="16117"/>
          <a:stretch>
            <a:fillRect/>
          </a:stretch>
        </p:blipFill>
        <p:spPr>
          <a:xfrm>
            <a:off x="5913120" y="923290"/>
            <a:ext cx="5882640" cy="4930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86305" y="9232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政策驱动的中期风口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2820" y="1583690"/>
            <a:ext cx="4483735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驱动逻辑：</a:t>
            </a:r>
            <a:r>
              <a:rPr lang="en-US" altLang="zh-CN" sz="1600"/>
              <a:t>12</a:t>
            </a:r>
            <a:r>
              <a:rPr lang="zh-CN" altLang="en-US" sz="1600"/>
              <a:t>月中国商业航天领域迎来了多款重要火箭的首飞事件。火箭发射作为商业航天产业链核心环节，需求主要来自卫星发射。截止</a:t>
            </a:r>
            <a:r>
              <a:rPr lang="en-US" altLang="zh-CN" sz="1600"/>
              <a:t>2025</a:t>
            </a:r>
            <a:r>
              <a:rPr lang="zh-CN" altLang="en-US" sz="1600"/>
              <a:t>年</a:t>
            </a:r>
            <a:r>
              <a:rPr lang="en-US" altLang="zh-CN" sz="1600"/>
              <a:t>10</a:t>
            </a:r>
            <a:r>
              <a:rPr lang="zh-CN" altLang="en-US" sz="1600"/>
              <a:t>月，我国主流星座部署发射完成率约</a:t>
            </a:r>
            <a:r>
              <a:rPr lang="en-US" altLang="zh-CN" sz="1600"/>
              <a:t>2%</a:t>
            </a:r>
            <a:endParaRPr lang="en-US" altLang="zh-CN" sz="1600"/>
          </a:p>
          <a:p>
            <a:endParaRPr lang="en-US" altLang="zh-CN" sz="1400"/>
          </a:p>
          <a:p>
            <a:r>
              <a:rPr lang="en-US" altLang="zh-CN" sz="1400"/>
              <a:t>1</a:t>
            </a:r>
            <a:r>
              <a:rPr lang="zh-CN" altLang="en-US" sz="1400"/>
              <a:t>、朱雀三号运载火箭（蓝箭航天）：于</a:t>
            </a:r>
            <a:r>
              <a:rPr lang="en-US" altLang="zh-CN" sz="1400"/>
              <a:t>12</a:t>
            </a:r>
            <a:r>
              <a:rPr lang="zh-CN" altLang="en-US" sz="1400"/>
              <a:t>月</a:t>
            </a:r>
            <a:r>
              <a:rPr lang="en-US" altLang="zh-CN" sz="1400"/>
              <a:t>3</a:t>
            </a:r>
            <a:r>
              <a:rPr lang="zh-CN" altLang="en-US" sz="1400"/>
              <a:t>日从酒泉卫星发射中心成功完成首次入轨飞行。</a:t>
            </a:r>
            <a:endParaRPr lang="zh-CN" altLang="en-US" sz="1400"/>
          </a:p>
          <a:p>
            <a:r>
              <a:rPr lang="en-US" altLang="zh-CN" sz="1400"/>
              <a:t>2</a:t>
            </a:r>
            <a:r>
              <a:rPr lang="zh-CN" altLang="en-US" sz="1400"/>
              <a:t>、长征十二号甲运载火箭（中国航天科技集团）：预计在</a:t>
            </a:r>
            <a:r>
              <a:rPr lang="en-US" altLang="zh-CN" sz="1400"/>
              <a:t>12</a:t>
            </a:r>
            <a:r>
              <a:rPr lang="zh-CN" altLang="en-US" sz="1400"/>
              <a:t>月中旬或下旬首飞，作为国家队推出的首款可回收火箭，采用液氧甲烷推进剂，将验证</a:t>
            </a:r>
            <a:r>
              <a:rPr lang="en-US" altLang="zh-CN" sz="1400"/>
              <a:t>“</a:t>
            </a:r>
            <a:r>
              <a:rPr lang="zh-CN" altLang="en-US" sz="1400"/>
              <a:t>入轨</a:t>
            </a:r>
            <a:r>
              <a:rPr lang="en-US" altLang="zh-CN" sz="1400"/>
              <a:t>+</a:t>
            </a:r>
            <a:r>
              <a:rPr lang="zh-CN" altLang="en-US" sz="1400"/>
              <a:t>回收</a:t>
            </a:r>
            <a:r>
              <a:rPr lang="en-US" altLang="zh-CN" sz="1400"/>
              <a:t>”</a:t>
            </a:r>
            <a:r>
              <a:rPr lang="zh-CN" altLang="en-US" sz="1400"/>
              <a:t>核心技术。若成功，将与中国商业火箭形成互补，提升整体发射可靠性</a:t>
            </a:r>
            <a:endParaRPr lang="zh-CN" altLang="en-US" sz="1400"/>
          </a:p>
          <a:p>
            <a:r>
              <a:rPr lang="en-US" altLang="zh-CN" sz="1400"/>
              <a:t>3</a:t>
            </a:r>
            <a:r>
              <a:rPr lang="zh-CN" altLang="en-US" sz="1400"/>
              <a:t>、天龙三号运载火箭（天兵科技）：计划于</a:t>
            </a:r>
            <a:r>
              <a:rPr lang="en-US" altLang="zh-CN" sz="1400"/>
              <a:t>12</a:t>
            </a:r>
            <a:r>
              <a:rPr lang="zh-CN" altLang="en-US" sz="1400"/>
              <a:t>月上旬首飞，是中国运力最大的民营液体火箭之一</a:t>
            </a:r>
            <a:endParaRPr lang="zh-CN" altLang="en-US" sz="1400"/>
          </a:p>
          <a:p>
            <a:r>
              <a:rPr lang="en-US" altLang="zh-CN" sz="1400"/>
              <a:t>4</a:t>
            </a:r>
            <a:r>
              <a:rPr lang="zh-CN" altLang="en-US" sz="1400"/>
              <a:t>、双曲线三号运载火箭（星际荣耀）：计划</a:t>
            </a:r>
            <a:r>
              <a:rPr lang="en-US" altLang="zh-CN" sz="1400"/>
              <a:t>12</a:t>
            </a:r>
            <a:r>
              <a:rPr lang="zh-CN" altLang="en-US" sz="1400"/>
              <a:t>月在海南商业航天发射场发射，采用</a:t>
            </a:r>
            <a:r>
              <a:rPr lang="en-US" altLang="zh-CN" sz="1400"/>
              <a:t>“</a:t>
            </a:r>
            <a:r>
              <a:rPr lang="zh-CN" altLang="en-US" sz="1400"/>
              <a:t>岸上发射、海上回收</a:t>
            </a:r>
            <a:r>
              <a:rPr lang="en-US" altLang="zh-CN" sz="1400"/>
              <a:t>”</a:t>
            </a:r>
            <a:r>
              <a:rPr lang="zh-CN" altLang="en-US" sz="1400"/>
              <a:t>模式，配套的中国首艘火箭回收船已就位，旨在探索新型回收路径</a:t>
            </a:r>
            <a:endParaRPr lang="zh-CN" altLang="en-US" sz="14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41905" y="56515"/>
            <a:ext cx="7843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2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航天线缆</a:t>
            </a:r>
            <a:endParaRPr kumimoji="0" lang="zh-CN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t="7934" b="14028"/>
          <a:stretch>
            <a:fillRect/>
          </a:stretch>
        </p:blipFill>
        <p:spPr>
          <a:xfrm>
            <a:off x="5250815" y="1443990"/>
            <a:ext cx="5748655" cy="4384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3990" y="2035175"/>
            <a:ext cx="3440430" cy="1476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180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根据华菱线缆电话会议：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>
              <a:lnSpc>
                <a:spcPts val="180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每枚火箭的线缆链接系统价值量在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万左右，大型卫星单翼线缆价值约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多万，双翼约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-400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万，普通低轨小卫星单线缆价值量约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37120" y="1075690"/>
            <a:ext cx="2028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航天线缆概念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26360" y="56515"/>
            <a:ext cx="7843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11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月内参回看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2851" t="2961" r="3317" b="4328"/>
          <a:stretch>
            <a:fillRect/>
          </a:stretch>
        </p:blipFill>
        <p:spPr>
          <a:xfrm>
            <a:off x="645795" y="1169670"/>
            <a:ext cx="7292975" cy="3876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8125" y="5289550"/>
            <a:ext cx="5765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内参上架后短期有一波行情的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家，中国卫星、国机精工、福晶科技、新宙邦、联特科技、富春股份、川恒股份、鼎胜新材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rcRect l="3698" t="1360" r="6557" b="2995"/>
          <a:stretch>
            <a:fillRect/>
          </a:stretch>
        </p:blipFill>
        <p:spPr>
          <a:xfrm>
            <a:off x="8354695" y="905510"/>
            <a:ext cx="2989580" cy="4866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DIAGRAM_VIRTUALLY_FRAME" val="{&quot;height&quot;:412.1,&quot;left&quot;:105.25,&quot;top&quot;:68.8,&quot;width&quot;:767.1}"/>
</p:tagLst>
</file>

<file path=ppt/tags/tag117.xml><?xml version="1.0" encoding="utf-8"?>
<p:tagLst xmlns:p="http://schemas.openxmlformats.org/presentationml/2006/main">
  <p:tag name="KSO_WM_DIAGRAM_VIRTUALLY_FRAME" val="{&quot;height&quot;:412.1,&quot;left&quot;:105.25,&quot;top&quot;:68.8,&quot;width&quot;:767.1}"/>
</p:tagLst>
</file>

<file path=ppt/tags/tag118.xml><?xml version="1.0" encoding="utf-8"?>
<p:tagLst xmlns:p="http://schemas.openxmlformats.org/presentationml/2006/main">
  <p:tag name="KSO_WM_DIAGRAM_VIRTUALLY_FRAME" val="{&quot;height&quot;:412.1,&quot;left&quot;:105.25,&quot;top&quot;:68.8,&quot;width&quot;:767.1}"/>
</p:tagLst>
</file>

<file path=ppt/tags/tag119.xml><?xml version="1.0" encoding="utf-8"?>
<p:tagLst xmlns:p="http://schemas.openxmlformats.org/presentationml/2006/main">
  <p:tag name="KSO_WM_DIAGRAM_VIRTUALLY_FRAME" val="{&quot;height&quot;:412.1,&quot;left&quot;:105.25,&quot;top&quot;:68.8,&quot;width&quot;:767.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WPS 演示</Application>
  <PresentationFormat>宽屏</PresentationFormat>
  <Paragraphs>57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Arial Unicode MS</vt:lpstr>
      <vt:lpstr>Calibri</vt:lpstr>
      <vt:lpstr>Roboto</vt:lpstr>
      <vt:lpstr>思源黑体 CN Medium</vt:lpstr>
      <vt:lpstr>思源黑体 CN Normal</vt:lpstr>
      <vt:lpstr>思源黑体 Normal</vt:lpstr>
      <vt:lpstr>汉仪旗黑-55简</vt:lpstr>
      <vt:lpstr>阿里巴巴普惠体 Light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1156</cp:revision>
  <dcterms:created xsi:type="dcterms:W3CDTF">2019-06-19T02:08:00Z</dcterms:created>
  <dcterms:modified xsi:type="dcterms:W3CDTF">2025-12-11T06:34:43Z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67F8E99CA25843CDBAFD0150A9FB820A</vt:lpwstr>
  </property>
</Properties>
</file>