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791" r:id="rId6"/>
    <p:sldId id="877" r:id="rId7"/>
    <p:sldId id="1040" r:id="rId8"/>
    <p:sldId id="897" r:id="rId9"/>
    <p:sldId id="816" r:id="rId10"/>
    <p:sldId id="764" r:id="rId11"/>
    <p:sldId id="1007" r:id="rId12"/>
    <p:sldId id="1029" r:id="rId13"/>
    <p:sldId id="1050" r:id="rId14"/>
    <p:sldId id="1048" r:id="rId15"/>
    <p:sldId id="1003" r:id="rId16"/>
    <p:sldId id="984" r:id="rId17"/>
    <p:sldId id="1030" r:id="rId18"/>
    <p:sldId id="372" r:id="rId19"/>
    <p:sldId id="1052" r:id="rId20"/>
    <p:sldId id="1051" r:id="rId21"/>
    <p:sldId id="105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6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24"/>
        <p:guide pos="36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40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image" Target="../media/image23.png"/><Relationship Id="rId1" Type="http://schemas.openxmlformats.org/officeDocument/2006/relationships/tags" Target="../tags/tag12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3.xml"/><Relationship Id="rId2" Type="http://schemas.openxmlformats.org/officeDocument/2006/relationships/image" Target="../media/image31.png"/><Relationship Id="rId1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5.xml"/><Relationship Id="rId2" Type="http://schemas.openxmlformats.org/officeDocument/2006/relationships/image" Target="../media/image32.png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tags" Target="../tags/tag13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9.xml"/><Relationship Id="rId2" Type="http://schemas.openxmlformats.org/officeDocument/2006/relationships/image" Target="../media/image37.png"/><Relationship Id="rId1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1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20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3.xml"/><Relationship Id="rId2" Type="http://schemas.openxmlformats.org/officeDocument/2006/relationships/image" Target="../media/image22.png"/><Relationship Id="rId1" Type="http://schemas.openxmlformats.org/officeDocument/2006/relationships/tags" Target="../tags/tag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风口解读之谁有持续性</a:t>
            </a: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2025 .5.29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84145" y="54610"/>
            <a:ext cx="7891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     </a:t>
            </a:r>
            <a:r>
              <a:rPr lang="zh-CN" sz="2800" b="1">
                <a:solidFill>
                  <a:schemeClr val="bg1"/>
                </a:solidFill>
                <a:sym typeface="+mn-ea"/>
              </a:rPr>
              <a:t>二、新兴消费崛起</a:t>
            </a:r>
            <a:endParaRPr lang="zh-CN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921" t="3419" r="3358" b="3805"/>
          <a:stretch>
            <a:fillRect/>
          </a:stretch>
        </p:blipFill>
        <p:spPr>
          <a:xfrm>
            <a:off x="819150" y="1060450"/>
            <a:ext cx="10083800" cy="4876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37865" y="10858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三、自主可控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1800" y="965200"/>
            <a:ext cx="2430145" cy="830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80000"/>
              </a:lnSpc>
            </a:pPr>
            <a:r>
              <a:rPr lang="zh-CN" altLang="en-US"/>
              <a:t>如果</a:t>
            </a:r>
            <a:r>
              <a:rPr lang="en-US" altLang="zh-CN"/>
              <a:t>6</a:t>
            </a:r>
            <a:r>
              <a:rPr lang="zh-CN" altLang="en-US"/>
              <a:t>月美联储降息</a:t>
            </a:r>
            <a:endParaRPr lang="zh-CN" altLang="en-US"/>
          </a:p>
          <a:p>
            <a:pPr>
              <a:lnSpc>
                <a:spcPct val="180000"/>
              </a:lnSpc>
            </a:pPr>
            <a:r>
              <a:rPr lang="zh-CN" altLang="en-US"/>
              <a:t>如果特朗普关税被拦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9954"/>
          <a:stretch>
            <a:fillRect/>
          </a:stretch>
        </p:blipFill>
        <p:spPr>
          <a:xfrm>
            <a:off x="5254625" y="1066800"/>
            <a:ext cx="3311525" cy="4724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21014"/>
          <a:stretch>
            <a:fillRect/>
          </a:stretch>
        </p:blipFill>
        <p:spPr>
          <a:xfrm>
            <a:off x="8853805" y="1174115"/>
            <a:ext cx="2620645" cy="46170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5" y="2130425"/>
            <a:ext cx="3838575" cy="30905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384300" y="5555615"/>
            <a:ext cx="3452495" cy="321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1800"/>
              </a:lnSpc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美国切断部分对华半导体技术出口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77000" y="5791200"/>
            <a:ext cx="4074160" cy="321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1800"/>
              </a:lnSpc>
            </a:pP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3.18-5.29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行业涨跌幅榜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风口选股：控盘回档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2285"/>
          <a:stretch>
            <a:fillRect/>
          </a:stretch>
        </p:blipFill>
        <p:spPr>
          <a:xfrm>
            <a:off x="749300" y="975995"/>
            <a:ext cx="6483350" cy="49053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70" y="1645920"/>
            <a:ext cx="5838825" cy="3819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风口选股：主力追踪创新高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5676"/>
          <a:stretch>
            <a:fillRect/>
          </a:stretch>
        </p:blipFill>
        <p:spPr>
          <a:xfrm>
            <a:off x="801370" y="882650"/>
            <a:ext cx="5495925" cy="51181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70" y="1233170"/>
            <a:ext cx="5035550" cy="44170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05" y="894715"/>
            <a:ext cx="9012555" cy="5068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《好股严选》回顾答疑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" y="739140"/>
            <a:ext cx="5960110" cy="22021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5" y="5338445"/>
            <a:ext cx="4286250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45" y="3267075"/>
            <a:ext cx="5765800" cy="17456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245" y="1108710"/>
            <a:ext cx="5098415" cy="30518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《好股严选》回顾答疑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95" y="866775"/>
            <a:ext cx="7877175" cy="5124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25" y="1210310"/>
            <a:ext cx="7958455" cy="4175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" y="911225"/>
            <a:ext cx="2987040" cy="52089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44868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sz="3600" b="1">
                <a:solidFill>
                  <a:schemeClr val="bg1"/>
                </a:solidFill>
                <a:sym typeface="+mn-ea"/>
              </a:rPr>
              <a:t>风口所处阶段和应对策略</a:t>
            </a:r>
            <a:endParaRPr lang="zh-CN" sz="3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7120" y="1445895"/>
            <a:ext cx="4206875" cy="1573530"/>
          </a:xfrm>
          <a:prstGeom prst="rect">
            <a:avLst/>
          </a:prstGeom>
          <a:ln w="6350" cap="flat" cmpd="sng" algn="ctr">
            <a:solidFill>
              <a:schemeClr val="accent5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r>
              <a:rPr lang="zh-CN" sz="1600" b="1"/>
              <a:t>题材活跃，多点开花：</a:t>
            </a:r>
            <a:endParaRPr lang="zh-CN" sz="1600"/>
          </a:p>
          <a:p>
            <a:endParaRPr lang="zh-CN" altLang="en-US" sz="1600"/>
          </a:p>
          <a:p>
            <a:pPr>
              <a:lnSpc>
                <a:spcPct val="130000"/>
              </a:lnSpc>
            </a:pP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、稳定币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区块链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跨境支付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多元金融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信创</a:t>
            </a:r>
            <a:endParaRPr lang="en-US" altLang="zh-CN" sz="16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、消费电子、汽配、机器人</a:t>
            </a:r>
            <a:endParaRPr lang="zh-CN" altLang="en-US" sz="1600"/>
          </a:p>
          <a:p>
            <a:pPr>
              <a:lnSpc>
                <a:spcPct val="130000"/>
              </a:lnSpc>
            </a:pPr>
            <a:r>
              <a:rPr lang="en-US" altLang="zh-CN" sz="1600"/>
              <a:t>3</a:t>
            </a:r>
            <a:r>
              <a:rPr lang="zh-CN" altLang="en-US" sz="1600"/>
              <a:t>、国产芯片</a:t>
            </a:r>
            <a:r>
              <a:rPr lang="zh-CN" sz="1600"/>
              <a:t>、半导体材料</a:t>
            </a:r>
            <a:endParaRPr lang="zh-CN" sz="1600"/>
          </a:p>
          <a:p>
            <a:endParaRPr lang="zh-CN" altLang="en-US" sz="16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124585"/>
            <a:ext cx="5630545" cy="4295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828" t="3308" r="3423" b="1309"/>
          <a:stretch>
            <a:fillRect/>
          </a:stretch>
        </p:blipFill>
        <p:spPr>
          <a:xfrm>
            <a:off x="822325" y="3336925"/>
            <a:ext cx="6104255" cy="1666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087120" y="5476875"/>
            <a:ext cx="5839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今天的科技只是超跌反弹？</a:t>
            </a:r>
            <a:r>
              <a:rPr lang="en-US" altLang="zh-CN"/>
              <a:t> → </a:t>
            </a:r>
            <a:r>
              <a:rPr lang="zh-CN" altLang="en-US"/>
              <a:t>不仅仅</a:t>
            </a:r>
            <a:endParaRPr lang="zh-CN" altLang="en-US"/>
          </a:p>
          <a:p>
            <a:r>
              <a:rPr lang="zh-CN" altLang="en-US"/>
              <a:t>接下来的市场偏好是防御还是进攻？</a:t>
            </a:r>
            <a:r>
              <a:rPr lang="en-US" altLang="zh-CN"/>
              <a:t>→ </a:t>
            </a:r>
            <a:r>
              <a:rPr lang="zh-CN" altLang="en-US"/>
              <a:t>市场都是轮动的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市场风格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4855" y="935355"/>
            <a:ext cx="5839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今天的科技只是超跌反弹？</a:t>
            </a:r>
            <a:r>
              <a:rPr lang="en-US" altLang="zh-CN"/>
              <a:t> → </a:t>
            </a:r>
            <a:r>
              <a:rPr lang="zh-CN" altLang="en-US"/>
              <a:t>不仅仅</a:t>
            </a:r>
            <a:endParaRPr lang="zh-CN" altLang="en-US"/>
          </a:p>
          <a:p>
            <a:pPr algn="ctr"/>
            <a:r>
              <a:rPr lang="zh-CN" altLang="en-US"/>
              <a:t>接下来的市场偏好是防御还是进攻？</a:t>
            </a:r>
            <a:r>
              <a:rPr lang="en-US" altLang="zh-CN"/>
              <a:t>→ </a:t>
            </a:r>
            <a:r>
              <a:rPr lang="zh-CN" altLang="en-US"/>
              <a:t>市场都是轮动的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05" y="1580515"/>
            <a:ext cx="5318760" cy="45427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风口龙头</a:t>
            </a:r>
            <a:endParaRPr lang="zh-CN" sz="36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55" y="939165"/>
            <a:ext cx="4707890" cy="24949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" y="3514725"/>
            <a:ext cx="4646930" cy="2379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140" y="798830"/>
            <a:ext cx="3734435" cy="30086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3114675"/>
            <a:ext cx="4509135" cy="2867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风口逻辑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438525" y="0"/>
            <a:ext cx="7886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</a:t>
            </a:r>
            <a:endParaRPr lang="zh-CN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583940" y="242570"/>
            <a:ext cx="4213225" cy="402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2800" b="1">
                <a:solidFill>
                  <a:schemeClr val="bg1"/>
                </a:solidFill>
                <a:sym typeface="+mn-ea"/>
              </a:rPr>
              <a:t>               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一、创新药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1805"/>
          <a:stretch>
            <a:fillRect/>
          </a:stretch>
        </p:blipFill>
        <p:spPr>
          <a:xfrm>
            <a:off x="6880860" y="1028065"/>
            <a:ext cx="4829810" cy="3426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2645" t="5329" r="6230"/>
          <a:stretch>
            <a:fillRect/>
          </a:stretch>
        </p:blipFill>
        <p:spPr>
          <a:xfrm>
            <a:off x="1068070" y="1305560"/>
            <a:ext cx="5612130" cy="3030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620" y="2769235"/>
            <a:ext cx="3034665" cy="31610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860" y="2769235"/>
            <a:ext cx="2976245" cy="33007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0013950" y="3550920"/>
            <a:ext cx="1838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控盘回档选股法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100" y="4603115"/>
            <a:ext cx="2045970" cy="12712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84145" y="54610"/>
            <a:ext cx="7891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     </a:t>
            </a:r>
            <a:r>
              <a:rPr lang="zh-CN" sz="2800" b="1">
                <a:solidFill>
                  <a:schemeClr val="bg1"/>
                </a:solidFill>
                <a:sym typeface="+mn-ea"/>
              </a:rPr>
              <a:t>二、新兴消费崛起</a:t>
            </a:r>
            <a:endParaRPr lang="zh-CN" sz="28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970" y="920750"/>
            <a:ext cx="4107815" cy="50158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 i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latin typeface="华文细黑" panose="02010600040101010101" charset="-122"/>
                <a:ea typeface="华文细黑" panose="02010600040101010101" charset="-122"/>
              </a:rPr>
              <a:t>①公开数据显示，随着我国一系列提振消费的政策效应继续显现，消费新动能发展壮大，</a:t>
            </a:r>
            <a:r>
              <a:rPr lang="en-US" altLang="zh-CN" sz="1600" b="0" i="0">
                <a:latin typeface="华文细黑" panose="02010600040101010101" charset="-122"/>
                <a:ea typeface="华文细黑" panose="02010600040101010101" charset="-122"/>
              </a:rPr>
              <a:t>1-4</a:t>
            </a:r>
            <a:r>
              <a:rPr lang="zh-CN" altLang="en-US" sz="1600" b="0" i="0">
                <a:latin typeface="华文细黑" panose="02010600040101010101" charset="-122"/>
                <a:ea typeface="华文细黑" panose="02010600040101010101" charset="-122"/>
              </a:rPr>
              <a:t>月社会消费品零售同比增幅扩大至</a:t>
            </a:r>
            <a:r>
              <a:rPr lang="en-US" altLang="zh-CN" sz="1600" b="0" i="0">
                <a:latin typeface="华文细黑" panose="02010600040101010101" charset="-122"/>
                <a:ea typeface="华文细黑" panose="02010600040101010101" charset="-122"/>
              </a:rPr>
              <a:t>4.7%</a:t>
            </a:r>
            <a:r>
              <a:rPr lang="zh-CN" altLang="en-US" sz="1600" b="0" i="0">
                <a:latin typeface="华文细黑" panose="02010600040101010101" charset="-122"/>
                <a:ea typeface="华文细黑" panose="02010600040101010101" charset="-122"/>
              </a:rPr>
              <a:t>，比一季度加快</a:t>
            </a:r>
            <a:r>
              <a:rPr lang="en-US" altLang="zh-CN" sz="1600" b="0" i="0">
                <a:latin typeface="华文细黑" panose="02010600040101010101" charset="-122"/>
                <a:ea typeface="华文细黑" panose="02010600040101010101" charset="-122"/>
              </a:rPr>
              <a:t>0.1</a:t>
            </a:r>
            <a:r>
              <a:rPr lang="zh-CN" altLang="en-US" sz="1600" b="0" i="0">
                <a:latin typeface="华文细黑" panose="02010600040101010101" charset="-122"/>
                <a:ea typeface="华文细黑" panose="02010600040101010101" charset="-122"/>
              </a:rPr>
              <a:t>个百分点，在政策的催化下，社零增长中枢较去年明显上移。</a:t>
            </a:r>
            <a:endParaRPr lang="zh-CN" altLang="en-US" sz="1600" b="0" i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 i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latin typeface="华文细黑" panose="02010600040101010101" charset="-122"/>
                <a:ea typeface="华文细黑" panose="02010600040101010101" charset="-122"/>
              </a:rPr>
              <a:t>②外部关税仍有较大不确定性，叠加全球经济增速较缓慢，外需对整体经济增长的贡献预计有限，内需增长的必要性仍较大。</a:t>
            </a:r>
            <a:endParaRPr lang="zh-CN" altLang="en-US" sz="1600" b="0" i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 i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latin typeface="华文细黑" panose="02010600040101010101" charset="-122"/>
                <a:ea typeface="华文细黑" panose="02010600040101010101" charset="-122"/>
              </a:rPr>
              <a:t>③随着我国人口年龄结构的变化，以及</a:t>
            </a:r>
            <a:r>
              <a:rPr lang="en-US" altLang="zh-CN" sz="1600" b="0" i="0">
                <a:latin typeface="华文细黑" panose="02010600040101010101" charset="-122"/>
                <a:ea typeface="华文细黑" panose="02010600040101010101" charset="-122"/>
              </a:rPr>
              <a:t>Z</a:t>
            </a:r>
            <a:r>
              <a:rPr lang="zh-CN" altLang="en-US" sz="1600" b="0" i="0">
                <a:latin typeface="华文细黑" panose="02010600040101010101" charset="-122"/>
                <a:ea typeface="华文细黑" panose="02010600040101010101" charset="-122"/>
              </a:rPr>
              <a:t>世代的消费潜力逐渐释放，个性化消费、悦己消费将更受青睐；当前居民收入增速相对偏缓，更多高频、小额、可选消费成为首选，新消费应运而生。</a:t>
            </a:r>
            <a:endParaRPr lang="zh-CN" altLang="en-US" sz="1600" b="0" i="0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85" y="1405255"/>
            <a:ext cx="7414895" cy="4172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1602]}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1602]}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]}"/>
  <p:tag name="commondata" val="eyJoZGlkIjoiMTE5OTlmMmY3Mzc0MTBlODE0YTNlMWY0MTJhZTZiYT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WPS 演示</Application>
  <PresentationFormat>宽屏</PresentationFormat>
  <Paragraphs>78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华文细黑</vt:lpstr>
      <vt:lpstr>微软雅黑</vt:lpstr>
      <vt:lpstr>Arial Unicode MS</vt:lpstr>
      <vt:lpstr>Calibri</vt:lpstr>
      <vt:lpstr>Arial</vt:lpstr>
      <vt:lpstr>楷体</vt:lpstr>
      <vt:lpstr>Biaodian Pro Sans GB</vt:lpstr>
      <vt:lpstr>Segoe Print</vt:lpstr>
      <vt:lpstr>-apple-system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910</cp:revision>
  <dcterms:created xsi:type="dcterms:W3CDTF">2019-06-19T02:08:00Z</dcterms:created>
  <dcterms:modified xsi:type="dcterms:W3CDTF">2025-05-29T06:53:00Z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67F8E99CA25843CDBAFD0150A9FB820A</vt:lpwstr>
  </property>
</Properties>
</file>