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1040" r:id="rId7"/>
    <p:sldId id="877" r:id="rId8"/>
    <p:sldId id="897" r:id="rId9"/>
    <p:sldId id="816" r:id="rId10"/>
    <p:sldId id="764" r:id="rId11"/>
    <p:sldId id="1007" r:id="rId12"/>
    <p:sldId id="1046" r:id="rId13"/>
    <p:sldId id="1047" r:id="rId14"/>
    <p:sldId id="1029" r:id="rId15"/>
    <p:sldId id="1048" r:id="rId16"/>
    <p:sldId id="1041" r:id="rId17"/>
    <p:sldId id="1042" r:id="rId18"/>
    <p:sldId id="1049" r:id="rId19"/>
    <p:sldId id="1043" r:id="rId20"/>
    <p:sldId id="1001" r:id="rId21"/>
    <p:sldId id="1039" r:id="rId22"/>
    <p:sldId id="1044" r:id="rId23"/>
    <p:sldId id="1045" r:id="rId24"/>
    <p:sldId id="1003" r:id="rId25"/>
    <p:sldId id="984" r:id="rId26"/>
    <p:sldId id="1030" r:id="rId27"/>
    <p:sldId id="372" r:id="rId28"/>
    <p:sldId id="102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6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4"/>
        <p:guide pos="36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tags" Target="tags/tag159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18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6.png"/><Relationship Id="rId1" Type="http://schemas.openxmlformats.org/officeDocument/2006/relationships/tags" Target="../tags/tag13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40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29.png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3" Type="http://schemas.openxmlformats.org/officeDocument/2006/relationships/image" Target="../media/image30.png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31.pn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51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4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5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6.xml"/><Relationship Id="rId2" Type="http://schemas.openxmlformats.org/officeDocument/2006/relationships/image" Target="../media/image39.png"/><Relationship Id="rId1" Type="http://schemas.openxmlformats.org/officeDocument/2006/relationships/tags" Target="../tags/tag155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8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5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16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17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风口解读之重组概念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题材活跃</a:t>
            </a:r>
            <a:r>
              <a:rPr lang="en-US" alt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多点开花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2024 .10.31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583940" y="242570"/>
            <a:ext cx="7891780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回顾：此轮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国央企重组重要性提升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" y="1291590"/>
            <a:ext cx="11563350" cy="45072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84145" y="54610"/>
            <a:ext cx="789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：政策驱动，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重组题材写进政治局会议</a:t>
            </a:r>
            <a:endParaRPr lang="zh-CN" altLang="en-US" sz="2800" b="1">
              <a:solidFill>
                <a:schemeClr val="bg1"/>
              </a:solidFill>
            </a:endParaRPr>
          </a:p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0" y="2400300"/>
            <a:ext cx="4820920" cy="2396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5" y="1288415"/>
            <a:ext cx="5962015" cy="2380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0" y="3733800"/>
            <a:ext cx="6214110" cy="19519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68140" y="920115"/>
            <a:ext cx="45250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写进政治局会议的长牛主线</a:t>
            </a:r>
            <a:r>
              <a:rPr lang="en-US" altLang="zh-CN" b="1"/>
              <a:t>——</a:t>
            </a:r>
            <a:r>
              <a:rPr lang="zh-CN" altLang="en-US" b="1"/>
              <a:t>重组题材</a:t>
            </a:r>
            <a:endParaRPr lang="zh-CN" altLang="en-US" b="1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37865" y="108585"/>
            <a:ext cx="7806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国企改革注入活力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新质生产力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59357"/>
          <a:stretch>
            <a:fillRect/>
          </a:stretch>
        </p:blipFill>
        <p:spPr>
          <a:xfrm>
            <a:off x="6417310" y="1929130"/>
            <a:ext cx="5379720" cy="15246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08990" y="988060"/>
            <a:ext cx="10749280" cy="5835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二十届三中全会强调要深化国资国企改革。国企是培育和发展新质生产力的主力军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，国有企业提升核心竞争力将是关键，央国企要在产业升级过程起到带头作用、牵引角色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.....</a:t>
            </a:r>
            <a:endParaRPr lang="en-US" altLang="zh-CN" sz="1600" b="0" i="0">
              <a:solidFill>
                <a:srgbClr val="222222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651000"/>
            <a:ext cx="5311140" cy="23202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310" y="3971290"/>
            <a:ext cx="5502910" cy="14668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" y="4050665"/>
            <a:ext cx="5296535" cy="134429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025525" y="5585460"/>
            <a:ext cx="10532745" cy="5835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一方面是各行各业新质生产力提升的领头羊角色，另一方面我国当下机遇在出海，争夺</a:t>
            </a:r>
            <a:r>
              <a:rPr lang="zh-CN" altLang="en-US" sz="160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全球份额</a:t>
            </a:r>
            <a:r>
              <a:rPr lang="zh-CN" altLang="en-US" sz="1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需要更强大的统一企业，来与全球各国企业竞争，</a:t>
            </a:r>
            <a:r>
              <a:rPr lang="zh-CN" altLang="en-US" sz="160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结束内耗</a:t>
            </a:r>
            <a:r>
              <a:rPr lang="zh-CN" altLang="en-US" sz="1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，提升水平是必然之选。</a:t>
            </a:r>
            <a:endParaRPr lang="zh-CN" altLang="en-US" sz="16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19880" y="109220"/>
            <a:ext cx="7891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回顾：今年以来并购重组政策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4215" y="1387475"/>
            <a:ext cx="5080000" cy="8299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月证监会召开并购重组座谈会，指出上市公司要切实用好并购重组工具，抓住机遇 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注入优质资产、出清低效产能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....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4215" y="2437448"/>
            <a:ext cx="5080000" cy="10763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月 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15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日，证监会密集推出 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项重磅新政（简称“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3.15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新政”），其中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关于加强上 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市公司监管的意见（试行）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再次提出，支持上市公司通过并购重组提升投资价值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4215" y="3859212"/>
            <a:ext cx="5080000" cy="8299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月，新“国九条”发布，鼓励上市公司运用并购重组提高发展质量，明确强调要加 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大并购重组改革力度，多措并举活跃并购重组市场。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48070" y="1269683"/>
            <a:ext cx="5080000" cy="10763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6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月，“科创板八条”提出更大 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力度支持并购重组，支持科创板上市公司开展产业链上下游的并购整合，提升产业协 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同效应。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48070" y="2570162"/>
            <a:ext cx="5080000" cy="8299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9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月 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24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日证监会发布新规“并购六条”，并同步就修订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上市公司重大资产 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重组管理办法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（后文简称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重组办法</a:t>
            </a:r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）征求意见。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19215" y="3858895"/>
            <a:ext cx="4809490" cy="9874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p>
            <a:pPr marL="0" indent="0"/>
            <a:r>
              <a:rPr lang="en-US" altLang="zh-CN" sz="1700" b="0" i="0">
                <a:solidFill>
                  <a:srgbClr val="101423"/>
                </a:solidFill>
                <a:latin typeface="Biaodian Pro Sans GB"/>
                <a:ea typeface="Biaodian Pro Sans GB"/>
              </a:rPr>
              <a:t>9</a:t>
            </a:r>
            <a:r>
              <a:rPr lang="zh-CN" altLang="en-US" sz="1700" b="0" i="0">
                <a:solidFill>
                  <a:srgbClr val="101423"/>
                </a:solidFill>
                <a:latin typeface="Biaodian Pro Sans GB"/>
                <a:ea typeface="Biaodian Pro Sans GB"/>
              </a:rPr>
              <a:t>月</a:t>
            </a:r>
            <a:r>
              <a:rPr lang="en-US" altLang="zh-CN" sz="1700" b="0" i="0">
                <a:solidFill>
                  <a:srgbClr val="101423"/>
                </a:solidFill>
                <a:latin typeface="Biaodian Pro Sans GB"/>
                <a:ea typeface="Biaodian Pro Sans GB"/>
              </a:rPr>
              <a:t>26</a:t>
            </a:r>
            <a:r>
              <a:rPr lang="zh-CN" altLang="en-US" sz="1700" b="0" i="0">
                <a:solidFill>
                  <a:srgbClr val="101423"/>
                </a:solidFill>
                <a:latin typeface="Biaodian Pro Sans GB"/>
                <a:ea typeface="Biaodian Pro Sans GB"/>
              </a:rPr>
              <a:t>日召开的中共中央政治局会议提出</a:t>
            </a:r>
            <a:r>
              <a:rPr lang="zh-CN" altLang="en-US" sz="1600"/>
              <a:t>，</a:t>
            </a:r>
            <a:r>
              <a:rPr lang="zh-CN" altLang="en-US" sz="1700" b="0" i="0">
                <a:solidFill>
                  <a:srgbClr val="101423"/>
                </a:solidFill>
                <a:latin typeface="Biaodian Pro Sans GB"/>
                <a:ea typeface="Biaodian Pro Sans GB"/>
              </a:rPr>
              <a:t>要支持上市公司并购重组。首次在中央政治局会议上提出。</a:t>
            </a:r>
            <a:endParaRPr lang="zh-CN" altLang="en-US" sz="1700" b="0" i="0">
              <a:solidFill>
                <a:srgbClr val="101423"/>
              </a:solidFill>
              <a:latin typeface="Biaodian Pro Sans GB"/>
              <a:ea typeface="Biaodian Pro Sans GB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19880" y="109220"/>
            <a:ext cx="7891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回顾：近期并购重组概念活跃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1091565"/>
            <a:ext cx="1114806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“并购六条”发布后，资本市场迅速响应，产业并购案例陆续涌现，包括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央国企整合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大型央企国家电投率先掀起“央国企整合”风潮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9月30日，旗下子公司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电投产融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宣布停牌，拟置入国电投核能有限公司100%股权，并置出国家电投集团资本控股有限公司100%股权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中国船舶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吸收合并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中国重工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国泰君安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吸收合并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海通证券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等整合案例也在10月迎来重大进展，纷纷披露了交易预案。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国信证券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收购</a:t>
            </a:r>
            <a:r>
              <a:rPr lang="en-US" altLang="zh-CN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万和证券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亦在持续推进中。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2、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大额并购案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监管审核端也明显提速，10月14日，甘肃能源并购新能源项目获深交所并购重组委审议通过，这是“并购六条”发布后A股市场首家过会的重大资产重组项目，项目从受理到过会仅历时101个自然日。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9月26日，TCL就公告，拟通过控股子公司TCL华星收购乐金显示(中国)有限公司80%股权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3、“A吃H”式并购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10月14日晚间，科创板公司美埃科技和港股捷芯隆发布公告，宣布美埃科技全资子公司溢价约25%收购捷芯隆并将其私有化。这也是科创板首个“A吃H”案例。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7460" y="115570"/>
            <a:ext cx="6078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国企改革意义深远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0094"/>
          <a:stretch>
            <a:fillRect/>
          </a:stretch>
        </p:blipFill>
        <p:spPr>
          <a:xfrm>
            <a:off x="3386455" y="1247775"/>
            <a:ext cx="8249285" cy="42043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3870" y="2690495"/>
            <a:ext cx="2765425" cy="1476375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/>
              <a:t>发挥国资国企牵引带动作用，国企要放眼全球，要当好现代产业链链长，要在产业数字化、产业化进程中发挥好引领作用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19880" y="109220"/>
            <a:ext cx="7891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回顾：近期并购重组概念活跃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695" y="3466465"/>
            <a:ext cx="4949825" cy="18148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9月下旬，创业板公司富乐德公告，拟向上海申和投资有限公司等交易对方发行股份、可转换公司债券购买其持有的富乐华半导体100.00%股权。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10月，科创板企业晶丰明源公告，正在筹划以发行股份、发行定向可转换公司债券及支付现金方式购买易冲科技控制权，同时拟募集配套资金。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4520" y="962660"/>
            <a:ext cx="180657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i="0">
                <a:solidFill>
                  <a:srgbClr val="444444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硬科技并购活跃</a:t>
            </a:r>
            <a:endParaRPr lang="zh-CN" altLang="en-US" i="0">
              <a:solidFill>
                <a:srgbClr val="444444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2645" y="1798637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从行业分布来看，越来越多上市公司顺应国家战略开展并购，</a:t>
            </a:r>
            <a:r>
              <a:rPr lang="zh-CN" altLang="en-US" sz="1600" b="0" i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以智能装备、半导体为主的硬科技产业，并购最为活跃。</a:t>
            </a:r>
            <a:endParaRPr lang="zh-CN" altLang="en-US" sz="1600" b="0" i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19215" y="1416050"/>
            <a:ext cx="5080000" cy="1322070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Wind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数据显示，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日以来更新的重大重组项目中，有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单披露了标的所在行业，其中</a:t>
            </a:r>
            <a:r>
              <a:rPr lang="zh-CN" altLang="en-US" sz="1600" b="1" i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半导体、电子元器件、智能硬件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的项目有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单，生物科技、医药制造领域的项目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单，智慧能源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含电力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相关项目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单，工业装备相关项目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单。</a:t>
            </a:r>
            <a:endParaRPr lang="zh-CN" altLang="en-US" sz="1600" b="0" i="0">
              <a:solidFill>
                <a:srgbClr val="44444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9215" y="3096895"/>
            <a:ext cx="5080000" cy="25533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甘肃能源并购新能源项目，有效服务国家“西电东送”战略目标；</a:t>
            </a:r>
            <a:endParaRPr lang="zh-CN" altLang="en-US" sz="1600" b="0" i="0">
              <a:solidFill>
                <a:srgbClr val="44444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endParaRPr lang="zh-CN" altLang="en-US" sz="1600" b="0" i="0">
              <a:solidFill>
                <a:srgbClr val="44444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华亚智能重组智能物流装备系统业务实现自身转型升级；富乐德收购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FERROTEC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集团下属半导体产业相关资产加强高端生产技术；</a:t>
            </a:r>
            <a:endParaRPr lang="zh-CN" altLang="en-US" sz="1600" b="0" i="0">
              <a:solidFill>
                <a:srgbClr val="44444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endParaRPr lang="zh-CN" altLang="en-US" sz="1600" b="0" i="0">
              <a:solidFill>
                <a:srgbClr val="44444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捷捷微电整合芯片设计和晶圆制造资源推动科技自立自强，捷捷微电重组项目在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26</a:t>
            </a:r>
            <a:r>
              <a:rPr lang="zh-CN" altLang="en-US" sz="1600" b="0" i="0">
                <a:solidFill>
                  <a:srgbClr val="444444"/>
                </a:solidFill>
                <a:latin typeface="微软雅黑" panose="020B0503020204020204" charset="-122"/>
                <a:ea typeface="微软雅黑" panose="020B0503020204020204" charset="-122"/>
              </a:rPr>
              <a:t>日注册生效，该项目是“并购六条”后全市场首单注册生效的重组项目。</a:t>
            </a:r>
            <a:endParaRPr lang="zh-CN" altLang="en-US" sz="1600" b="0" i="0">
              <a:solidFill>
                <a:srgbClr val="44444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40050" y="72390"/>
            <a:ext cx="7021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：经济增长新引擎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865" y="1090295"/>
            <a:ext cx="4954270" cy="1383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0" y="2778125"/>
            <a:ext cx="5270500" cy="3175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9800" y="1349058"/>
            <a:ext cx="5080000" cy="553085"/>
          </a:xfrm>
          <a:prstGeom prst="rect">
            <a:avLst/>
          </a:prstGeom>
        </p:spPr>
        <p:txBody>
          <a:bodyPr>
            <a:spAutoFit/>
          </a:bodyPr>
          <a:p>
            <a:pPr marL="0" indent="0" algn="ctr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0" i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让并购重组更好服务新质生产力发展</a:t>
            </a:r>
            <a:endParaRPr lang="zh-CN" altLang="en-US" sz="2000" b="0" i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6800" y="2321560"/>
            <a:ext cx="4521835" cy="30175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42900" algn="just">
              <a:lnSpc>
                <a:spcPct val="17000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并购重组是企业优化资源配置、实现战略转型的重要手段。</a:t>
            </a:r>
            <a:r>
              <a:rPr lang="zh-CN" altLang="en-US" sz="1600">
                <a:solidFill>
                  <a:srgbClr val="333333"/>
                </a:solidFill>
                <a:latin typeface="-apple-system"/>
                <a:ea typeface="-apple-system"/>
                <a:sym typeface="+mn-ea"/>
              </a:rPr>
              <a:t>特别是在服务新质生产力发展的时代背景下，并购重组可以使资本布局结构更加优化，资源配置更趋合理，产业链上下游资源配置不断优化，打造高效协同的产业生态，提升整体竞争力</a:t>
            </a:r>
            <a:endParaRPr lang="zh-CN" altLang="en-US" sz="1600" b="0" i="0">
              <a:solidFill>
                <a:srgbClr val="333333"/>
              </a:solidFill>
              <a:latin typeface="-apple-system"/>
              <a:ea typeface="-apple-system"/>
            </a:endParaRPr>
          </a:p>
          <a:p>
            <a:pPr marL="0" indent="342900" algn="just">
              <a:lnSpc>
                <a:spcPct val="17000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314825" y="187960"/>
            <a:ext cx="5380355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利多方向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2135" y="987425"/>
            <a:ext cx="5080000" cy="32073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b="1" i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年初至今并购重组政策频出、站位较高。</a:t>
            </a:r>
            <a:endParaRPr lang="zh-CN" altLang="en-US" b="1" i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（1）并购主体支持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头部公司+双创企业；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（2）并购目的提倡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产业并购；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（3）支付工具鼓励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运用定向可转债；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（4）提高估值包容性，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鼓励国央企并购重组或为长期方向。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940" y="1478915"/>
            <a:ext cx="8877935" cy="44723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89700" y="987425"/>
            <a:ext cx="3390900" cy="402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b="1" i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关注科技央国企并购重组机会</a:t>
            </a:r>
            <a:endParaRPr lang="zh-CN" altLang="en-US" b="1" i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534025" y="187960"/>
            <a:ext cx="1621790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举例：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" y="1268095"/>
            <a:ext cx="11625580" cy="4321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25" y="1210310"/>
            <a:ext cx="7958455" cy="4175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" y="911225"/>
            <a:ext cx="2987040" cy="52089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534025" y="187960"/>
            <a:ext cx="1621790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举例：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455" y="979805"/>
            <a:ext cx="8407400" cy="51987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风口选股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风口选股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1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899160"/>
            <a:ext cx="5880735" cy="5158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610" y="1178560"/>
            <a:ext cx="4222115" cy="4324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b="45794"/>
          <a:stretch>
            <a:fillRect/>
          </a:stretch>
        </p:blipFill>
        <p:spPr>
          <a:xfrm>
            <a:off x="3662045" y="3114675"/>
            <a:ext cx="4115435" cy="27051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b="48352"/>
          <a:stretch>
            <a:fillRect/>
          </a:stretch>
        </p:blipFill>
        <p:spPr>
          <a:xfrm>
            <a:off x="7958455" y="3542030"/>
            <a:ext cx="3738245" cy="242062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风口选股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2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5" y="981710"/>
            <a:ext cx="5694045" cy="5196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175" y="981710"/>
            <a:ext cx="3686175" cy="4191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90" y="1630680"/>
            <a:ext cx="3734435" cy="42322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86105" y="81280"/>
            <a:ext cx="9549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《好股研选》年度板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折活动最后一天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116330"/>
            <a:ext cx="8221345" cy="4625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437"/>
          <a:stretch>
            <a:fillRect/>
          </a:stretch>
        </p:blipFill>
        <p:spPr>
          <a:xfrm>
            <a:off x="8745220" y="1098550"/>
            <a:ext cx="3063875" cy="4375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4868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3600" b="1">
                <a:solidFill>
                  <a:schemeClr val="bg1"/>
                </a:solidFill>
                <a:sym typeface="+mn-ea"/>
              </a:rPr>
              <a:t>风口所处阶段和应对策略</a:t>
            </a:r>
            <a:endParaRPr lang="zh-CN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9510" y="1691005"/>
            <a:ext cx="3907790" cy="3291840"/>
          </a:xfrm>
          <a:prstGeom prst="rect">
            <a:avLst/>
          </a:prstGeom>
          <a:ln w="635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sz="1600" b="1"/>
              <a:t>题材活跃，多点开花：</a:t>
            </a:r>
            <a:endParaRPr lang="zh-CN" sz="1600" b="1"/>
          </a:p>
          <a:p>
            <a:endParaRPr lang="zh-CN" sz="1600"/>
          </a:p>
          <a:p>
            <a:endParaRPr lang="zh-CN" sz="1600"/>
          </a:p>
          <a:p>
            <a:r>
              <a:rPr lang="zh-CN" sz="1600"/>
              <a:t>智谱</a:t>
            </a:r>
            <a:r>
              <a:rPr lang="en-US" altLang="zh-CN" sz="1600"/>
              <a:t>AI——</a:t>
            </a:r>
            <a:endParaRPr lang="zh-CN" altLang="en-US" sz="1600"/>
          </a:p>
          <a:p>
            <a:r>
              <a:rPr lang="en-US" altLang="zh-CN" sz="1600">
                <a:sym typeface="+mn-ea"/>
              </a:rPr>
              <a:t>AI</a:t>
            </a:r>
            <a:r>
              <a:rPr lang="zh-CN" altLang="en-US" sz="1600">
                <a:sym typeface="+mn-ea"/>
              </a:rPr>
              <a:t>应用</a:t>
            </a:r>
            <a:r>
              <a:rPr lang="en-US" altLang="zh-CN" sz="1600">
                <a:sym typeface="+mn-ea"/>
              </a:rPr>
              <a:t>——</a:t>
            </a:r>
            <a:endParaRPr lang="zh-CN" altLang="en-US" sz="1600"/>
          </a:p>
          <a:p>
            <a:r>
              <a:rPr lang="zh-CN" altLang="en-US" sz="1600"/>
              <a:t>多元金融</a:t>
            </a:r>
            <a:r>
              <a:rPr lang="en-US" altLang="zh-CN" sz="1600"/>
              <a:t>——</a:t>
            </a:r>
            <a:endParaRPr lang="zh-CN" altLang="en-US" sz="1600"/>
          </a:p>
          <a:p>
            <a:r>
              <a:rPr lang="zh-CN" altLang="en-US" sz="1600"/>
              <a:t>创投</a:t>
            </a:r>
            <a:r>
              <a:rPr lang="en-US" altLang="zh-CN" sz="1600"/>
              <a:t>——</a:t>
            </a:r>
            <a:endParaRPr lang="zh-CN" altLang="en-US" sz="1600"/>
          </a:p>
          <a:p>
            <a:r>
              <a:rPr lang="zh-CN" altLang="en-US" sz="1600"/>
              <a:t>重组概念</a:t>
            </a:r>
            <a:r>
              <a:rPr lang="en-US" altLang="zh-CN" sz="1600"/>
              <a:t>——</a:t>
            </a:r>
            <a:endParaRPr lang="zh-CN" altLang="en-US" sz="1600"/>
          </a:p>
          <a:p>
            <a:r>
              <a:rPr lang="zh-CN" altLang="en-US" sz="1600"/>
              <a:t>国产芯片</a:t>
            </a:r>
            <a:r>
              <a:rPr lang="en-US" altLang="zh-CN" sz="1600"/>
              <a:t>——</a:t>
            </a:r>
            <a:endParaRPr lang="zh-CN" altLang="en-US" sz="1600"/>
          </a:p>
          <a:p>
            <a:r>
              <a:rPr lang="zh-CN" altLang="en-US" sz="1600"/>
              <a:t>低空经济</a:t>
            </a:r>
            <a:r>
              <a:rPr lang="en-US" altLang="zh-CN" sz="1600"/>
              <a:t>——</a:t>
            </a:r>
            <a:endParaRPr lang="zh-CN" altLang="en-US" sz="1600"/>
          </a:p>
          <a:p>
            <a:r>
              <a:rPr lang="zh-CN" altLang="en-US" sz="1600"/>
              <a:t>华为软件</a:t>
            </a:r>
            <a:r>
              <a:rPr lang="en-US" altLang="zh-CN" sz="1600"/>
              <a:t>——</a:t>
            </a:r>
            <a:endParaRPr lang="zh-CN" altLang="en-US" sz="1600"/>
          </a:p>
          <a:p>
            <a:r>
              <a:rPr lang="zh-CN" altLang="en-US" sz="1600"/>
              <a:t>消费电子</a:t>
            </a:r>
            <a:r>
              <a:rPr lang="en-US" altLang="zh-CN" sz="1600"/>
              <a:t>——</a:t>
            </a:r>
            <a:endParaRPr lang="en-US" altLang="zh-CN" sz="1600"/>
          </a:p>
          <a:p>
            <a:r>
              <a:rPr lang="zh-CN" altLang="en-US" sz="1600"/>
              <a:t>光伏储能</a:t>
            </a:r>
            <a:r>
              <a:rPr lang="en-US" altLang="zh-CN" sz="1600"/>
              <a:t>——</a:t>
            </a:r>
            <a:endParaRPr lang="en-US" altLang="zh-CN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75" y="1209675"/>
            <a:ext cx="6229350" cy="4438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风口解读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000" b="13964"/>
          <a:stretch>
            <a:fillRect/>
          </a:stretch>
        </p:blipFill>
        <p:spPr>
          <a:xfrm>
            <a:off x="718820" y="1466850"/>
            <a:ext cx="5257800" cy="3638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20" y="989330"/>
            <a:ext cx="5638800" cy="29337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70" y="4133850"/>
            <a:ext cx="5667375" cy="179070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风口龙头</a:t>
            </a:r>
            <a:endParaRPr lang="zh-CN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" y="1252220"/>
            <a:ext cx="6086475" cy="4191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255" y="1147445"/>
            <a:ext cx="4817745" cy="2705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583940" y="242570"/>
            <a:ext cx="7891780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回顾：政策驱动并购重组市场潮起潮落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6560" y="890270"/>
            <a:ext cx="2680970" cy="5077460"/>
          </a:xfrm>
          <a:prstGeom prst="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2010 </a:t>
            </a:r>
            <a:r>
              <a:rPr lang="zh-CN" altLang="en-US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年以来，并购重组政策经历了由中性</a:t>
            </a:r>
            <a:r>
              <a:rPr lang="en-US" altLang="zh-CN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→</a:t>
            </a:r>
            <a:r>
              <a:rPr lang="zh-CN" altLang="en-US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宽松</a:t>
            </a:r>
            <a:r>
              <a:rPr lang="en-US" altLang="zh-CN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→</a:t>
            </a:r>
            <a:r>
              <a:rPr lang="zh-CN" altLang="en-US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收紧</a:t>
            </a:r>
            <a:r>
              <a:rPr lang="en-US" altLang="zh-CN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→</a:t>
            </a:r>
            <a:r>
              <a:rPr lang="zh-CN" altLang="en-US" sz="1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中性四个阶段，</a:t>
            </a:r>
            <a:endParaRPr lang="zh-CN" altLang="en-US" sz="12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2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政策态度变化对并购市场交易热度影响显著。</a:t>
            </a:r>
            <a:endParaRPr lang="zh-CN" altLang="en-US" sz="1200" b="0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2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①其中，第一阶段为政策完善期，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管理办法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的第一次修订首度对借壳上市行为进行定义。</a:t>
            </a:r>
            <a:endParaRPr lang="zh-CN" altLang="en-US" sz="12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2014 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年进入政策支持期，证监会取消非借壳上市企业的并购重组审批。③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2016 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年最严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管理办法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出台，从严判定借壳上市，市场快速降温。④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2018 </a:t>
            </a: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年后政策转向中性偏支持，但商誉减值问题压制并购市场情绪。</a:t>
            </a:r>
            <a:endParaRPr lang="zh-CN" altLang="en-US" sz="12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⑤今年以来，多部门发文支持并购重组，有望开启新一轮并购重组潮。</a:t>
            </a:r>
            <a:endParaRPr lang="zh-CN" altLang="en-US" sz="12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530" y="863600"/>
            <a:ext cx="8863965" cy="5315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812540" y="242570"/>
            <a:ext cx="7891780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回顾：此轮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重组目的更加多元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" y="1233805"/>
            <a:ext cx="11440160" cy="4699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1602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1602]}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1602]}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1602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2463</Words>
  <Application>WPS 演示</Application>
  <PresentationFormat>宽屏</PresentationFormat>
  <Paragraphs>174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华文细黑</vt:lpstr>
      <vt:lpstr>Pingfang-SC</vt:lpstr>
      <vt:lpstr>Segoe Print</vt:lpstr>
      <vt:lpstr>微软雅黑</vt:lpstr>
      <vt:lpstr>Arial Unicode MS</vt:lpstr>
      <vt:lpstr>Calibri</vt:lpstr>
      <vt:lpstr>楷体</vt:lpstr>
      <vt:lpstr>Biaodian Pro Sans GB</vt:lpstr>
      <vt:lpstr>-apple-system</vt:lpstr>
      <vt:lpstr>Arial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904</cp:revision>
  <dcterms:created xsi:type="dcterms:W3CDTF">2019-06-19T02:08:00Z</dcterms:created>
  <dcterms:modified xsi:type="dcterms:W3CDTF">2024-10-31T06:57:30Z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