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370" r:id="rId4"/>
    <p:sldId id="877" r:id="rId6"/>
    <p:sldId id="816" r:id="rId7"/>
    <p:sldId id="1073" r:id="rId8"/>
    <p:sldId id="1071" r:id="rId9"/>
    <p:sldId id="1072" r:id="rId10"/>
    <p:sldId id="1055" r:id="rId11"/>
    <p:sldId id="1069" r:id="rId12"/>
    <p:sldId id="1067" r:id="rId13"/>
    <p:sldId id="1070" r:id="rId14"/>
    <p:sldId id="1068" r:id="rId15"/>
    <p:sldId id="1003" r:id="rId16"/>
    <p:sldId id="1054" r:id="rId17"/>
    <p:sldId id="1065" r:id="rId18"/>
    <p:sldId id="1063" r:id="rId19"/>
    <p:sldId id="372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 userDrawn="1">
          <p15:clr>
            <a:srgbClr val="A4A3A4"/>
          </p15:clr>
        </p15:guide>
        <p15:guide id="2" pos="364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7" name="熊仪_aYju7RJj" initials="熊" lastIdx="0" clrIdx="0"/>
  <p:cmAuthor id="8" name="yifei" initials="y" lastIdx="1" clrIdx="7"/>
  <p:cmAuthor id="2" name="kingsoft" initials="k" lastIdx="1" clrIdx="1"/>
  <p:cmAuthor id="9" name="ADMIN" initials="A" lastIdx="1" clrIdx="8"/>
  <p:cmAuthor id="3" name="zhouzean" initials="z" lastIdx="1" clrIdx="2"/>
  <p:cmAuthor id="4" name="李鹏飞_6bQfzI3a" initials="李" lastIdx="0" clrIdx="0"/>
  <p:cmAuthor id="5" name="李晓菲_MZFnUzi6" initials="李" lastIdx="0" clrIdx="0"/>
  <p:cmAuthor id="6" name="小珞_QjMfU7FR" initials="小" lastIdx="0" clrIdx="0"/>
  <p:cmAuthor id="2001" name="骆倩怡_Znauj26B" initials="authorId_382814100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324F3"/>
    <a:srgbClr val="FFF6CD"/>
    <a:srgbClr val="FFFDF5"/>
    <a:srgbClr val="FFDFDF"/>
    <a:srgbClr val="D16664"/>
    <a:srgbClr val="FFFC91"/>
    <a:srgbClr val="DCDCDC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24"/>
        <p:guide pos="364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gs" Target="tags/tag137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补充讲讲上能电气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光伏行业加速出清低效产能</a:t>
            </a:r>
            <a:endParaRPr lang="zh-CN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阅兵都是展示自己国力与军事威慑的重要方式，比如，特朗普总统的生日时，美军便举行了盛大的阅兵仪式。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今年的</a:t>
            </a:r>
            <a:r>
              <a:rPr lang="en-US" altLang="zh-CN"/>
              <a:t>9</a:t>
            </a:r>
            <a:r>
              <a:rPr lang="zh-CN" altLang="en-US"/>
              <a:t>月</a:t>
            </a:r>
            <a:r>
              <a:rPr lang="en-US" altLang="zh-CN"/>
              <a:t>3</a:t>
            </a:r>
            <a:r>
              <a:rPr lang="zh-CN" altLang="en-US"/>
              <a:t>日，是中国人民抗日战争胜利</a:t>
            </a:r>
            <a:r>
              <a:rPr lang="en-US" altLang="zh-CN"/>
              <a:t>80</a:t>
            </a:r>
            <a:r>
              <a:rPr lang="zh-CN" altLang="en-US"/>
              <a:t>周年纪念日。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更令人惊讶的是，参加这次阅兵的还包括了一批特殊的嘉宾</a:t>
            </a:r>
            <a:r>
              <a:rPr lang="en-US" altLang="zh-CN"/>
              <a:t>——</a:t>
            </a:r>
            <a:r>
              <a:rPr lang="zh-CN" altLang="en-US"/>
              <a:t>国民党的抗日老兵。这一举动，无疑展示了我们对所有为国捐躯的英雄们的尊重与敬意。毕竟，无论是当年的国民党抗战军人，还是如今的人民解放军，他们的共同目标都是为了保护祖国，捍卫民族尊严。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参考</a:t>
            </a:r>
            <a:r>
              <a:rPr lang="en-US" altLang="zh-CN"/>
              <a:t> 2019 </a:t>
            </a:r>
            <a:r>
              <a:rPr lang="zh-CN" altLang="en-US"/>
              <a:t>年国庆阅兵的宏大场面，</a:t>
            </a:r>
            <a:r>
              <a:rPr lang="en-US" altLang="zh-CN"/>
              <a:t>1.5 </a:t>
            </a:r>
            <a:r>
              <a:rPr lang="zh-CN" altLang="en-US"/>
              <a:t>万人受阅队伍、</a:t>
            </a:r>
            <a:r>
              <a:rPr lang="en-US" altLang="zh-CN"/>
              <a:t>160 </a:t>
            </a:r>
            <a:r>
              <a:rPr lang="zh-CN" altLang="en-US"/>
              <a:t>余架飞机、</a:t>
            </a:r>
            <a:r>
              <a:rPr lang="en-US" altLang="zh-CN"/>
              <a:t>580 </a:t>
            </a:r>
            <a:r>
              <a:rPr lang="zh-CN" altLang="en-US"/>
              <a:t>台装备整齐列阵，彰显强大国防实力。</a:t>
            </a:r>
            <a:r>
              <a:rPr lang="en-US" altLang="zh-CN"/>
              <a:t>2025 </a:t>
            </a:r>
            <a:r>
              <a:rPr lang="zh-CN" altLang="en-US"/>
              <a:t>年阅兵，有望在此基础上实现新突破，诸多新型装备或首次亮相。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组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200" y="335280"/>
            <a:ext cx="1492885" cy="6202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7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18" Type="http://schemas.openxmlformats.org/officeDocument/2006/relationships/tags" Target="../tags/tag99.xml"/><Relationship Id="rId17" Type="http://schemas.openxmlformats.org/officeDocument/2006/relationships/image" Target="../media/image6.png"/><Relationship Id="rId16" Type="http://schemas.openxmlformats.org/officeDocument/2006/relationships/tags" Target="../tags/tag98.xml"/><Relationship Id="rId15" Type="http://schemas.openxmlformats.org/officeDocument/2006/relationships/tags" Target="../tags/tag97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image" Target="../media/image7.pn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3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6.xml"/><Relationship Id="rId2" Type="http://schemas.openxmlformats.org/officeDocument/2006/relationships/image" Target="../media/image20.png"/><Relationship Id="rId1" Type="http://schemas.openxmlformats.org/officeDocument/2006/relationships/tags" Target="../tags/tag125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8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tags" Target="../tags/tag1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0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tags" Target="../tags/tag129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2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tags" Target="../tags/tag131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4.xml"/><Relationship Id="rId2" Type="http://schemas.openxmlformats.org/officeDocument/2006/relationships/image" Target="../media/image29.png"/><Relationship Id="rId1" Type="http://schemas.openxmlformats.org/officeDocument/2006/relationships/tags" Target="../tags/tag133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6.xml"/><Relationship Id="rId2" Type="http://schemas.openxmlformats.org/officeDocument/2006/relationships/image" Target="../media/image30.png"/><Relationship Id="rId1" Type="http://schemas.openxmlformats.org/officeDocument/2006/relationships/tags" Target="../tags/tag1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1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4.xml"/><Relationship Id="rId2" Type="http://schemas.openxmlformats.org/officeDocument/2006/relationships/image" Target="../media/image10.png"/><Relationship Id="rId1" Type="http://schemas.openxmlformats.org/officeDocument/2006/relationships/tags" Target="../tags/tag113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6.xml"/><Relationship Id="rId2" Type="http://schemas.openxmlformats.org/officeDocument/2006/relationships/image" Target="../media/image11.png"/><Relationship Id="rId1" Type="http://schemas.openxmlformats.org/officeDocument/2006/relationships/tags" Target="../tags/tag115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8.xml"/><Relationship Id="rId2" Type="http://schemas.openxmlformats.org/officeDocument/2006/relationships/image" Target="../media/image12.png"/><Relationship Id="rId1" Type="http://schemas.openxmlformats.org/officeDocument/2006/relationships/tags" Target="../tags/tag117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0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19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2.xml"/><Relationship Id="rId2" Type="http://schemas.openxmlformats.org/officeDocument/2006/relationships/image" Target="../media/image16.png"/><Relationship Id="rId1" Type="http://schemas.openxmlformats.org/officeDocument/2006/relationships/tags" Target="../tags/tag121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4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1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852025" y="194945"/>
            <a:ext cx="1774825" cy="38481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150870" y="51301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157220" y="51301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112770" y="51371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152900" y="511873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5587365" y="5137158"/>
            <a:ext cx="3349721" cy="374408"/>
            <a:chOff x="7093" y="6616"/>
            <a:chExt cx="5888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888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3511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dirty="0">
                  <a:solidFill>
                    <a:schemeClr val="bg1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思源黑体 CN Light" panose="020B0300000000000000" charset="-122"/>
                  <a:sym typeface="+mn-ea"/>
                </a:rPr>
                <a:t>A1120619060027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12" name="文本框 11"/>
          <p:cNvSpPr txBox="1"/>
          <p:nvPr userDrawn="1">
            <p:custDataLst>
              <p:tags r:id="rId10"/>
            </p:custDataLst>
          </p:nvPr>
        </p:nvSpPr>
        <p:spPr>
          <a:xfrm>
            <a:off x="1634490" y="1593215"/>
            <a:ext cx="8777605" cy="18357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3600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风口解读之金融科技</a:t>
            </a:r>
            <a:endParaRPr lang="zh-CN" sz="3600" dirty="0">
              <a:gradFill>
                <a:gsLst>
                  <a:gs pos="0">
                    <a:srgbClr val="FFFAE9"/>
                  </a:gs>
                  <a:gs pos="100000">
                    <a:srgbClr val="FBDF62"/>
                  </a:gs>
                </a:gsLst>
                <a:lin ang="5400000" scaled="0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1"/>
            </p:custDataLst>
          </p:nvPr>
        </p:nvSpPr>
        <p:spPr>
          <a:xfrm>
            <a:off x="408305" y="283210"/>
            <a:ext cx="3613150" cy="4197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</a:rPr>
              <a:t>投教课</a:t>
            </a:r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——</a:t>
            </a:r>
            <a:endParaRPr lang="en-US" altLang="zh-CN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03165" y="3813810"/>
            <a:ext cx="21850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2025 .6.26</a:t>
            </a:r>
            <a:endParaRPr lang="zh-CN" altLang="en-US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37865" y="108585"/>
            <a:ext cx="78060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逻辑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、指数上攻旗手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/>
          <p:nvPr/>
        </p:nvPicPr>
        <p:blipFill>
          <a:blip r:embed="rId2"/>
          <a:srcRect l="1643" t="3403" r="1865" b="2950"/>
          <a:stretch>
            <a:fillRect/>
          </a:stretch>
        </p:blipFill>
        <p:spPr>
          <a:xfrm>
            <a:off x="1020445" y="1000125"/>
            <a:ext cx="9751060" cy="50488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37865" y="108585"/>
            <a:ext cx="78060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指数为什么会上去？</a:t>
            </a:r>
            <a:endParaRPr 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/>
          <p:nvPr/>
        </p:nvPicPr>
        <p:blipFill>
          <a:blip r:embed="rId2"/>
          <a:srcRect t="1852"/>
          <a:stretch>
            <a:fillRect/>
          </a:stretch>
        </p:blipFill>
        <p:spPr>
          <a:xfrm>
            <a:off x="1508125" y="1103630"/>
            <a:ext cx="4800600" cy="488061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图片 2"/>
          <p:cNvPicPr/>
          <p:nvPr/>
        </p:nvPicPr>
        <p:blipFill>
          <a:blip r:embed="rId3"/>
          <a:srcRect l="1069" t="2377" r="1796" b="2713"/>
          <a:stretch>
            <a:fillRect/>
          </a:stretch>
        </p:blipFill>
        <p:spPr>
          <a:xfrm>
            <a:off x="6715760" y="952500"/>
            <a:ext cx="4328160" cy="268795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图片 4"/>
          <p:cNvPicPr/>
          <p:nvPr/>
        </p:nvPicPr>
        <p:blipFill>
          <a:blip r:embed="rId4"/>
          <a:srcRect l="2345" t="2059" r="1335" b="2429"/>
          <a:stretch>
            <a:fillRect/>
          </a:stretch>
        </p:blipFill>
        <p:spPr>
          <a:xfrm>
            <a:off x="7002145" y="3801110"/>
            <a:ext cx="3756025" cy="229743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风口选股</a:t>
            </a:r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风口选股：</a:t>
            </a:r>
            <a:r>
              <a:rPr kumimoji="0" lang="zh-CN" sz="3200" b="1" i="0" kern="1200" cap="none" spc="0" normalizeH="0" baseline="0">
                <a:solidFill>
                  <a:schemeClr val="bg1"/>
                </a:solidFill>
              </a:rPr>
              <a:t>软件信息</a:t>
            </a:r>
            <a:endParaRPr kumimoji="0" lang="zh-CN" sz="32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rcRect l="2212" t="1919" r="4156" b="1963"/>
          <a:stretch>
            <a:fillRect/>
          </a:stretch>
        </p:blipFill>
        <p:spPr>
          <a:xfrm>
            <a:off x="747395" y="1313815"/>
            <a:ext cx="6667500" cy="42291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5816918" y="1695450"/>
            <a:ext cx="5724525" cy="34671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  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风口选股：机器人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/>
          <p:nvPr/>
        </p:nvPicPr>
        <p:blipFill>
          <a:blip r:embed="rId2"/>
          <a:srcRect t="3076"/>
          <a:stretch>
            <a:fillRect/>
          </a:stretch>
        </p:blipFill>
        <p:spPr>
          <a:xfrm>
            <a:off x="1765300" y="3607435"/>
            <a:ext cx="4315460" cy="218059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图片 6"/>
          <p:cNvPicPr/>
          <p:nvPr/>
        </p:nvPicPr>
        <p:blipFill>
          <a:blip r:embed="rId3"/>
          <a:srcRect t="4243"/>
          <a:stretch>
            <a:fillRect/>
          </a:stretch>
        </p:blipFill>
        <p:spPr>
          <a:xfrm>
            <a:off x="3074670" y="885190"/>
            <a:ext cx="6602730" cy="2450465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4"/>
          <a:srcRect t="4096" b="3409"/>
          <a:stretch>
            <a:fillRect/>
          </a:stretch>
        </p:blipFill>
        <p:spPr>
          <a:xfrm>
            <a:off x="6667500" y="3565525"/>
            <a:ext cx="4297045" cy="22225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     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好股严选栏目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415" y="810260"/>
            <a:ext cx="9311005" cy="52374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风口解读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531235" y="0"/>
            <a:ext cx="55086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3600" b="1">
                <a:solidFill>
                  <a:schemeClr val="bg1"/>
                </a:solidFill>
                <a:sym typeface="+mn-ea"/>
              </a:rPr>
              <a:t>             </a:t>
            </a:r>
            <a:r>
              <a:rPr lang="zh-CN" altLang="en-US" sz="3600" b="1">
                <a:solidFill>
                  <a:schemeClr val="bg1"/>
                </a:solidFill>
                <a:sym typeface="+mn-ea"/>
              </a:rPr>
              <a:t>市场风口</a:t>
            </a:r>
            <a:endParaRPr lang="zh-CN" altLang="en-US" sz="3600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13790" y="1359535"/>
            <a:ext cx="94265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tx1"/>
                </a:solidFill>
                <a:highlight>
                  <a:srgbClr val="FFFF00"/>
                </a:highlight>
              </a:rPr>
              <a:t>机器人：轮动修复</a:t>
            </a:r>
            <a:endParaRPr lang="zh-CN" altLang="en-US" b="1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13790" y="3093720"/>
            <a:ext cx="3011805" cy="164909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>
              <a:lnSpc>
                <a:spcPts val="2025"/>
              </a:lnSpc>
            </a:pP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周三，英伟达首席执行官黄仁勋表示，除了人工智能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(AI)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之外，</a:t>
            </a:r>
            <a:r>
              <a:rPr lang="zh-CN" altLang="en-US" sz="1600" b="0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机器人技术将是这家芯片制造商最具发展潜力的市场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，而自动驾驶汽车将是该技术的第一个主要商业应用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/>
          <p:nvPr/>
        </p:nvPicPr>
        <p:blipFill>
          <a:blip r:embed="rId2"/>
          <a:srcRect l="1957" t="5011" r="2087" b="6078"/>
          <a:stretch>
            <a:fillRect/>
          </a:stretch>
        </p:blipFill>
        <p:spPr>
          <a:xfrm>
            <a:off x="5010785" y="3429000"/>
            <a:ext cx="6096635" cy="239331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1" name="图片 10"/>
          <p:cNvPicPr/>
          <p:nvPr/>
        </p:nvPicPr>
        <p:blipFill>
          <a:blip r:embed="rId3"/>
          <a:srcRect l="1869" t="9556" r="7053" b="4491"/>
          <a:stretch>
            <a:fillRect/>
          </a:stretch>
        </p:blipFill>
        <p:spPr>
          <a:xfrm>
            <a:off x="4750435" y="875665"/>
            <a:ext cx="6502400" cy="236664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531235" y="0"/>
            <a:ext cx="55086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3600" b="1">
                <a:solidFill>
                  <a:schemeClr val="bg1"/>
                </a:solidFill>
                <a:sym typeface="+mn-ea"/>
              </a:rPr>
              <a:t>             </a:t>
            </a:r>
            <a:r>
              <a:rPr lang="zh-CN" altLang="en-US" sz="3600" b="1">
                <a:solidFill>
                  <a:schemeClr val="bg1"/>
                </a:solidFill>
                <a:sym typeface="+mn-ea"/>
              </a:rPr>
              <a:t>市场风口</a:t>
            </a:r>
            <a:endParaRPr lang="zh-CN" altLang="en-US" sz="3600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13790" y="1290320"/>
            <a:ext cx="18916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highlight>
                  <a:srgbClr val="FFFF00"/>
                </a:highlight>
              </a:rPr>
              <a:t>CPO: </a:t>
            </a:r>
            <a:r>
              <a:rPr lang="zh-CN" altLang="en-US" b="1">
                <a:highlight>
                  <a:srgbClr val="FFFF00"/>
                </a:highlight>
              </a:rPr>
              <a:t>业绩支撑</a:t>
            </a:r>
            <a:endParaRPr lang="zh-CN" altLang="en-US" b="1">
              <a:highlight>
                <a:srgbClr val="FFFF00"/>
              </a:highlight>
            </a:endParaRPr>
          </a:p>
        </p:txBody>
      </p:sp>
      <p:pic>
        <p:nvPicPr>
          <p:cNvPr id="2" name="图片 1"/>
          <p:cNvPicPr/>
          <p:nvPr/>
        </p:nvPicPr>
        <p:blipFill>
          <a:blip r:embed="rId2"/>
          <a:srcRect t="2496"/>
          <a:stretch>
            <a:fillRect/>
          </a:stretch>
        </p:blipFill>
        <p:spPr>
          <a:xfrm>
            <a:off x="5173345" y="1216660"/>
            <a:ext cx="6646545" cy="45402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996315" y="3972560"/>
            <a:ext cx="3707765" cy="203009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en-US" altLang="zh-CN" sz="1800" b="0" i="0"/>
              <a:t>博创科技一季度净利润暴增322652%</a:t>
            </a:r>
            <a:endParaRPr lang="en-US" altLang="zh-CN" sz="1800" b="0" i="0"/>
          </a:p>
          <a:p>
            <a:pPr marL="0" indent="0"/>
            <a:r>
              <a:rPr lang="zh-CN" altLang="en-US" sz="1800" b="0" i="0"/>
              <a:t>泰凌微公告，预计上半年净利润同比增长</a:t>
            </a:r>
            <a:r>
              <a:rPr lang="en-US" altLang="zh-CN" sz="1800" b="0" i="0"/>
              <a:t>267%</a:t>
            </a:r>
            <a:endParaRPr lang="en-US" altLang="zh-CN" sz="1800" b="0" i="0"/>
          </a:p>
          <a:p>
            <a:pPr marL="0" indent="0"/>
            <a:r>
              <a:rPr lang="en-US" altLang="zh-CN" sz="1800" b="0" i="0"/>
              <a:t>思特威中报预增2651.81</a:t>
            </a:r>
            <a:endParaRPr lang="en-US" altLang="zh-CN" sz="1800" b="0" i="0"/>
          </a:p>
          <a:p>
            <a:pPr marL="0" indent="0"/>
            <a:r>
              <a:rPr lang="zh-CN" altLang="en-US" sz="1800" b="0" i="0"/>
              <a:t>广大特材公告，预计上半年净利润同比增加</a:t>
            </a:r>
            <a:r>
              <a:rPr lang="en-US" altLang="zh-CN" sz="1800" b="0" i="0"/>
              <a:t>368%</a:t>
            </a:r>
            <a:endParaRPr lang="en-US" altLang="zh-CN" sz="1800" b="0" i="0"/>
          </a:p>
        </p:txBody>
      </p:sp>
      <p:sp>
        <p:nvSpPr>
          <p:cNvPr id="5" name="文本框 4"/>
          <p:cNvSpPr txBox="1"/>
          <p:nvPr/>
        </p:nvSpPr>
        <p:spPr>
          <a:xfrm>
            <a:off x="996315" y="2080260"/>
            <a:ext cx="3942715" cy="175323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en-US" altLang="zh-CN" sz="1800" b="0" i="0"/>
              <a:t>2025年A股中报季拉开帷幕，业绩超预期个股正成为市场最硬核的上涨引擎。</a:t>
            </a:r>
            <a:endParaRPr lang="en-US" altLang="zh-CN" sz="1800" b="0" i="0"/>
          </a:p>
          <a:p>
            <a:pPr marL="0" indent="0"/>
            <a:r>
              <a:rPr lang="en-US" altLang="zh-CN" sz="1800" b="0" i="0"/>
              <a:t>光通信：博创科技吃透AI算力红利，800G光模块绑定英伟达；锐捷网络凭交换机市占率碾压同行</a:t>
            </a:r>
            <a:endParaRPr lang="en-US" altLang="zh-CN" sz="1800" b="0" i="0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531235" y="0"/>
            <a:ext cx="55086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3600" b="1">
                <a:solidFill>
                  <a:schemeClr val="bg1"/>
                </a:solidFill>
                <a:sym typeface="+mn-ea"/>
              </a:rPr>
              <a:t>             </a:t>
            </a:r>
            <a:r>
              <a:rPr lang="zh-CN" altLang="en-US" sz="3600" b="1">
                <a:solidFill>
                  <a:schemeClr val="bg1"/>
                </a:solidFill>
                <a:sym typeface="+mn-ea"/>
              </a:rPr>
              <a:t>市场风口</a:t>
            </a:r>
            <a:endParaRPr lang="zh-CN" altLang="en-US" sz="3600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9910" y="910590"/>
            <a:ext cx="5178425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highlight>
                  <a:srgbClr val="FFFF00"/>
                </a:highlight>
              </a:rPr>
              <a:t>军工：超预期</a:t>
            </a:r>
            <a:endParaRPr lang="zh-CN" altLang="en-US" b="1">
              <a:highlight>
                <a:srgbClr val="FFFF00"/>
              </a:highlight>
            </a:endParaRP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2025 年 6 月，一则重磅消息震动国际舆论场 —— 中国正式宣布将于 9 月 3 日举行盛大阅兵仪式，以纪念中国人民抗日战争暨世界反法西斯战争胜利 80 周年。1945 年 9 月 2 日，日本政府在投降书上签字，9 月 3 日，被定为中国抗日战争胜利纪念日</a:t>
            </a:r>
            <a:endParaRPr lang="zh-CN" altLang="en-US" b="0" i="0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我国将于</a:t>
            </a:r>
            <a:r>
              <a:rPr lang="en-US" altLang="zh-CN"/>
              <a:t>9</a:t>
            </a:r>
            <a:r>
              <a:rPr lang="zh-CN" altLang="en-US"/>
              <a:t>月</a:t>
            </a:r>
            <a:r>
              <a:rPr lang="en-US" altLang="zh-CN"/>
              <a:t>3</a:t>
            </a:r>
            <a:r>
              <a:rPr lang="zh-CN" altLang="en-US"/>
              <a:t>日举行阅兵，选在</a:t>
            </a:r>
            <a:r>
              <a:rPr lang="zh-CN" altLang="en-US">
                <a:sym typeface="+mn-ea"/>
              </a:rPr>
              <a:t>抗日战争胜利</a:t>
            </a:r>
            <a:r>
              <a:rPr lang="en-US" altLang="zh-CN">
                <a:sym typeface="+mn-ea"/>
              </a:rPr>
              <a:t>80</a:t>
            </a:r>
            <a:r>
              <a:rPr lang="zh-CN" altLang="en-US">
                <a:sym typeface="+mn-ea"/>
              </a:rPr>
              <a:t>周年纪念日，</a:t>
            </a:r>
            <a:r>
              <a:rPr lang="zh-CN" altLang="en-US"/>
              <a:t>很多人期待能够在此次阅兵中看到新的武器装备，以及进一步展示我国军队的强大实力，这次阅兵还有</a:t>
            </a:r>
            <a:r>
              <a:rPr lang="en-US" altLang="zh-CN"/>
              <a:t>“</a:t>
            </a:r>
            <a:r>
              <a:rPr lang="zh-CN" altLang="en-US"/>
              <a:t>威慑</a:t>
            </a:r>
            <a:r>
              <a:rPr lang="en-US" altLang="zh-CN"/>
              <a:t>”</a:t>
            </a:r>
            <a:r>
              <a:rPr lang="zh-CN" altLang="en-US"/>
              <a:t>信息，当前国际局势非常复杂，全球局势动荡不安。尤其强调</a:t>
            </a:r>
            <a:r>
              <a:rPr lang="en-US" altLang="zh-CN"/>
              <a:t>“</a:t>
            </a:r>
            <a:r>
              <a:rPr lang="zh-CN" altLang="en-US"/>
              <a:t>所有装备都是国产</a:t>
            </a:r>
            <a:r>
              <a:rPr lang="en-US" altLang="zh-CN"/>
              <a:t>”</a:t>
            </a:r>
            <a:r>
              <a:rPr lang="zh-CN" altLang="en-US"/>
              <a:t>，无疑是在向世界展示我们的军力和自主创新的成果。俄罗斯总统普京已确认出席。</a:t>
            </a:r>
            <a:endParaRPr lang="zh-CN" altLang="en-US"/>
          </a:p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611620" y="5044122"/>
            <a:ext cx="5080000" cy="583565"/>
          </a:xfrm>
          <a:prstGeom prst="rect">
            <a:avLst/>
          </a:prstGeom>
        </p:spPr>
        <p:txBody>
          <a:bodyPr>
            <a:spAutoFit/>
          </a:bodyPr>
          <a:p>
            <a:pPr marL="0" indent="0"/>
            <a:r>
              <a:rPr lang="zh-CN" altLang="en-US" sz="1600" b="0" i="0">
                <a:solidFill>
                  <a:srgbClr val="1F2329"/>
                </a:solidFill>
                <a:latin typeface="Arial" panose="020B0604020202020204"/>
                <a:ea typeface="Arial" panose="020B0604020202020204"/>
              </a:rPr>
              <a:t>东风系列导弹家族可能迎来新成员空中力量方面，</a:t>
            </a:r>
            <a:endParaRPr lang="zh-CN" altLang="en-US" sz="1600" b="0" i="0">
              <a:solidFill>
                <a:srgbClr val="1F2329"/>
              </a:solidFill>
              <a:latin typeface="Arial" panose="020B0604020202020204"/>
              <a:ea typeface="Arial" panose="020B0604020202020204"/>
            </a:endParaRPr>
          </a:p>
          <a:p>
            <a:pPr marL="0" indent="0"/>
            <a:r>
              <a:rPr lang="zh-CN" altLang="en-US" sz="1600" b="0" i="0">
                <a:solidFill>
                  <a:srgbClr val="1F2329"/>
                </a:solidFill>
                <a:latin typeface="Arial" panose="020B0604020202020204"/>
                <a:ea typeface="Arial" panose="020B0604020202020204"/>
              </a:rPr>
              <a:t>歼 </a:t>
            </a:r>
            <a:r>
              <a:rPr lang="en-US" altLang="zh-CN" sz="1600" b="0" i="0">
                <a:solidFill>
                  <a:srgbClr val="1F2329"/>
                </a:solidFill>
                <a:latin typeface="Arial" panose="020B0604020202020204"/>
                <a:ea typeface="Arial" panose="020B0604020202020204"/>
              </a:rPr>
              <a:t>- 35 </a:t>
            </a:r>
            <a:r>
              <a:rPr lang="zh-CN" altLang="en-US" sz="1600" b="0" i="0">
                <a:solidFill>
                  <a:srgbClr val="1F2329"/>
                </a:solidFill>
                <a:latin typeface="Arial" panose="020B0604020202020204"/>
                <a:ea typeface="Arial" panose="020B0604020202020204"/>
              </a:rPr>
              <a:t>隐形战斗机若以编队形式飞过天安门上空</a:t>
            </a:r>
            <a:endParaRPr lang="zh-CN" altLang="en-US" sz="1600" b="0" i="0">
              <a:solidFill>
                <a:srgbClr val="1F2329"/>
              </a:solidFill>
              <a:latin typeface="Arial" panose="020B0604020202020204"/>
              <a:ea typeface="Arial" panose="020B0604020202020204"/>
            </a:endParaRPr>
          </a:p>
        </p:txBody>
      </p:sp>
      <p:pic>
        <p:nvPicPr>
          <p:cNvPr id="8" name="图片 7"/>
          <p:cNvPicPr/>
          <p:nvPr/>
        </p:nvPicPr>
        <p:blipFill>
          <a:blip r:embed="rId2"/>
          <a:srcRect l="1862" t="2845" r="1685" b="9593"/>
          <a:stretch>
            <a:fillRect/>
          </a:stretch>
        </p:blipFill>
        <p:spPr>
          <a:xfrm>
            <a:off x="6097270" y="1435100"/>
            <a:ext cx="5525135" cy="33616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431530" y="910590"/>
            <a:ext cx="1687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海、陆、空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531235" y="0"/>
            <a:ext cx="55086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3600" b="1">
                <a:solidFill>
                  <a:schemeClr val="bg1"/>
                </a:solidFill>
                <a:sym typeface="+mn-ea"/>
              </a:rPr>
              <a:t>             </a:t>
            </a:r>
            <a:r>
              <a:rPr lang="zh-CN" altLang="en-US" sz="3600" b="1">
                <a:solidFill>
                  <a:schemeClr val="bg1"/>
                </a:solidFill>
                <a:sym typeface="+mn-ea"/>
              </a:rPr>
              <a:t>市场风口</a:t>
            </a:r>
            <a:endParaRPr lang="zh-CN" altLang="en-US" sz="3600" b="1">
              <a:solidFill>
                <a:schemeClr val="bg1"/>
              </a:solidFill>
              <a:sym typeface="+mn-ea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rcRect l="1401" t="4354" r="1527" b="4697"/>
          <a:stretch>
            <a:fillRect/>
          </a:stretch>
        </p:blipFill>
        <p:spPr>
          <a:xfrm>
            <a:off x="1113790" y="2199005"/>
            <a:ext cx="9661525" cy="34721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13790" y="991235"/>
            <a:ext cx="94265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highlight>
                  <a:srgbClr val="FFFF00"/>
                </a:highlight>
                <a:sym typeface="+mn-ea"/>
              </a:rPr>
              <a:t>金融科技</a:t>
            </a:r>
            <a:r>
              <a:rPr lang="en-US" altLang="zh-CN" b="1">
                <a:highlight>
                  <a:srgbClr val="FFFF00"/>
                </a:highlight>
                <a:sym typeface="+mn-ea"/>
              </a:rPr>
              <a:t>→</a:t>
            </a:r>
            <a:r>
              <a:rPr lang="zh-CN" altLang="en-US" b="1">
                <a:highlight>
                  <a:srgbClr val="FFFF00"/>
                </a:highlight>
                <a:sym typeface="+mn-ea"/>
              </a:rPr>
              <a:t>软件信息</a:t>
            </a:r>
            <a:r>
              <a:rPr lang="en-US" altLang="zh-CN" b="1"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highlight>
                  <a:srgbClr val="FFFF00"/>
                </a:highlight>
                <a:sym typeface="+mn-ea"/>
              </a:rPr>
              <a:t>计算机设备</a:t>
            </a:r>
            <a:r>
              <a:rPr lang="en-US" altLang="zh-CN" b="1">
                <a:highlight>
                  <a:srgbClr val="FFFF00"/>
                </a:highlight>
                <a:sym typeface="+mn-ea"/>
              </a:rPr>
              <a:t> </a:t>
            </a:r>
            <a:r>
              <a:rPr lang="zh-CN" altLang="en-US" b="1">
                <a:highlight>
                  <a:srgbClr val="FFFF00"/>
                </a:highlight>
                <a:sym typeface="+mn-ea"/>
              </a:rPr>
              <a:t>（反复活跃）</a:t>
            </a:r>
            <a:endParaRPr lang="zh-CN" altLang="en-US" b="1">
              <a:highlight>
                <a:srgbClr val="FFFF00"/>
              </a:highlight>
            </a:endParaRPr>
          </a:p>
          <a:p>
            <a:endParaRPr lang="zh-CN" altLang="en-US" b="1">
              <a:highlight>
                <a:srgbClr val="FFFF00"/>
              </a:highlight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37865" y="108585"/>
            <a:ext cx="78060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逻辑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：事件催化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72185" y="1199515"/>
            <a:ext cx="9741535" cy="4464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6</a:t>
            </a:r>
            <a:r>
              <a:rPr lang="zh-CN" altLang="en-US"/>
              <a:t>月</a:t>
            </a:r>
            <a:r>
              <a:rPr lang="en-US" altLang="zh-CN"/>
              <a:t>25</a:t>
            </a:r>
            <a:r>
              <a:rPr lang="zh-CN" altLang="en-US"/>
              <a:t>日，国泰君安国际获虚拟资产牌照，港股涨</a:t>
            </a:r>
            <a:r>
              <a:rPr lang="en-US" altLang="zh-CN"/>
              <a:t>198%</a:t>
            </a:r>
            <a:r>
              <a:rPr lang="zh-CN" altLang="en-US"/>
              <a:t>，券商估值变化</a:t>
            </a:r>
            <a:r>
              <a:rPr lang="en-US" altLang="zh-CN"/>
              <a:t>——</a:t>
            </a:r>
            <a:r>
              <a:rPr lang="zh-CN" altLang="en-US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有分析认为，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稳定币有望推动券商角色根本性转变</a:t>
            </a:r>
            <a:r>
              <a:rPr lang="zh-CN" altLang="en-US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，即从交易通道商转向资产证券化引擎和跨境清算枢纽，这对于券商的估值提升，可以说是重要加分项。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  <p:pic>
        <p:nvPicPr>
          <p:cNvPr id="10" name="图片 9"/>
          <p:cNvPicPr/>
          <p:nvPr/>
        </p:nvPicPr>
        <p:blipFill>
          <a:blip r:embed="rId2"/>
          <a:srcRect l="3218" t="13191" r="2009" b="9752"/>
          <a:stretch>
            <a:fillRect/>
          </a:stretch>
        </p:blipFill>
        <p:spPr>
          <a:xfrm>
            <a:off x="6376670" y="4172585"/>
            <a:ext cx="5109210" cy="113157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730" y="1976755"/>
            <a:ext cx="4568190" cy="1864995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4"/>
          <a:srcRect l="1580" t="2158" r="1780" b="4419"/>
          <a:stretch>
            <a:fillRect/>
          </a:stretch>
        </p:blipFill>
        <p:spPr>
          <a:xfrm>
            <a:off x="1200785" y="2390775"/>
            <a:ext cx="4895215" cy="291338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37865" y="108585"/>
            <a:ext cx="78060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逻辑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、政策加力推动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47215" y="1247775"/>
            <a:ext cx="9364980" cy="4152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央行等六部委联合印发《关于金融支持提振和扩大消费的知道意见》</a:t>
            </a:r>
            <a:endParaRPr lang="en-US" altLang="zh-CN"/>
          </a:p>
          <a:p>
            <a:endParaRPr lang="en-US" altLang="zh-CN"/>
          </a:p>
        </p:txBody>
      </p:sp>
      <p:pic>
        <p:nvPicPr>
          <p:cNvPr id="3" name="图片 2"/>
          <p:cNvPicPr/>
          <p:nvPr/>
        </p:nvPicPr>
        <p:blipFill>
          <a:blip r:embed="rId2"/>
          <a:srcRect l="1651" t="3867" r="1319" b="4310"/>
          <a:stretch>
            <a:fillRect/>
          </a:stretch>
        </p:blipFill>
        <p:spPr>
          <a:xfrm>
            <a:off x="1732915" y="2085340"/>
            <a:ext cx="7947025" cy="381381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37865" y="108585"/>
            <a:ext cx="78060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逻辑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、资金深度入场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rcRect l="3137" t="3914" r="1760" b="4561"/>
          <a:stretch>
            <a:fillRect/>
          </a:stretch>
        </p:blipFill>
        <p:spPr>
          <a:xfrm>
            <a:off x="638810" y="3613150"/>
            <a:ext cx="5525770" cy="215328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图片 4"/>
          <p:cNvPicPr/>
          <p:nvPr/>
        </p:nvPicPr>
        <p:blipFill>
          <a:blip r:embed="rId3"/>
          <a:srcRect l="1935" t="1522" r="2265" b="5186"/>
          <a:stretch>
            <a:fillRect/>
          </a:stretch>
        </p:blipFill>
        <p:spPr>
          <a:xfrm>
            <a:off x="1374140" y="1148715"/>
            <a:ext cx="4055110" cy="21018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图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6438265" y="923925"/>
            <a:ext cx="5126355" cy="530796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PLACING_PICTURE_USER_VIEWPORT" val="{&quot;height&quot;:606,&quot;width&quot;:2795}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7.xml><?xml version="1.0" encoding="utf-8"?>
<p:tagLst xmlns:p="http://schemas.openxmlformats.org/presentationml/2006/main">
  <p:tag name="KSO_WPP_MARK_KEY" val="34a5c737-2527-451b-a6cc-313a70f4ce21"/>
  <p:tag name="COMMONDATA" val="eyJoZGlkIjoiMjUxNmU2Yzc2MjNiNjJjZGFlY2Q1MzYxMGIzYTQ4YWEifQ=="/>
  <p:tag name="resource_record_key" val="{&quot;29&quot;:[20405972,20405933,20426316,20405934,20405922,20405918,20405950],&quot;65&quot;:[20205081],&quot;70&quot;:[3315773,3314060,3321602]}"/>
  <p:tag name="commondata" val="eyJoZGlkIjoiMTE5OTlmMmY3Mzc0MTBlODE0YTNlMWY0MTJhZTZiYTY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1068</Words>
  <Application>WPS 演示</Application>
  <PresentationFormat>宽屏</PresentationFormat>
  <Paragraphs>79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3" baseType="lpstr">
      <vt:lpstr>Arial</vt:lpstr>
      <vt:lpstr>宋体</vt:lpstr>
      <vt:lpstr>Wingdings</vt:lpstr>
      <vt:lpstr>Wingdings</vt:lpstr>
      <vt:lpstr>Roboto</vt:lpstr>
      <vt:lpstr>汉仪旗黑-55简</vt:lpstr>
      <vt:lpstr>思源黑体 CN Medium</vt:lpstr>
      <vt:lpstr>黑体</vt:lpstr>
      <vt:lpstr>思源黑体 CN Light</vt:lpstr>
      <vt:lpstr>阿里巴巴普惠体 Light</vt:lpstr>
      <vt:lpstr>微软雅黑</vt:lpstr>
      <vt:lpstr>华文细黑</vt:lpstr>
      <vt:lpstr>Arial Unicode MS</vt:lpstr>
      <vt:lpstr>Calibri</vt:lpstr>
      <vt:lpstr>Arial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A陈小渊</cp:lastModifiedBy>
  <cp:revision>949</cp:revision>
  <dcterms:created xsi:type="dcterms:W3CDTF">2019-06-19T02:08:00Z</dcterms:created>
  <dcterms:modified xsi:type="dcterms:W3CDTF">2025-06-26T06:54:27Z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67F8E99CA25843CDBAFD0150A9FB820A</vt:lpwstr>
  </property>
</Properties>
</file>