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370" r:id="rId4"/>
    <p:sldId id="791" r:id="rId6"/>
    <p:sldId id="877" r:id="rId7"/>
    <p:sldId id="897" r:id="rId8"/>
    <p:sldId id="816" r:id="rId9"/>
    <p:sldId id="1088" r:id="rId10"/>
    <p:sldId id="1093" r:id="rId11"/>
    <p:sldId id="1090" r:id="rId12"/>
    <p:sldId id="1091" r:id="rId13"/>
    <p:sldId id="1063" r:id="rId14"/>
    <p:sldId id="1092" r:id="rId15"/>
    <p:sldId id="1089" r:id="rId16"/>
    <p:sldId id="1003" r:id="rId17"/>
    <p:sldId id="984" r:id="rId18"/>
    <p:sldId id="1081" r:id="rId19"/>
    <p:sldId id="372" r:id="rId20"/>
    <p:sldId id="1069" r:id="rId21"/>
    <p:sldId id="1094" r:id="rId22"/>
    <p:sldId id="1077" r:id="rId23"/>
    <p:sldId id="1078" r:id="rId24"/>
    <p:sldId id="1079"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2" userDrawn="1">
          <p15:clr>
            <a:srgbClr val="A4A3A4"/>
          </p15:clr>
        </p15:guide>
        <p15:guide id="2" pos="365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 id="7" name="熊仪_aYju7RJj" initials="熊" lastIdx="0" clrIdx="0"/>
  <p:cmAuthor id="8" name="yifei" initials="y" lastIdx="1" clrIdx="7"/>
  <p:cmAuthor id="2" name="kingsoft" initials="k" lastIdx="1" clrIdx="1"/>
  <p:cmAuthor id="9" name="ADMIN" initials="A" lastIdx="1" clrIdx="8"/>
  <p:cmAuthor id="3" name="zhouzean" initials="z" lastIdx="1" clrIdx="2"/>
  <p:cmAuthor id="4" name="李鹏飞_6bQfzI3a" initials="李" lastIdx="0" clrIdx="0"/>
  <p:cmAuthor id="5" name="李晓菲_MZFnUzi6" initials="李" lastIdx="0" clrIdx="0"/>
  <p:cmAuthor id="6" name="小珞_QjMfU7FR" initials="小" lastIdx="0" clrIdx="0"/>
  <p:cmAuthor id="2001" name="骆倩怡_Znauj26B" initials="authorId_38281410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24F3"/>
    <a:srgbClr val="FFF6CD"/>
    <a:srgbClr val="FFFDF5"/>
    <a:srgbClr val="FFDFDF"/>
    <a:srgbClr val="D16664"/>
    <a:srgbClr val="FFFC91"/>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12"/>
        <p:guide pos="365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tags" Target="tags/tag145.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补充讲讲上能电气</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atin typeface="华文细黑" panose="02010600040101010101" charset="-122"/>
                <a:ea typeface="华文细黑" panose="02010600040101010101" charset="-122"/>
                <a:cs typeface="华文细黑" panose="02010600040101010101" charset="-122"/>
                <a:sym typeface="+mn-ea"/>
              </a:rPr>
              <a:t>光伏行业加速出清低效产能</a:t>
            </a:r>
            <a:endParaRPr lang="zh-CN">
              <a:latin typeface="华文细黑" panose="02010600040101010101" charset="-122"/>
              <a:ea typeface="华文细黑" panose="02010600040101010101" charset="-122"/>
              <a:cs typeface="华文细黑" panose="02010600040101010101" charset="-122"/>
              <a:sym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atin typeface="华文细黑" panose="02010600040101010101" charset="-122"/>
                <a:ea typeface="华文细黑" panose="02010600040101010101" charset="-122"/>
                <a:cs typeface="华文细黑" panose="02010600040101010101" charset="-122"/>
                <a:sym typeface="+mn-ea"/>
              </a:rPr>
              <a:t>光伏行业加速出清低效产能</a:t>
            </a:r>
            <a:endParaRPr lang="zh-CN">
              <a:latin typeface="华文细黑" panose="02010600040101010101" charset="-122"/>
              <a:ea typeface="华文细黑" panose="02010600040101010101" charset="-122"/>
              <a:cs typeface="华文细黑" panose="02010600040101010101" charset="-122"/>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储能技术的突破确实是个好事，但别高兴太早，真正能商业化的才是王道。还要解决成本、安全和寿命问题，才能大规模应用。</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储能技术的突破确实是个好事，但别高兴太早，真正能商业化的才是王道。还要解决成本、安全和寿命问题，才能大规模应用。</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图片 2" descr="ppt"/>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组 21"/>
          <p:cNvPicPr>
            <a:picLocks noChangeAspect="1"/>
          </p:cNvPicPr>
          <p:nvPr userDrawn="1"/>
        </p:nvPicPr>
        <p:blipFill>
          <a:blip r:embed="rId3"/>
          <a:stretch>
            <a:fillRect/>
          </a:stretch>
        </p:blipFill>
        <p:spPr>
          <a:xfrm>
            <a:off x="10363200" y="335280"/>
            <a:ext cx="1492885" cy="62026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02</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endParaRPr lang="zh-CN" altLang="en-US" dirty="0"/>
          </a:p>
        </p:txBody>
      </p:sp>
      <p:sp>
        <p:nvSpPr>
          <p:cNvPr id="32" name="弧形 31"/>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弧形 14"/>
            <p:cNvSpPr/>
            <p:nvPr userDrawn="1"/>
          </p:nvSpPr>
          <p:spPr>
            <a:xfrm>
              <a:off x="1393825"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rPr>
                  <a:t>01</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7.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9" Type="http://schemas.openxmlformats.org/officeDocument/2006/relationships/theme" Target="../theme/theme2.xml"/><Relationship Id="rId18" Type="http://schemas.openxmlformats.org/officeDocument/2006/relationships/tags" Target="../tags/tag99.xml"/><Relationship Id="rId17" Type="http://schemas.openxmlformats.org/officeDocument/2006/relationships/image" Target="../media/image6.png"/><Relationship Id="rId16" Type="http://schemas.openxmlformats.org/officeDocument/2006/relationships/tags" Target="../tags/tag98.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7" name="图片 6" descr="组 2"/>
          <p:cNvPicPr>
            <a:picLocks noChangeAspect="1"/>
          </p:cNvPicPr>
          <p:nvPr userDrawn="1"/>
        </p:nvPicPr>
        <p:blipFill>
          <a:blip r:embed="rId17"/>
          <a:stretch>
            <a:fillRect/>
          </a:stretch>
        </p:blipFill>
        <p:spPr>
          <a:xfrm>
            <a:off x="0" y="0"/>
            <a:ext cx="12192000" cy="6858000"/>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image" Target="../media/image7.png"/><Relationship Id="rId14" Type="http://schemas.openxmlformats.org/officeDocument/2006/relationships/notesSlide" Target="../notesSlides/notesSlide1.xml"/><Relationship Id="rId13" Type="http://schemas.openxmlformats.org/officeDocument/2006/relationships/slideLayout" Target="../slideLayouts/slideLayout3.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tags" Target="../tags/tag100.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tags" Target="../tags/tag124.xml"/><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tags" Target="../tags/tag123.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126.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tags" Target="../tags/tag125.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xml"/><Relationship Id="rId5" Type="http://schemas.openxmlformats.org/officeDocument/2006/relationships/tags" Target="../tags/tag128.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tags" Target="../tags/tag1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tags" Target="../tags/tag130.xml"/><Relationship Id="rId2" Type="http://schemas.openxmlformats.org/officeDocument/2006/relationships/image" Target="../media/image36.png"/><Relationship Id="rId1" Type="http://schemas.openxmlformats.org/officeDocument/2006/relationships/tags" Target="../tags/tag129.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tags" Target="../tags/tag132.xml"/><Relationship Id="rId2" Type="http://schemas.openxmlformats.org/officeDocument/2006/relationships/image" Target="../media/image37.png"/><Relationship Id="rId1" Type="http://schemas.openxmlformats.org/officeDocument/2006/relationships/tags" Target="../tags/tag131.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4.xml"/><Relationship Id="rId2" Type="http://schemas.openxmlformats.org/officeDocument/2006/relationships/image" Target="../media/image38.png"/><Relationship Id="rId1" Type="http://schemas.openxmlformats.org/officeDocument/2006/relationships/tags" Target="../tags/tag133.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36.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tags" Target="../tags/tag135.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tags" Target="../tags/tag138.xml"/><Relationship Id="rId2" Type="http://schemas.openxmlformats.org/officeDocument/2006/relationships/image" Target="../media/image41.png"/><Relationship Id="rId1" Type="http://schemas.openxmlformats.org/officeDocument/2006/relationships/tags" Target="../tags/tag137.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tags" Target="../tags/tag140.xml"/><Relationship Id="rId2" Type="http://schemas.openxmlformats.org/officeDocument/2006/relationships/image" Target="../media/image42.png"/><Relationship Id="rId1" Type="http://schemas.openxmlformats.org/officeDocument/2006/relationships/tags" Target="../tags/tag139.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11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ags" Target="../tags/tag111.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2.xml"/><Relationship Id="rId5" Type="http://schemas.openxmlformats.org/officeDocument/2006/relationships/tags" Target="../tags/tag142.xml"/><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tags" Target="../tags/tag141.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tags" Target="../tags/tag144.xml"/><Relationship Id="rId2" Type="http://schemas.openxmlformats.org/officeDocument/2006/relationships/image" Target="../media/image46.png"/><Relationship Id="rId1" Type="http://schemas.openxmlformats.org/officeDocument/2006/relationships/tags" Target="../tags/tag1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14.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tags" Target="../tags/tag113.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2.xml"/><Relationship Id="rId7" Type="http://schemas.openxmlformats.org/officeDocument/2006/relationships/tags" Target="../tags/tag1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1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2.xml"/><Relationship Id="rId7" Type="http://schemas.openxmlformats.org/officeDocument/2006/relationships/tags" Target="../tags/tag1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tags" Target="../tags/tag11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xml"/><Relationship Id="rId6" Type="http://schemas.openxmlformats.org/officeDocument/2006/relationships/tags" Target="../tags/tag120.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119.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122.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tags" Target="../tags/tag1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custDataLst>
              <p:tags r:id="rId1"/>
            </p:custDataLst>
          </p:nvPr>
        </p:nvPicPr>
        <p:blipFill>
          <a:blip r:embed="rId2"/>
          <a:stretch>
            <a:fillRect/>
          </a:stretch>
        </p:blipFill>
        <p:spPr>
          <a:xfrm>
            <a:off x="9852025" y="194945"/>
            <a:ext cx="1774825" cy="384810"/>
          </a:xfrm>
          <a:prstGeom prst="rect">
            <a:avLst/>
          </a:prstGeom>
        </p:spPr>
      </p:pic>
      <p:sp>
        <p:nvSpPr>
          <p:cNvPr id="9" name="矩形 8"/>
          <p:cNvSpPr/>
          <p:nvPr/>
        </p:nvSpPr>
        <p:spPr>
          <a:xfrm>
            <a:off x="3150870" y="5130165"/>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custDataLst>
              <p:tags r:id="rId3"/>
            </p:custDataLst>
          </p:nvPr>
        </p:nvSpPr>
        <p:spPr>
          <a:xfrm>
            <a:off x="3157220" y="5130165"/>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custDataLst>
              <p:tags r:id="rId4"/>
            </p:custDataLst>
          </p:nvPr>
        </p:nvSpPr>
        <p:spPr>
          <a:xfrm>
            <a:off x="3112770" y="5137150"/>
            <a:ext cx="1143000" cy="368300"/>
          </a:xfrm>
          <a:prstGeom prst="rect">
            <a:avLst/>
          </a:prstGeom>
          <a:noFill/>
        </p:spPr>
        <p:txBody>
          <a:bodyPr wrap="square" rtlCol="0">
            <a:spAutoFit/>
          </a:bodyPr>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a:t>
            </a:r>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152900" y="5118735"/>
            <a:ext cx="1162050" cy="368300"/>
          </a:xfrm>
          <a:prstGeom prst="rect">
            <a:avLst/>
          </a:prstGeom>
          <a:noFill/>
        </p:spPr>
        <p:txBody>
          <a:bodyPr wrap="square" rtlCol="0">
            <a:spAutoFit/>
          </a:bodyPr>
          <a:p>
            <a:r>
              <a:rPr lang="zh-CN" altLang="en-US">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梁洁云</a:t>
            </a:r>
            <a:endParaRPr lang="zh-CN" altLang="en-US">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rot="0">
            <a:off x="5587365" y="5137158"/>
            <a:ext cx="3349721" cy="374408"/>
            <a:chOff x="7093" y="6616"/>
            <a:chExt cx="5888" cy="656"/>
          </a:xfrm>
        </p:grpSpPr>
        <p:sp>
          <p:nvSpPr>
            <p:cNvPr id="18" name="矩形 17"/>
            <p:cNvSpPr/>
            <p:nvPr>
              <p:custDataLst>
                <p:tags r:id="rId6"/>
              </p:custDataLst>
            </p:nvPr>
          </p:nvSpPr>
          <p:spPr>
            <a:xfrm>
              <a:off x="7093" y="6626"/>
              <a:ext cx="5888"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3511" cy="645"/>
            </a:xfrm>
            <a:prstGeom prst="rect">
              <a:avLst/>
            </a:prstGeom>
            <a:noFill/>
          </p:spPr>
          <p:txBody>
            <a:bodyPr wrap="square" rtlCol="0">
              <a:spAutoFit/>
            </a:bodyPr>
            <a:p>
              <a:pPr algn="l"/>
              <a:r>
                <a:rPr lang="zh-CN" altLang="en-US"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A1120619060027</a:t>
              </a:r>
              <a:endParaRPr lang="en-US" altLang="zh-CN">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
        <p:nvSpPr>
          <p:cNvPr id="12" name="文本框 11"/>
          <p:cNvSpPr txBox="1"/>
          <p:nvPr userDrawn="1">
            <p:custDataLst>
              <p:tags r:id="rId10"/>
            </p:custDataLst>
          </p:nvPr>
        </p:nvSpPr>
        <p:spPr>
          <a:xfrm>
            <a:off x="1634490" y="1593215"/>
            <a:ext cx="8777605" cy="1835785"/>
          </a:xfrm>
          <a:prstGeom prst="rect">
            <a:avLst/>
          </a:prstGeom>
          <a:noFill/>
        </p:spPr>
        <p:txBody>
          <a:bodyPr wrap="square" rtlCol="0">
            <a:noAutofit/>
          </a:bodyPr>
          <a:p>
            <a:pPr algn="ctr">
              <a:lnSpc>
                <a:spcPct val="120000"/>
              </a:lnSpc>
            </a:pPr>
            <a:r>
              <a:rPr lang="zh-CN" sz="3600" dirty="0">
                <a:gradFill>
                  <a:gsLst>
                    <a:gs pos="0">
                      <a:srgbClr val="FFFAE9"/>
                    </a:gs>
                    <a:gs pos="100000">
                      <a:srgbClr val="FBDF62"/>
                    </a:gs>
                  </a:gsLst>
                  <a:lin ang="5400000" scaled="0"/>
                </a:gradFill>
                <a:latin typeface="思源黑体 CN Medium" panose="020B0600000000000000" pitchFamily="34" charset="-122"/>
                <a:ea typeface="思源黑体 CN Medium" panose="020B0600000000000000" pitchFamily="34" charset="-122"/>
              </a:rPr>
              <a:t>风口解读之固态电池</a:t>
            </a:r>
            <a:endParaRPr lang="zh-CN" sz="3600" dirty="0">
              <a:gradFill>
                <a:gsLst>
                  <a:gs pos="0">
                    <a:srgbClr val="FFFAE9"/>
                  </a:gs>
                  <a:gs pos="100000">
                    <a:srgbClr val="FBDF62"/>
                  </a:gs>
                </a:gsLst>
                <a:lin ang="5400000" scaled="0"/>
              </a:gradFill>
              <a:latin typeface="思源黑体 CN Medium" panose="020B0600000000000000" pitchFamily="34" charset="-122"/>
              <a:ea typeface="思源黑体 CN Medium" panose="020B0600000000000000" pitchFamily="34" charset="-122"/>
            </a:endParaRPr>
          </a:p>
          <a:p>
            <a:pPr algn="ctr">
              <a:lnSpc>
                <a:spcPct val="120000"/>
              </a:lnSpc>
            </a:pPr>
            <a:endParaRPr lang="zh-CN" sz="3600" dirty="0">
              <a:gradFill>
                <a:gsLst>
                  <a:gs pos="0">
                    <a:srgbClr val="FFFAE9"/>
                  </a:gs>
                  <a:gs pos="100000">
                    <a:srgbClr val="FBDF62"/>
                  </a:gs>
                </a:gsLst>
                <a:lin ang="5400000" scaled="0"/>
              </a:gradFill>
              <a:latin typeface="思源黑体 CN Medium" panose="020B0600000000000000" pitchFamily="34" charset="-122"/>
              <a:ea typeface="思源黑体 CN Medium" panose="020B0600000000000000" pitchFamily="34" charset="-122"/>
            </a:endParaRPr>
          </a:p>
        </p:txBody>
      </p:sp>
      <p:sp>
        <p:nvSpPr>
          <p:cNvPr id="4" name="文本框 3"/>
          <p:cNvSpPr txBox="1"/>
          <p:nvPr>
            <p:custDataLst>
              <p:tags r:id="rId11"/>
            </p:custDataLst>
          </p:nvPr>
        </p:nvSpPr>
        <p:spPr>
          <a:xfrm>
            <a:off x="408305" y="283210"/>
            <a:ext cx="3613150" cy="419735"/>
          </a:xfrm>
          <a:prstGeom prst="rect">
            <a:avLst/>
          </a:prstGeom>
          <a:noFill/>
        </p:spPr>
        <p:txBody>
          <a:bodyPr wrap="square" rtlCol="0">
            <a:noAutofit/>
          </a:bodyPr>
          <a:p>
            <a:r>
              <a:rPr lang="zh-CN" altLang="en-US"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rPr>
              <a:t>投教课</a:t>
            </a:r>
            <a:r>
              <a:rPr lang="en-US" altLang="zh-CN"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sym typeface="+mn-ea"/>
              </a:rPr>
              <a:t>——</a:t>
            </a:r>
            <a:endParaRPr lang="en-US" altLang="zh-CN"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endParaRPr>
          </a:p>
        </p:txBody>
      </p:sp>
      <p:sp>
        <p:nvSpPr>
          <p:cNvPr id="2" name="文本框 1"/>
          <p:cNvSpPr txBox="1"/>
          <p:nvPr/>
        </p:nvSpPr>
        <p:spPr>
          <a:xfrm>
            <a:off x="5003165" y="3813810"/>
            <a:ext cx="2185035" cy="460375"/>
          </a:xfrm>
          <a:prstGeom prst="rect">
            <a:avLst/>
          </a:prstGeom>
          <a:noFill/>
        </p:spPr>
        <p:txBody>
          <a:bodyPr wrap="square" rtlCol="0" anchor="t">
            <a:spAutoFit/>
          </a:bodyPr>
          <a:p>
            <a:r>
              <a:rPr lang="en-US" altLang="zh-CN"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sym typeface="+mn-ea"/>
              </a:rPr>
              <a:t>2024 .11.21</a:t>
            </a:r>
            <a:endParaRPr lang="zh-CN" altLang="en-US"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sym typeface="+mn-ea"/>
            </a:endParaRPr>
          </a:p>
        </p:txBody>
      </p:sp>
    </p:spTree>
    <p:custDataLst>
      <p:tags r:id="rId1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787015" y="0"/>
            <a:ext cx="6689725" cy="645160"/>
          </a:xfrm>
          <a:prstGeom prst="rect">
            <a:avLst/>
          </a:prstGeom>
          <a:noFill/>
        </p:spPr>
        <p:txBody>
          <a:bodyPr wrap="square" rtlCol="0">
            <a:spAutoFit/>
          </a:bodyPr>
          <a:p>
            <a:pPr marR="0" defTabSz="914400" fontAlgn="auto">
              <a:lnSpc>
                <a:spcPct val="100000"/>
              </a:lnSpc>
              <a:spcBef>
                <a:spcPts val="0"/>
              </a:spcBef>
              <a:buClrTx/>
              <a:buSzTx/>
              <a:buFontTx/>
              <a:buNone/>
            </a:pPr>
            <a:r>
              <a:rPr lang="en-US" sz="3600" b="1">
                <a:solidFill>
                  <a:schemeClr val="bg1"/>
                </a:solidFill>
                <a:sym typeface="+mn-ea"/>
              </a:rPr>
              <a:t>  </a:t>
            </a:r>
            <a:r>
              <a:rPr lang="zh-CN" altLang="en-US" sz="3200" b="1">
                <a:solidFill>
                  <a:schemeClr val="bg1"/>
                </a:solidFill>
                <a:sym typeface="+mn-ea"/>
              </a:rPr>
              <a:t>逻辑</a:t>
            </a:r>
            <a:r>
              <a:rPr lang="en-US" altLang="zh-CN" sz="3200" b="1">
                <a:solidFill>
                  <a:schemeClr val="bg1"/>
                </a:solidFill>
                <a:sym typeface="+mn-ea"/>
              </a:rPr>
              <a:t>4</a:t>
            </a:r>
            <a:r>
              <a:rPr lang="en-US" altLang="zh-CN" sz="3200" b="1">
                <a:solidFill>
                  <a:schemeClr val="bg1"/>
                </a:solidFill>
                <a:sym typeface="+mn-ea"/>
              </a:rPr>
              <a:t>.</a:t>
            </a:r>
            <a:r>
              <a:rPr lang="zh-CN" altLang="en-US" sz="3200" b="1">
                <a:solidFill>
                  <a:schemeClr val="bg1"/>
                </a:solidFill>
                <a:sym typeface="+mn-ea"/>
              </a:rPr>
              <a:t>核心消息驱动与锂材料增量</a:t>
            </a:r>
            <a:endParaRPr lang="zh-CN" sz="3200" b="1">
              <a:solidFill>
                <a:schemeClr val="bg1"/>
              </a:solidFill>
              <a:sym typeface="+mn-ea"/>
            </a:endParaRPr>
          </a:p>
        </p:txBody>
      </p:sp>
      <p:pic>
        <p:nvPicPr>
          <p:cNvPr id="16" name="图片 15"/>
          <p:cNvPicPr>
            <a:picLocks noChangeAspect="1"/>
          </p:cNvPicPr>
          <p:nvPr/>
        </p:nvPicPr>
        <p:blipFill>
          <a:blip r:embed="rId2"/>
          <a:stretch>
            <a:fillRect/>
          </a:stretch>
        </p:blipFill>
        <p:spPr>
          <a:xfrm>
            <a:off x="784225" y="1831975"/>
            <a:ext cx="6250940" cy="1468120"/>
          </a:xfrm>
          <a:prstGeom prst="rect">
            <a:avLst/>
          </a:prstGeom>
          <a:ln>
            <a:solidFill>
              <a:schemeClr val="accent6"/>
            </a:solidFill>
          </a:ln>
        </p:spPr>
      </p:pic>
      <p:pic>
        <p:nvPicPr>
          <p:cNvPr id="17" name="图片 16"/>
          <p:cNvPicPr>
            <a:picLocks noChangeAspect="1"/>
          </p:cNvPicPr>
          <p:nvPr/>
        </p:nvPicPr>
        <p:blipFill>
          <a:blip r:embed="rId3"/>
          <a:stretch>
            <a:fillRect/>
          </a:stretch>
        </p:blipFill>
        <p:spPr>
          <a:xfrm>
            <a:off x="784225" y="3732530"/>
            <a:ext cx="6245860" cy="1275715"/>
          </a:xfrm>
          <a:prstGeom prst="rect">
            <a:avLst/>
          </a:prstGeom>
          <a:ln>
            <a:solidFill>
              <a:schemeClr val="accent6"/>
            </a:solidFill>
          </a:ln>
        </p:spPr>
      </p:pic>
      <p:pic>
        <p:nvPicPr>
          <p:cNvPr id="18" name="图片 17"/>
          <p:cNvPicPr>
            <a:picLocks noChangeAspect="1"/>
          </p:cNvPicPr>
          <p:nvPr/>
        </p:nvPicPr>
        <p:blipFill>
          <a:blip r:embed="rId4"/>
          <a:stretch>
            <a:fillRect/>
          </a:stretch>
        </p:blipFill>
        <p:spPr>
          <a:xfrm>
            <a:off x="607695" y="1048385"/>
            <a:ext cx="5200650" cy="561975"/>
          </a:xfrm>
          <a:prstGeom prst="rect">
            <a:avLst/>
          </a:prstGeom>
        </p:spPr>
      </p:pic>
      <p:sp>
        <p:nvSpPr>
          <p:cNvPr id="19" name="文本框 18"/>
          <p:cNvSpPr txBox="1"/>
          <p:nvPr/>
        </p:nvSpPr>
        <p:spPr>
          <a:xfrm>
            <a:off x="7704455" y="2618740"/>
            <a:ext cx="2722880" cy="337185"/>
          </a:xfrm>
          <a:prstGeom prst="rect">
            <a:avLst/>
          </a:prstGeom>
          <a:noFill/>
        </p:spPr>
        <p:txBody>
          <a:bodyPr wrap="square" rtlCol="0" anchor="t">
            <a:spAutoFit/>
          </a:bodyPr>
          <a:p>
            <a:pPr marL="0" indent="0"/>
            <a:r>
              <a:rPr lang="zh-CN" altLang="en-US" sz="1600" b="1">
                <a:solidFill>
                  <a:srgbClr val="FF0000"/>
                </a:solidFill>
                <a:latin typeface="微软雅黑" panose="020B0503020204020204" charset="-122"/>
                <a:ea typeface="微软雅黑" panose="020B0503020204020204" charset="-122"/>
                <a:sym typeface="+mn-ea"/>
              </a:rPr>
              <a:t>储能新技术层出不穷！！！</a:t>
            </a:r>
            <a:endParaRPr lang="zh-CN" altLang="en-US" sz="1600" b="1">
              <a:solidFill>
                <a:srgbClr val="FF0000"/>
              </a:solidFill>
              <a:latin typeface="微软雅黑" panose="020B0503020204020204" charset="-122"/>
              <a:ea typeface="微软雅黑" panose="020B0503020204020204" charset="-122"/>
              <a:sym typeface="+mn-ea"/>
            </a:endParaRPr>
          </a:p>
        </p:txBody>
      </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740275" y="0"/>
            <a:ext cx="443801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zh-CN" sz="3600" b="1" i="0" kern="1200" cap="none" spc="0" normalizeH="0" baseline="0">
                <a:solidFill>
                  <a:schemeClr val="bg1"/>
                </a:solidFill>
              </a:rPr>
              <a:t>固态电池之锂材料</a:t>
            </a:r>
            <a:endParaRPr kumimoji="0" lang="zh-CN" sz="3600" b="1" i="0" kern="1200" cap="none" spc="0" normalizeH="0" baseline="0">
              <a:solidFill>
                <a:schemeClr val="bg1"/>
              </a:solidFill>
              <a:sym typeface="+mn-ea"/>
            </a:endParaRPr>
          </a:p>
        </p:txBody>
      </p:sp>
      <p:pic>
        <p:nvPicPr>
          <p:cNvPr id="11" name="图片 10"/>
          <p:cNvPicPr>
            <a:picLocks noChangeAspect="1"/>
          </p:cNvPicPr>
          <p:nvPr/>
        </p:nvPicPr>
        <p:blipFill>
          <a:blip r:embed="rId2"/>
          <a:stretch>
            <a:fillRect/>
          </a:stretch>
        </p:blipFill>
        <p:spPr>
          <a:xfrm>
            <a:off x="1708785" y="843915"/>
            <a:ext cx="9013190" cy="2091690"/>
          </a:xfrm>
          <a:prstGeom prst="rect">
            <a:avLst/>
          </a:prstGeom>
        </p:spPr>
      </p:pic>
      <p:pic>
        <p:nvPicPr>
          <p:cNvPr id="12" name="图片 11"/>
          <p:cNvPicPr>
            <a:picLocks noChangeAspect="1"/>
          </p:cNvPicPr>
          <p:nvPr/>
        </p:nvPicPr>
        <p:blipFill>
          <a:blip r:embed="rId3"/>
          <a:stretch>
            <a:fillRect/>
          </a:stretch>
        </p:blipFill>
        <p:spPr>
          <a:xfrm>
            <a:off x="1626870" y="2935605"/>
            <a:ext cx="8938260" cy="2103120"/>
          </a:xfrm>
          <a:prstGeom prst="rect">
            <a:avLst/>
          </a:prstGeom>
        </p:spPr>
      </p:pic>
      <p:sp>
        <p:nvSpPr>
          <p:cNvPr id="3" name="文本框 2"/>
          <p:cNvSpPr txBox="1"/>
          <p:nvPr/>
        </p:nvSpPr>
        <p:spPr>
          <a:xfrm>
            <a:off x="1708785" y="5230495"/>
            <a:ext cx="9676130" cy="829945"/>
          </a:xfrm>
          <a:prstGeom prst="rect">
            <a:avLst/>
          </a:prstGeom>
        </p:spPr>
        <p:txBody>
          <a:bodyPr wrap="square">
            <a:spAutoFit/>
          </a:bodyPr>
          <a:p>
            <a:pPr marL="0" indent="0">
              <a:spcBef>
                <a:spcPct val="0"/>
              </a:spcBef>
              <a:spcAft>
                <a:spcPct val="0"/>
              </a:spcAft>
            </a:pPr>
            <a:r>
              <a:rPr lang="zh-CN" altLang="en-US" sz="1600" b="0" i="0">
                <a:latin typeface="微软雅黑" panose="020B0503020204020204" charset="-122"/>
                <a:ea typeface="微软雅黑" panose="020B0503020204020204" charset="-122"/>
              </a:rPr>
              <a:t>锂在固态电池中的用量只增不减，锂资源的战略价值和在电池中的核心地位会随着固态电池的产业化而显得愈发重要。当前锂盐阶段性的供需矛盾只是锂电池行业发展中的小插曲，在固态电池产业快速迭代背景下，优质的锂资源个股值得长期关注。</a:t>
            </a:r>
            <a:endParaRPr lang="zh-CN" altLang="en-US" sz="1600" b="0" i="0">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187575" y="154305"/>
            <a:ext cx="8686800" cy="460375"/>
          </a:xfrm>
          <a:prstGeom prst="rect">
            <a:avLst/>
          </a:prstGeom>
          <a:noFill/>
        </p:spPr>
        <p:txBody>
          <a:bodyPr wrap="square" rtlCol="0">
            <a:spAutoFit/>
          </a:bodyPr>
          <a:p>
            <a:pPr marR="0" defTabSz="914400" fontAlgn="auto">
              <a:lnSpc>
                <a:spcPct val="100000"/>
              </a:lnSpc>
              <a:spcBef>
                <a:spcPts val="0"/>
              </a:spcBef>
              <a:buClrTx/>
              <a:buSzTx/>
              <a:buFontTx/>
              <a:buNone/>
            </a:pPr>
            <a:r>
              <a:rPr lang="zh-CN" altLang="en-US" sz="2400" b="1">
                <a:solidFill>
                  <a:schemeClr val="bg1"/>
                </a:solidFill>
                <a:sym typeface="+mn-ea"/>
              </a:rPr>
              <a:t>锂电产业链即将见底？业内人士预计明年价格有望回升</a:t>
            </a:r>
            <a:endParaRPr lang="zh-CN" altLang="en-US" sz="2400" b="1">
              <a:solidFill>
                <a:schemeClr val="bg1"/>
              </a:solidFill>
              <a:sym typeface="+mn-ea"/>
            </a:endParaRPr>
          </a:p>
        </p:txBody>
      </p:sp>
      <p:sp>
        <p:nvSpPr>
          <p:cNvPr id="11" name="文本框 10"/>
          <p:cNvSpPr txBox="1"/>
          <p:nvPr/>
        </p:nvSpPr>
        <p:spPr>
          <a:xfrm>
            <a:off x="3556000" y="3137217"/>
            <a:ext cx="5080000" cy="583565"/>
          </a:xfrm>
          <a:prstGeom prst="rect">
            <a:avLst/>
          </a:prstGeom>
        </p:spPr>
        <p:txBody>
          <a:bodyPr>
            <a:spAutoFit/>
          </a:bodyPr>
          <a:p>
            <a:pPr marL="0" indent="0" algn="just"/>
            <a:r>
              <a:rPr lang="zh-CN" altLang="en-US" sz="1600" b="1" i="0">
                <a:solidFill>
                  <a:srgbClr val="FFFFFF"/>
                </a:solidFill>
                <a:latin typeface="PingFang SC"/>
                <a:ea typeface="PingFang SC"/>
              </a:rPr>
              <a:t>锂电产业链即将见底？业内人士预计明年价格有望回升</a:t>
            </a:r>
            <a:endParaRPr lang="zh-CN" altLang="en-US" sz="1600" b="1" i="0">
              <a:solidFill>
                <a:srgbClr val="FFFFFF"/>
              </a:solidFill>
              <a:latin typeface="PingFang SC"/>
              <a:ea typeface="PingFang SC"/>
            </a:endParaRPr>
          </a:p>
        </p:txBody>
      </p:sp>
      <p:pic>
        <p:nvPicPr>
          <p:cNvPr id="2" name="图片 1"/>
          <p:cNvPicPr>
            <a:picLocks noChangeAspect="1"/>
          </p:cNvPicPr>
          <p:nvPr/>
        </p:nvPicPr>
        <p:blipFill>
          <a:blip r:embed="rId2"/>
          <a:stretch>
            <a:fillRect/>
          </a:stretch>
        </p:blipFill>
        <p:spPr>
          <a:xfrm>
            <a:off x="554355" y="1207770"/>
            <a:ext cx="5862320" cy="1080135"/>
          </a:xfrm>
          <a:prstGeom prst="rect">
            <a:avLst/>
          </a:prstGeom>
        </p:spPr>
      </p:pic>
      <p:pic>
        <p:nvPicPr>
          <p:cNvPr id="5" name="图片 4"/>
          <p:cNvPicPr>
            <a:picLocks noChangeAspect="1"/>
          </p:cNvPicPr>
          <p:nvPr/>
        </p:nvPicPr>
        <p:blipFill>
          <a:blip r:embed="rId3"/>
          <a:stretch>
            <a:fillRect/>
          </a:stretch>
        </p:blipFill>
        <p:spPr>
          <a:xfrm>
            <a:off x="6786245" y="1207770"/>
            <a:ext cx="4529455" cy="828040"/>
          </a:xfrm>
          <a:prstGeom prst="rect">
            <a:avLst/>
          </a:prstGeom>
        </p:spPr>
      </p:pic>
      <p:pic>
        <p:nvPicPr>
          <p:cNvPr id="7" name="图片 6"/>
          <p:cNvPicPr>
            <a:picLocks noChangeAspect="1"/>
          </p:cNvPicPr>
          <p:nvPr/>
        </p:nvPicPr>
        <p:blipFill>
          <a:blip r:embed="rId4"/>
          <a:stretch>
            <a:fillRect/>
          </a:stretch>
        </p:blipFill>
        <p:spPr>
          <a:xfrm>
            <a:off x="554355" y="2506980"/>
            <a:ext cx="6019165" cy="3536950"/>
          </a:xfrm>
          <a:prstGeom prst="rect">
            <a:avLst/>
          </a:prstGeom>
        </p:spPr>
      </p:pic>
      <p:sp>
        <p:nvSpPr>
          <p:cNvPr id="9" name="文本框 8"/>
          <p:cNvSpPr txBox="1"/>
          <p:nvPr/>
        </p:nvSpPr>
        <p:spPr>
          <a:xfrm>
            <a:off x="7452360" y="3260725"/>
            <a:ext cx="3422015" cy="922020"/>
          </a:xfrm>
          <a:prstGeom prst="rect">
            <a:avLst/>
          </a:prstGeom>
        </p:spPr>
        <p:txBody>
          <a:bodyPr wrap="square">
            <a:spAutoFit/>
          </a:bodyPr>
          <a:p>
            <a:pPr marL="0" indent="0">
              <a:spcBef>
                <a:spcPct val="0"/>
              </a:spcBef>
              <a:spcAft>
                <a:spcPct val="0"/>
              </a:spcAft>
            </a:pPr>
            <a:r>
              <a:rPr lang="zh-CN" altLang="en-US" b="1" i="0">
                <a:latin typeface="微软雅黑" panose="020B0503020204020204" charset="-122"/>
                <a:ea typeface="微软雅黑" panose="020B0503020204020204" charset="-122"/>
              </a:rPr>
              <a:t>碳酸锂价格已经处于相对底部位置，未来固态电池锂耗量的增加将进一步打开锂的需求空间</a:t>
            </a:r>
            <a:endParaRPr lang="zh-CN" altLang="en-US" b="1" i="0">
              <a:latin typeface="微软雅黑" panose="020B0503020204020204" charset="-122"/>
              <a:ea typeface="微软雅黑" panose="020B0503020204020204" charset="-122"/>
            </a:endParaRPr>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4364999" y="2811670"/>
            <a:ext cx="4703762" cy="1050925"/>
          </a:xfrm>
        </p:spPr>
        <p:txBody>
          <a:bodyPr/>
          <a:lstStyle/>
          <a:p>
            <a:r>
              <a:rPr lang="zh-CN" altLang="en-US" dirty="0"/>
              <a:t>风口选股</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013075" y="0"/>
            <a:ext cx="582612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en-US" sz="3200" b="1" i="0" kern="1200" cap="none" spc="0" normalizeH="0" baseline="0">
                <a:solidFill>
                  <a:schemeClr val="bg1"/>
                </a:solidFill>
              </a:rPr>
              <a:t>                </a:t>
            </a:r>
            <a:r>
              <a:rPr lang="en-US" sz="3200" b="1">
                <a:solidFill>
                  <a:schemeClr val="bg1"/>
                </a:solidFill>
                <a:sym typeface="+mn-ea"/>
              </a:rPr>
              <a:t> </a:t>
            </a:r>
            <a:r>
              <a:rPr lang="zh-CN" altLang="en-US" sz="3200" b="1">
                <a:solidFill>
                  <a:schemeClr val="bg1"/>
                </a:solidFill>
                <a:sym typeface="+mn-ea"/>
              </a:rPr>
              <a:t>分时</a:t>
            </a:r>
            <a:r>
              <a:rPr lang="zh-CN" altLang="en-US" sz="3200" b="1">
                <a:solidFill>
                  <a:schemeClr val="bg1"/>
                </a:solidFill>
                <a:sym typeface="+mn-ea"/>
              </a:rPr>
              <a:t>异动选股</a:t>
            </a:r>
            <a:endParaRPr kumimoji="0" lang="zh-CN" altLang="en-US" sz="3200" b="1" i="0" kern="1200" cap="none" spc="0" normalizeH="0" baseline="0">
              <a:solidFill>
                <a:schemeClr val="bg1"/>
              </a:solidFill>
              <a:sym typeface="+mn-ea"/>
            </a:endParaRPr>
          </a:p>
        </p:txBody>
      </p:sp>
      <p:pic>
        <p:nvPicPr>
          <p:cNvPr id="3" name="图片 2"/>
          <p:cNvPicPr>
            <a:picLocks noChangeAspect="1"/>
          </p:cNvPicPr>
          <p:nvPr/>
        </p:nvPicPr>
        <p:blipFill>
          <a:blip r:embed="rId2"/>
          <a:stretch>
            <a:fillRect/>
          </a:stretch>
        </p:blipFill>
        <p:spPr>
          <a:xfrm>
            <a:off x="2486025" y="1032510"/>
            <a:ext cx="7219315" cy="4563745"/>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013075" y="0"/>
            <a:ext cx="582612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en-US" sz="3200" b="1" i="0" kern="1200" cap="none" spc="0" normalizeH="0" baseline="0">
                <a:solidFill>
                  <a:schemeClr val="bg1"/>
                </a:solidFill>
              </a:rPr>
              <a:t>             </a:t>
            </a:r>
            <a:r>
              <a:rPr kumimoji="0" lang="zh-CN" altLang="en-US" sz="3200" b="1" i="0" kern="1200" cap="none" spc="0" normalizeH="0" baseline="0">
                <a:solidFill>
                  <a:schemeClr val="bg1"/>
                </a:solidFill>
              </a:rPr>
              <a:t>风口爆量回档</a:t>
            </a:r>
            <a:endParaRPr kumimoji="0" lang="en-US" altLang="zh-CN" sz="3200" b="1" i="0" kern="1200" cap="none" spc="0" normalizeH="0" baseline="0">
              <a:solidFill>
                <a:schemeClr val="bg1"/>
              </a:solidFill>
              <a:sym typeface="+mn-ea"/>
            </a:endParaRPr>
          </a:p>
        </p:txBody>
      </p:sp>
      <p:pic>
        <p:nvPicPr>
          <p:cNvPr id="2" name="图片 1"/>
          <p:cNvPicPr>
            <a:picLocks noChangeAspect="1"/>
          </p:cNvPicPr>
          <p:nvPr/>
        </p:nvPicPr>
        <p:blipFill>
          <a:blip r:embed="rId2"/>
          <a:stretch>
            <a:fillRect/>
          </a:stretch>
        </p:blipFill>
        <p:spPr>
          <a:xfrm>
            <a:off x="2597150" y="875665"/>
            <a:ext cx="7378700" cy="5218430"/>
          </a:xfrm>
          <a:prstGeom prst="rect">
            <a:avLst/>
          </a:prstGeom>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887730" y="81280"/>
            <a:ext cx="954976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lang="zh-CN" sz="3600" b="1">
                <a:solidFill>
                  <a:schemeClr val="bg1"/>
                </a:solidFill>
                <a:latin typeface="微软雅黑" panose="020B0503020204020204" charset="-122"/>
                <a:ea typeface="微软雅黑" panose="020B0503020204020204" charset="-122"/>
                <a:cs typeface="微软雅黑" panose="020B0503020204020204" charset="-122"/>
                <a:sym typeface="+mn-ea"/>
              </a:rPr>
              <a:t>《好股研选》栏目介绍</a:t>
            </a:r>
            <a:endParaRPr lang="zh-CN" sz="3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9021445" y="5601335"/>
            <a:ext cx="2511425" cy="410845"/>
          </a:xfrm>
          <a:prstGeom prst="rect">
            <a:avLst/>
          </a:prstGeom>
        </p:spPr>
        <p:style>
          <a:lnRef idx="0">
            <a:srgbClr val="FFFFFF"/>
          </a:lnRef>
          <a:fillRef idx="2">
            <a:schemeClr val="accent4"/>
          </a:fillRef>
          <a:effectRef idx="1">
            <a:schemeClr val="accent4"/>
          </a:effectRef>
          <a:fontRef idx="minor">
            <a:schemeClr val="dk1"/>
          </a:fontRef>
        </p:style>
        <p:txBody>
          <a:bodyPr wrap="square" rtlCol="0" anchor="t">
            <a:spAutoFit/>
          </a:bodyPr>
          <a:p>
            <a:pPr algn="ctr">
              <a:lnSpc>
                <a:spcPct val="130000"/>
              </a:lnSpc>
            </a:pPr>
            <a:r>
              <a:rPr lang="en-US" altLang="zh-CN" sz="1600">
                <a:sym typeface="+mn-ea"/>
              </a:rPr>
              <a:t>98</a:t>
            </a:r>
            <a:r>
              <a:rPr lang="zh-CN" altLang="en-US" sz="1600">
                <a:sym typeface="+mn-ea"/>
              </a:rPr>
              <a:t>元</a:t>
            </a:r>
            <a:r>
              <a:rPr lang="en-US" altLang="zh-CN" sz="1600">
                <a:sym typeface="+mn-ea"/>
              </a:rPr>
              <a:t>/</a:t>
            </a:r>
            <a:r>
              <a:rPr lang="zh-CN" altLang="en-US" sz="1600">
                <a:sym typeface="+mn-ea"/>
              </a:rPr>
              <a:t>月，</a:t>
            </a:r>
            <a:r>
              <a:rPr lang="en-US" altLang="zh-CN" sz="1600">
                <a:sym typeface="+mn-ea"/>
              </a:rPr>
              <a:t>8</a:t>
            </a:r>
            <a:r>
              <a:rPr lang="zh-CN" altLang="en-US" sz="1600">
                <a:sym typeface="+mn-ea"/>
              </a:rPr>
              <a:t>篇，</a:t>
            </a:r>
            <a:r>
              <a:rPr lang="en-US" altLang="zh-CN" sz="1600">
                <a:sym typeface="+mn-ea"/>
              </a:rPr>
              <a:t>12</a:t>
            </a:r>
            <a:r>
              <a:rPr lang="zh-CN" altLang="en-US" sz="1600">
                <a:sym typeface="+mn-ea"/>
              </a:rPr>
              <a:t>元</a:t>
            </a:r>
            <a:r>
              <a:rPr lang="en-US" altLang="zh-CN" sz="1600">
                <a:sym typeface="+mn-ea"/>
              </a:rPr>
              <a:t>/</a:t>
            </a:r>
            <a:r>
              <a:rPr lang="zh-CN" altLang="en-US" sz="1600">
                <a:sym typeface="+mn-ea"/>
              </a:rPr>
              <a:t>篇</a:t>
            </a:r>
            <a:endParaRPr lang="zh-CN" altLang="en-US" sz="1600">
              <a:sym typeface="+mn-ea"/>
            </a:endParaRPr>
          </a:p>
        </p:txBody>
      </p:sp>
      <p:pic>
        <p:nvPicPr>
          <p:cNvPr id="2" name="图片 1"/>
          <p:cNvPicPr>
            <a:picLocks noChangeAspect="1"/>
          </p:cNvPicPr>
          <p:nvPr/>
        </p:nvPicPr>
        <p:blipFill>
          <a:blip r:embed="rId2"/>
          <a:stretch>
            <a:fillRect/>
          </a:stretch>
        </p:blipFill>
        <p:spPr>
          <a:xfrm>
            <a:off x="456565" y="1083310"/>
            <a:ext cx="8192135" cy="4608195"/>
          </a:xfrm>
          <a:prstGeom prst="rect">
            <a:avLst/>
          </a:prstGeom>
        </p:spPr>
      </p:pic>
      <p:pic>
        <p:nvPicPr>
          <p:cNvPr id="3" name="图片 2"/>
          <p:cNvPicPr>
            <a:picLocks noChangeAspect="1"/>
          </p:cNvPicPr>
          <p:nvPr/>
        </p:nvPicPr>
        <p:blipFill>
          <a:blip r:embed="rId3"/>
          <a:stretch>
            <a:fillRect/>
          </a:stretch>
        </p:blipFill>
        <p:spPr>
          <a:xfrm>
            <a:off x="8836660" y="1010285"/>
            <a:ext cx="2806700" cy="4368165"/>
          </a:xfrm>
          <a:prstGeom prst="rect">
            <a:avLst/>
          </a:prstGeom>
          <a:ln>
            <a:solidFill>
              <a:schemeClr val="accent6">
                <a:lumMod val="60000"/>
                <a:lumOff val="40000"/>
              </a:schemeClr>
            </a:solidFill>
          </a:ln>
        </p:spPr>
      </p:pic>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887730" y="81280"/>
            <a:ext cx="954976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lang="zh-CN" sz="3600" b="1">
                <a:solidFill>
                  <a:schemeClr val="bg1"/>
                </a:solidFill>
                <a:latin typeface="微软雅黑" panose="020B0503020204020204" charset="-122"/>
                <a:ea typeface="微软雅黑" panose="020B0503020204020204" charset="-122"/>
                <a:cs typeface="微软雅黑" panose="020B0503020204020204" charset="-122"/>
                <a:sym typeface="+mn-ea"/>
              </a:rPr>
              <a:t>《好股研选》栏目回顾</a:t>
            </a:r>
            <a:endParaRPr lang="zh-CN" sz="3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2"/>
          <a:stretch>
            <a:fillRect/>
          </a:stretch>
        </p:blipFill>
        <p:spPr>
          <a:xfrm>
            <a:off x="2863850" y="862965"/>
            <a:ext cx="6464935" cy="513207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742315" y="81280"/>
            <a:ext cx="954976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lang="zh-CN" sz="3600" b="1">
                <a:solidFill>
                  <a:schemeClr val="bg1"/>
                </a:solidFill>
                <a:latin typeface="微软雅黑" panose="020B0503020204020204" charset="-122"/>
                <a:ea typeface="微软雅黑" panose="020B0503020204020204" charset="-122"/>
                <a:cs typeface="微软雅黑" panose="020B0503020204020204" charset="-122"/>
                <a:sym typeface="+mn-ea"/>
              </a:rPr>
              <a:t>《主力透视陪跑营》小班课好评反馈</a:t>
            </a:r>
            <a:endParaRPr lang="zh-CN" sz="3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3" name="图片 2"/>
          <p:cNvPicPr>
            <a:picLocks noChangeAspect="1"/>
          </p:cNvPicPr>
          <p:nvPr/>
        </p:nvPicPr>
        <p:blipFill>
          <a:blip r:embed="rId2"/>
          <a:stretch>
            <a:fillRect/>
          </a:stretch>
        </p:blipFill>
        <p:spPr>
          <a:xfrm>
            <a:off x="0" y="-57785"/>
            <a:ext cx="12294235" cy="6915785"/>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740275" y="0"/>
            <a:ext cx="357505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zh-CN" sz="3600" b="1" i="0" kern="1200" cap="none" spc="0" normalizeH="0" baseline="0">
                <a:solidFill>
                  <a:schemeClr val="bg1"/>
                </a:solidFill>
              </a:rPr>
              <a:t>市场风口</a:t>
            </a:r>
            <a:endParaRPr kumimoji="0" lang="zh-CN" sz="3600" b="1" i="0" kern="1200" cap="none" spc="0" normalizeH="0" baseline="0">
              <a:solidFill>
                <a:schemeClr val="bg1"/>
              </a:solidFill>
              <a:sym typeface="+mn-ea"/>
            </a:endParaRPr>
          </a:p>
        </p:txBody>
      </p:sp>
      <p:pic>
        <p:nvPicPr>
          <p:cNvPr id="5" name="图片 4"/>
          <p:cNvPicPr>
            <a:picLocks noChangeAspect="1"/>
          </p:cNvPicPr>
          <p:nvPr/>
        </p:nvPicPr>
        <p:blipFill>
          <a:blip r:embed="rId2"/>
          <a:stretch>
            <a:fillRect/>
          </a:stretch>
        </p:blipFill>
        <p:spPr>
          <a:xfrm>
            <a:off x="3844925" y="1210310"/>
            <a:ext cx="7958455" cy="4175760"/>
          </a:xfrm>
          <a:prstGeom prst="rect">
            <a:avLst/>
          </a:prstGeom>
        </p:spPr>
      </p:pic>
      <p:pic>
        <p:nvPicPr>
          <p:cNvPr id="2" name="图片 1"/>
          <p:cNvPicPr>
            <a:picLocks noChangeAspect="1"/>
          </p:cNvPicPr>
          <p:nvPr/>
        </p:nvPicPr>
        <p:blipFill>
          <a:blip r:embed="rId3"/>
          <a:stretch>
            <a:fillRect/>
          </a:stretch>
        </p:blipFill>
        <p:spPr>
          <a:xfrm>
            <a:off x="458470" y="1067435"/>
            <a:ext cx="3327400" cy="4603750"/>
          </a:xfrm>
          <a:prstGeom prst="rect">
            <a:avLst/>
          </a:prstGeom>
        </p:spPr>
      </p:pic>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566545" y="81280"/>
            <a:ext cx="954976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lang="zh-CN" sz="3600" b="1">
                <a:solidFill>
                  <a:schemeClr val="bg1"/>
                </a:solidFill>
                <a:latin typeface="微软雅黑" panose="020B0503020204020204" charset="-122"/>
                <a:ea typeface="微软雅黑" panose="020B0503020204020204" charset="-122"/>
                <a:cs typeface="微软雅黑" panose="020B0503020204020204" charset="-122"/>
                <a:sym typeface="+mn-ea"/>
              </a:rPr>
              <a:t>《主力透视陪跑营》社群</a:t>
            </a:r>
            <a:endParaRPr lang="zh-CN" sz="3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nvPicPr>
        <p:blipFill>
          <a:blip r:embed="rId2"/>
          <a:stretch>
            <a:fillRect/>
          </a:stretch>
        </p:blipFill>
        <p:spPr>
          <a:xfrm>
            <a:off x="6731635" y="935990"/>
            <a:ext cx="4785995" cy="4210685"/>
          </a:xfrm>
          <a:prstGeom prst="rect">
            <a:avLst/>
          </a:prstGeom>
          <a:ln>
            <a:solidFill>
              <a:schemeClr val="accent6"/>
            </a:solidFill>
          </a:ln>
        </p:spPr>
      </p:pic>
      <p:pic>
        <p:nvPicPr>
          <p:cNvPr id="8" name="图片 7"/>
          <p:cNvPicPr>
            <a:picLocks noChangeAspect="1"/>
          </p:cNvPicPr>
          <p:nvPr/>
        </p:nvPicPr>
        <p:blipFill>
          <a:blip r:embed="rId3"/>
          <a:stretch>
            <a:fillRect/>
          </a:stretch>
        </p:blipFill>
        <p:spPr>
          <a:xfrm>
            <a:off x="932815" y="935990"/>
            <a:ext cx="5173980" cy="3584575"/>
          </a:xfrm>
          <a:prstGeom prst="rect">
            <a:avLst/>
          </a:prstGeom>
          <a:ln>
            <a:solidFill>
              <a:schemeClr val="accent6"/>
            </a:solidFill>
          </a:ln>
        </p:spPr>
      </p:pic>
      <p:pic>
        <p:nvPicPr>
          <p:cNvPr id="11" name="图片 10"/>
          <p:cNvPicPr>
            <a:picLocks noChangeAspect="1"/>
          </p:cNvPicPr>
          <p:nvPr/>
        </p:nvPicPr>
        <p:blipFill>
          <a:blip r:embed="rId4"/>
          <a:stretch>
            <a:fillRect/>
          </a:stretch>
        </p:blipFill>
        <p:spPr>
          <a:xfrm>
            <a:off x="4893310" y="3538220"/>
            <a:ext cx="2896870" cy="2355215"/>
          </a:xfrm>
          <a:prstGeom prst="rect">
            <a:avLst/>
          </a:prstGeom>
          <a:ln>
            <a:solidFill>
              <a:schemeClr val="accent6"/>
            </a:solidFill>
          </a:ln>
        </p:spPr>
      </p:pic>
    </p:spTree>
    <p:custDataLst>
      <p:tags r:id="rId5"/>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742315" y="81280"/>
            <a:ext cx="954976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lang="zh-CN" sz="3600" b="1">
                <a:solidFill>
                  <a:schemeClr val="bg1"/>
                </a:solidFill>
                <a:latin typeface="微软雅黑" panose="020B0503020204020204" charset="-122"/>
                <a:ea typeface="微软雅黑" panose="020B0503020204020204" charset="-122"/>
                <a:cs typeface="微软雅黑" panose="020B0503020204020204" charset="-122"/>
                <a:sym typeface="+mn-ea"/>
              </a:rPr>
              <a:t>《主力透视陪跑营》社群路径</a:t>
            </a:r>
            <a:endParaRPr lang="zh-CN" sz="3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3" name="图片 2"/>
          <p:cNvPicPr>
            <a:picLocks noChangeAspect="1"/>
          </p:cNvPicPr>
          <p:nvPr/>
        </p:nvPicPr>
        <p:blipFill>
          <a:blip r:embed="rId2"/>
          <a:stretch>
            <a:fillRect/>
          </a:stretch>
        </p:blipFill>
        <p:spPr>
          <a:xfrm>
            <a:off x="2230755" y="989965"/>
            <a:ext cx="7286625" cy="516128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364999" y="2811670"/>
            <a:ext cx="4703762" cy="1050925"/>
          </a:xfrm>
        </p:spPr>
        <p:txBody>
          <a:bodyPr/>
          <a:lstStyle/>
          <a:p>
            <a:r>
              <a:rPr lang="zh-CN" altLang="en-US" dirty="0"/>
              <a:t>风口解读</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740275" y="0"/>
            <a:ext cx="357505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zh-CN" sz="3600" b="1" i="0" kern="1200" cap="none" spc="0" normalizeH="0" baseline="0">
                <a:solidFill>
                  <a:schemeClr val="bg1"/>
                </a:solidFill>
              </a:rPr>
              <a:t>市场风口</a:t>
            </a:r>
            <a:endParaRPr kumimoji="0" lang="zh-CN" sz="3600" b="1" i="0" kern="1200" cap="none" spc="0" normalizeH="0" baseline="0">
              <a:solidFill>
                <a:schemeClr val="bg1"/>
              </a:solidFill>
              <a:sym typeface="+mn-ea"/>
            </a:endParaRPr>
          </a:p>
        </p:txBody>
      </p:sp>
      <p:pic>
        <p:nvPicPr>
          <p:cNvPr id="2" name="图片 1"/>
          <p:cNvPicPr>
            <a:picLocks noChangeAspect="1"/>
          </p:cNvPicPr>
          <p:nvPr/>
        </p:nvPicPr>
        <p:blipFill>
          <a:blip r:embed="rId2"/>
          <a:srcRect b="16182"/>
          <a:stretch>
            <a:fillRect/>
          </a:stretch>
        </p:blipFill>
        <p:spPr>
          <a:xfrm>
            <a:off x="455295" y="850265"/>
            <a:ext cx="3768090" cy="5157470"/>
          </a:xfrm>
          <a:prstGeom prst="rect">
            <a:avLst/>
          </a:prstGeom>
          <a:ln>
            <a:solidFill>
              <a:schemeClr val="accent6"/>
            </a:solidFill>
          </a:ln>
        </p:spPr>
      </p:pic>
      <p:pic>
        <p:nvPicPr>
          <p:cNvPr id="13" name="图片 12"/>
          <p:cNvPicPr>
            <a:picLocks noChangeAspect="1"/>
          </p:cNvPicPr>
          <p:nvPr/>
        </p:nvPicPr>
        <p:blipFill>
          <a:blip r:embed="rId3"/>
          <a:stretch>
            <a:fillRect/>
          </a:stretch>
        </p:blipFill>
        <p:spPr>
          <a:xfrm>
            <a:off x="4408170" y="1884680"/>
            <a:ext cx="7397750" cy="3305175"/>
          </a:xfrm>
          <a:prstGeom prst="rect">
            <a:avLst/>
          </a:prstGeom>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531235" y="0"/>
            <a:ext cx="5508625" cy="645160"/>
          </a:xfrm>
          <a:prstGeom prst="rect">
            <a:avLst/>
          </a:prstGeom>
          <a:noFill/>
        </p:spPr>
        <p:txBody>
          <a:bodyPr wrap="square" rtlCol="0">
            <a:spAutoFit/>
          </a:bodyPr>
          <a:p>
            <a:pPr marR="0" defTabSz="914400" fontAlgn="auto">
              <a:lnSpc>
                <a:spcPct val="100000"/>
              </a:lnSpc>
              <a:spcBef>
                <a:spcPts val="0"/>
              </a:spcBef>
              <a:buClrTx/>
              <a:buSzTx/>
              <a:buFontTx/>
              <a:buNone/>
            </a:pPr>
            <a:r>
              <a:rPr lang="en-US" sz="3600" b="1">
                <a:solidFill>
                  <a:schemeClr val="bg1"/>
                </a:solidFill>
                <a:sym typeface="+mn-ea"/>
              </a:rPr>
              <a:t>             </a:t>
            </a:r>
            <a:r>
              <a:rPr lang="zh-CN" sz="3600" b="1">
                <a:solidFill>
                  <a:schemeClr val="bg1"/>
                </a:solidFill>
                <a:sym typeface="+mn-ea"/>
              </a:rPr>
              <a:t>风口龙头和跟风</a:t>
            </a:r>
            <a:endParaRPr lang="en-US" altLang="zh-CN" sz="3600" b="1">
              <a:solidFill>
                <a:schemeClr val="bg1"/>
              </a:solidFill>
              <a:sym typeface="+mn-ea"/>
            </a:endParaRPr>
          </a:p>
        </p:txBody>
      </p:sp>
      <p:pic>
        <p:nvPicPr>
          <p:cNvPr id="2" name="图片 1"/>
          <p:cNvPicPr>
            <a:picLocks noChangeAspect="1"/>
          </p:cNvPicPr>
          <p:nvPr/>
        </p:nvPicPr>
        <p:blipFill>
          <a:blip r:embed="rId2"/>
          <a:stretch>
            <a:fillRect/>
          </a:stretch>
        </p:blipFill>
        <p:spPr>
          <a:xfrm>
            <a:off x="1027430" y="1018540"/>
            <a:ext cx="5038725" cy="3009265"/>
          </a:xfrm>
          <a:prstGeom prst="rect">
            <a:avLst/>
          </a:prstGeom>
          <a:ln>
            <a:solidFill>
              <a:schemeClr val="tx2">
                <a:lumMod val="50000"/>
                <a:lumOff val="50000"/>
              </a:schemeClr>
            </a:solidFill>
          </a:ln>
        </p:spPr>
      </p:pic>
      <p:pic>
        <p:nvPicPr>
          <p:cNvPr id="3" name="图片 2"/>
          <p:cNvPicPr>
            <a:picLocks noChangeAspect="1"/>
          </p:cNvPicPr>
          <p:nvPr/>
        </p:nvPicPr>
        <p:blipFill>
          <a:blip r:embed="rId3"/>
          <a:stretch>
            <a:fillRect/>
          </a:stretch>
        </p:blipFill>
        <p:spPr>
          <a:xfrm>
            <a:off x="6228080" y="1019810"/>
            <a:ext cx="5550535" cy="3007995"/>
          </a:xfrm>
          <a:prstGeom prst="rect">
            <a:avLst/>
          </a:prstGeom>
          <a:ln>
            <a:solidFill>
              <a:schemeClr val="tx2">
                <a:lumMod val="50000"/>
                <a:lumOff val="50000"/>
              </a:schemeClr>
            </a:solidFill>
          </a:ln>
        </p:spPr>
      </p:pic>
      <p:pic>
        <p:nvPicPr>
          <p:cNvPr id="5" name="图片 4"/>
          <p:cNvPicPr>
            <a:picLocks noChangeAspect="1"/>
          </p:cNvPicPr>
          <p:nvPr/>
        </p:nvPicPr>
        <p:blipFill>
          <a:blip r:embed="rId4"/>
          <a:stretch>
            <a:fillRect/>
          </a:stretch>
        </p:blipFill>
        <p:spPr>
          <a:xfrm>
            <a:off x="6151880" y="3714750"/>
            <a:ext cx="5130165" cy="2122805"/>
          </a:xfrm>
          <a:prstGeom prst="rect">
            <a:avLst/>
          </a:prstGeom>
          <a:ln>
            <a:solidFill>
              <a:schemeClr val="accent6"/>
            </a:solidFill>
          </a:ln>
        </p:spPr>
      </p:pic>
      <p:pic>
        <p:nvPicPr>
          <p:cNvPr id="6" name="图片 5"/>
          <p:cNvPicPr>
            <a:picLocks noChangeAspect="1"/>
          </p:cNvPicPr>
          <p:nvPr/>
        </p:nvPicPr>
        <p:blipFill>
          <a:blip r:embed="rId5"/>
          <a:stretch>
            <a:fillRect/>
          </a:stretch>
        </p:blipFill>
        <p:spPr>
          <a:xfrm>
            <a:off x="772160" y="2868295"/>
            <a:ext cx="5715635" cy="846455"/>
          </a:xfrm>
          <a:prstGeom prst="rect">
            <a:avLst/>
          </a:prstGeom>
        </p:spPr>
      </p:pic>
      <p:pic>
        <p:nvPicPr>
          <p:cNvPr id="7" name="图片 6"/>
          <p:cNvPicPr>
            <a:picLocks noChangeAspect="1"/>
          </p:cNvPicPr>
          <p:nvPr/>
        </p:nvPicPr>
        <p:blipFill>
          <a:blip r:embed="rId6"/>
          <a:stretch>
            <a:fillRect/>
          </a:stretch>
        </p:blipFill>
        <p:spPr>
          <a:xfrm>
            <a:off x="1594485" y="3714750"/>
            <a:ext cx="4471670" cy="2435860"/>
          </a:xfrm>
          <a:prstGeom prst="rect">
            <a:avLst/>
          </a:prstGeom>
          <a:ln>
            <a:solidFill>
              <a:schemeClr val="accent6"/>
            </a:solidFill>
          </a:ln>
        </p:spPr>
      </p:pic>
    </p:spTree>
    <p:custDataLst>
      <p:tags r:id="rId7"/>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4364999" y="2811670"/>
            <a:ext cx="4703762" cy="1050925"/>
          </a:xfrm>
        </p:spPr>
        <p:txBody>
          <a:bodyPr/>
          <a:lstStyle/>
          <a:p>
            <a:r>
              <a:rPr lang="zh-CN" altLang="en-US" dirty="0"/>
              <a:t>风口逻辑</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531235" y="0"/>
            <a:ext cx="5508625" cy="645160"/>
          </a:xfrm>
          <a:prstGeom prst="rect">
            <a:avLst/>
          </a:prstGeom>
          <a:noFill/>
        </p:spPr>
        <p:txBody>
          <a:bodyPr wrap="square" rtlCol="0">
            <a:spAutoFit/>
          </a:bodyPr>
          <a:p>
            <a:pPr marR="0" defTabSz="914400" fontAlgn="auto">
              <a:lnSpc>
                <a:spcPct val="100000"/>
              </a:lnSpc>
              <a:spcBef>
                <a:spcPts val="0"/>
              </a:spcBef>
              <a:buClrTx/>
              <a:buSzTx/>
              <a:buFontTx/>
              <a:buNone/>
            </a:pPr>
            <a:r>
              <a:rPr lang="en-US" sz="3600" b="1">
                <a:solidFill>
                  <a:schemeClr val="bg1"/>
                </a:solidFill>
                <a:sym typeface="+mn-ea"/>
              </a:rPr>
              <a:t>  </a:t>
            </a:r>
            <a:r>
              <a:rPr lang="zh-CN" altLang="en-US" sz="3200" b="1">
                <a:solidFill>
                  <a:schemeClr val="bg1"/>
                </a:solidFill>
                <a:sym typeface="+mn-ea"/>
              </a:rPr>
              <a:t>逻辑</a:t>
            </a:r>
            <a:r>
              <a:rPr lang="en-US" altLang="zh-CN" sz="3200" b="1">
                <a:solidFill>
                  <a:schemeClr val="bg1"/>
                </a:solidFill>
                <a:sym typeface="+mn-ea"/>
              </a:rPr>
              <a:t>1.</a:t>
            </a:r>
            <a:r>
              <a:rPr lang="zh-CN" altLang="en-US" sz="3200" b="1">
                <a:solidFill>
                  <a:schemeClr val="bg1"/>
                </a:solidFill>
                <a:sym typeface="+mn-ea"/>
              </a:rPr>
              <a:t>固态</a:t>
            </a:r>
            <a:r>
              <a:rPr lang="zh-CN" sz="3200" b="1">
                <a:solidFill>
                  <a:schemeClr val="bg1"/>
                </a:solidFill>
                <a:sym typeface="+mn-ea"/>
              </a:rPr>
              <a:t>行业消息频繁</a:t>
            </a:r>
            <a:endParaRPr lang="zh-CN" sz="3200" b="1">
              <a:solidFill>
                <a:schemeClr val="bg1"/>
              </a:solidFill>
              <a:sym typeface="+mn-ea"/>
            </a:endParaRPr>
          </a:p>
        </p:txBody>
      </p:sp>
      <p:pic>
        <p:nvPicPr>
          <p:cNvPr id="6" name="图片 5"/>
          <p:cNvPicPr>
            <a:picLocks noChangeAspect="1"/>
          </p:cNvPicPr>
          <p:nvPr/>
        </p:nvPicPr>
        <p:blipFill>
          <a:blip r:embed="rId2"/>
          <a:stretch>
            <a:fillRect/>
          </a:stretch>
        </p:blipFill>
        <p:spPr>
          <a:xfrm>
            <a:off x="529590" y="3119120"/>
            <a:ext cx="5216525" cy="2256155"/>
          </a:xfrm>
          <a:prstGeom prst="rect">
            <a:avLst/>
          </a:prstGeom>
          <a:ln>
            <a:solidFill>
              <a:schemeClr val="accent1"/>
            </a:solidFill>
          </a:ln>
        </p:spPr>
      </p:pic>
      <p:pic>
        <p:nvPicPr>
          <p:cNvPr id="10" name="图片 9"/>
          <p:cNvPicPr>
            <a:picLocks noChangeAspect="1"/>
          </p:cNvPicPr>
          <p:nvPr/>
        </p:nvPicPr>
        <p:blipFill>
          <a:blip r:embed="rId3"/>
          <a:stretch>
            <a:fillRect/>
          </a:stretch>
        </p:blipFill>
        <p:spPr>
          <a:xfrm>
            <a:off x="529590" y="1136015"/>
            <a:ext cx="4845685" cy="1849755"/>
          </a:xfrm>
          <a:prstGeom prst="rect">
            <a:avLst/>
          </a:prstGeom>
          <a:ln>
            <a:solidFill>
              <a:schemeClr val="accent2"/>
            </a:solidFill>
          </a:ln>
        </p:spPr>
      </p:pic>
      <p:pic>
        <p:nvPicPr>
          <p:cNvPr id="13" name="图片 12"/>
          <p:cNvPicPr>
            <a:picLocks noChangeAspect="1"/>
          </p:cNvPicPr>
          <p:nvPr/>
        </p:nvPicPr>
        <p:blipFill>
          <a:blip r:embed="rId4"/>
          <a:stretch>
            <a:fillRect/>
          </a:stretch>
        </p:blipFill>
        <p:spPr>
          <a:xfrm>
            <a:off x="6294755" y="1732280"/>
            <a:ext cx="5381625" cy="1850390"/>
          </a:xfrm>
          <a:prstGeom prst="rect">
            <a:avLst/>
          </a:prstGeom>
          <a:ln>
            <a:solidFill>
              <a:schemeClr val="accent1"/>
            </a:solidFill>
          </a:ln>
        </p:spPr>
      </p:pic>
      <p:sp>
        <p:nvSpPr>
          <p:cNvPr id="14" name="文本框 13"/>
          <p:cNvSpPr txBox="1"/>
          <p:nvPr/>
        </p:nvSpPr>
        <p:spPr>
          <a:xfrm>
            <a:off x="6294755" y="1067117"/>
            <a:ext cx="5080000" cy="583565"/>
          </a:xfrm>
          <a:prstGeom prst="rect">
            <a:avLst/>
          </a:prstGeom>
        </p:spPr>
        <p:txBody>
          <a:bodyPr>
            <a:spAutoFit/>
          </a:bodyPr>
          <a:p>
            <a:pPr marL="0" indent="0"/>
            <a:r>
              <a:rPr lang="zh-CN" altLang="en-US" sz="1600" b="1" i="0">
                <a:solidFill>
                  <a:srgbClr val="FF0000"/>
                </a:solidFill>
                <a:latin typeface="+mj-ea"/>
                <a:ea typeface="+mj-ea"/>
                <a:cs typeface="+mj-ea"/>
              </a:rPr>
              <a:t>当前，我国固态电池产业化进程提速，业内普遍认为，固态电池会在</a:t>
            </a:r>
            <a:r>
              <a:rPr lang="en-US" altLang="zh-CN" sz="1600" b="1" i="0">
                <a:solidFill>
                  <a:srgbClr val="FF0000"/>
                </a:solidFill>
                <a:latin typeface="+mj-ea"/>
                <a:ea typeface="+mj-ea"/>
                <a:cs typeface="+mj-ea"/>
              </a:rPr>
              <a:t>2027</a:t>
            </a:r>
            <a:r>
              <a:rPr lang="zh-CN" altLang="en-US" sz="1600" b="1" i="0">
                <a:solidFill>
                  <a:srgbClr val="FF0000"/>
                </a:solidFill>
                <a:latin typeface="+mj-ea"/>
                <a:ea typeface="+mj-ea"/>
                <a:cs typeface="+mj-ea"/>
              </a:rPr>
              <a:t>年左右实现量产。</a:t>
            </a:r>
            <a:endParaRPr lang="zh-CN" altLang="en-US" sz="1600" b="1" i="0">
              <a:solidFill>
                <a:srgbClr val="FF0000"/>
              </a:solidFill>
              <a:latin typeface="+mj-ea"/>
              <a:ea typeface="+mj-ea"/>
              <a:cs typeface="+mj-ea"/>
            </a:endParaRPr>
          </a:p>
        </p:txBody>
      </p:sp>
      <p:pic>
        <p:nvPicPr>
          <p:cNvPr id="15" name="图片 14"/>
          <p:cNvPicPr>
            <a:picLocks noChangeAspect="1"/>
          </p:cNvPicPr>
          <p:nvPr/>
        </p:nvPicPr>
        <p:blipFill>
          <a:blip r:embed="rId5"/>
          <a:stretch>
            <a:fillRect/>
          </a:stretch>
        </p:blipFill>
        <p:spPr>
          <a:xfrm>
            <a:off x="6146800" y="3664585"/>
            <a:ext cx="5112385" cy="2505710"/>
          </a:xfrm>
          <a:prstGeom prst="rect">
            <a:avLst/>
          </a:prstGeom>
          <a:ln>
            <a:solidFill>
              <a:schemeClr val="accent1"/>
            </a:solidFill>
          </a:ln>
        </p:spPr>
      </p:pic>
      <p:pic>
        <p:nvPicPr>
          <p:cNvPr id="2" name="图片 1"/>
          <p:cNvPicPr>
            <a:picLocks noChangeAspect="1"/>
          </p:cNvPicPr>
          <p:nvPr/>
        </p:nvPicPr>
        <p:blipFill>
          <a:blip r:embed="rId6"/>
          <a:stretch>
            <a:fillRect/>
          </a:stretch>
        </p:blipFill>
        <p:spPr>
          <a:xfrm>
            <a:off x="674370" y="5375275"/>
            <a:ext cx="4700905" cy="671195"/>
          </a:xfrm>
          <a:prstGeom prst="rect">
            <a:avLst/>
          </a:prstGeom>
        </p:spPr>
      </p:pic>
    </p:spTree>
    <p:custDataLst>
      <p:tags r:id="rId7"/>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507615" y="154305"/>
            <a:ext cx="8498840" cy="460375"/>
          </a:xfrm>
          <a:prstGeom prst="rect">
            <a:avLst/>
          </a:prstGeom>
          <a:noFill/>
        </p:spPr>
        <p:txBody>
          <a:bodyPr wrap="square" rtlCol="0">
            <a:spAutoFit/>
          </a:bodyPr>
          <a:p>
            <a:pPr marL="0" indent="0"/>
            <a:r>
              <a:rPr lang="en-US" sz="2400" b="1">
                <a:solidFill>
                  <a:schemeClr val="bg1"/>
                </a:solidFill>
                <a:sym typeface="+mn-ea"/>
              </a:rPr>
              <a:t> </a:t>
            </a:r>
            <a:r>
              <a:rPr lang="zh-CN" altLang="en-US" sz="2400" b="1">
                <a:solidFill>
                  <a:schemeClr val="bg1"/>
                </a:solidFill>
                <a:sym typeface="+mn-ea"/>
              </a:rPr>
              <a:t>逻辑</a:t>
            </a:r>
            <a:r>
              <a:rPr lang="en-US" altLang="zh-CN" sz="2400" b="1">
                <a:solidFill>
                  <a:schemeClr val="bg1"/>
                </a:solidFill>
                <a:sym typeface="+mn-ea"/>
              </a:rPr>
              <a:t>2</a:t>
            </a:r>
            <a:r>
              <a:rPr lang="en-US" altLang="zh-CN" sz="2400" b="1">
                <a:solidFill>
                  <a:schemeClr val="bg1"/>
                </a:solidFill>
                <a:sym typeface="+mn-ea"/>
              </a:rPr>
              <a:t>.</a:t>
            </a:r>
            <a:r>
              <a:rPr lang="zh-CN" altLang="en-US" sz="2400" b="1">
                <a:solidFill>
                  <a:schemeClr val="bg1"/>
                </a:solidFill>
                <a:sym typeface="+mn-ea"/>
              </a:rPr>
              <a:t>储能新技术层出不穷，</a:t>
            </a:r>
            <a:r>
              <a:rPr lang="en-US" altLang="zh-CN" sz="2400" b="1">
                <a:solidFill>
                  <a:schemeClr val="bg1"/>
                </a:solidFill>
                <a:sym typeface="+mn-ea"/>
              </a:rPr>
              <a:t>“</a:t>
            </a:r>
            <a:r>
              <a:rPr lang="zh-CN" altLang="en-US" sz="2400" b="1">
                <a:solidFill>
                  <a:schemeClr val="bg1"/>
                </a:solidFill>
                <a:sym typeface="+mn-ea"/>
              </a:rPr>
              <a:t>超级充电宝</a:t>
            </a:r>
            <a:r>
              <a:rPr lang="en-US" altLang="zh-CN" sz="2400" b="1">
                <a:solidFill>
                  <a:schemeClr val="bg1"/>
                </a:solidFill>
                <a:sym typeface="+mn-ea"/>
              </a:rPr>
              <a:t>”</a:t>
            </a:r>
            <a:r>
              <a:rPr lang="zh-CN" altLang="en-US" sz="2400" b="1">
                <a:solidFill>
                  <a:schemeClr val="bg1"/>
                </a:solidFill>
                <a:sym typeface="+mn-ea"/>
              </a:rPr>
              <a:t>驱动未来能源变革</a:t>
            </a:r>
            <a:endParaRPr lang="zh-CN" altLang="en-US" sz="2400" b="1">
              <a:solidFill>
                <a:schemeClr val="bg1"/>
              </a:solidFill>
              <a:sym typeface="+mn-ea"/>
            </a:endParaRPr>
          </a:p>
        </p:txBody>
      </p:sp>
      <p:sp>
        <p:nvSpPr>
          <p:cNvPr id="11" name="文本框 10"/>
          <p:cNvSpPr txBox="1"/>
          <p:nvPr/>
        </p:nvSpPr>
        <p:spPr>
          <a:xfrm>
            <a:off x="3556000" y="3137217"/>
            <a:ext cx="5080000" cy="583565"/>
          </a:xfrm>
          <a:prstGeom prst="rect">
            <a:avLst/>
          </a:prstGeom>
        </p:spPr>
        <p:txBody>
          <a:bodyPr>
            <a:spAutoFit/>
          </a:bodyPr>
          <a:p>
            <a:pPr marL="0" indent="0" algn="just"/>
            <a:r>
              <a:rPr lang="zh-CN" altLang="en-US" sz="1600" b="1" i="0">
                <a:solidFill>
                  <a:srgbClr val="FFFFFF"/>
                </a:solidFill>
                <a:latin typeface="PingFang SC"/>
                <a:ea typeface="PingFang SC"/>
              </a:rPr>
              <a:t>锂电产业链即将见底？业内人士预计明年价格有望回升</a:t>
            </a:r>
            <a:endParaRPr lang="zh-CN" altLang="en-US" sz="1600" b="1" i="0">
              <a:solidFill>
                <a:srgbClr val="FFFFFF"/>
              </a:solidFill>
              <a:latin typeface="PingFang SC"/>
              <a:ea typeface="PingFang SC"/>
            </a:endParaRPr>
          </a:p>
        </p:txBody>
      </p:sp>
      <p:pic>
        <p:nvPicPr>
          <p:cNvPr id="3" name="图片 2"/>
          <p:cNvPicPr>
            <a:picLocks noChangeAspect="1"/>
          </p:cNvPicPr>
          <p:nvPr/>
        </p:nvPicPr>
        <p:blipFill>
          <a:blip r:embed="rId2"/>
          <a:stretch>
            <a:fillRect/>
          </a:stretch>
        </p:blipFill>
        <p:spPr>
          <a:xfrm>
            <a:off x="642620" y="941070"/>
            <a:ext cx="5959475" cy="1188085"/>
          </a:xfrm>
          <a:prstGeom prst="rect">
            <a:avLst/>
          </a:prstGeom>
          <a:ln>
            <a:solidFill>
              <a:schemeClr val="accent1"/>
            </a:solidFill>
          </a:ln>
        </p:spPr>
      </p:pic>
      <p:sp>
        <p:nvSpPr>
          <p:cNvPr id="6" name="文本框 5"/>
          <p:cNvSpPr txBox="1"/>
          <p:nvPr/>
        </p:nvSpPr>
        <p:spPr>
          <a:xfrm>
            <a:off x="6789420" y="1563687"/>
            <a:ext cx="5080000" cy="1014730"/>
          </a:xfrm>
          <a:prstGeom prst="rect">
            <a:avLst/>
          </a:prstGeom>
        </p:spPr>
        <p:txBody>
          <a:bodyPr>
            <a:spAutoFit/>
          </a:bodyPr>
          <a:p>
            <a:pPr marL="0" indent="0"/>
            <a:r>
              <a:rPr lang="zh-CN" altLang="en-US" sz="2000" b="1" i="0">
                <a:solidFill>
                  <a:srgbClr val="222222"/>
                </a:solidFill>
                <a:latin typeface="+mj-ea"/>
                <a:ea typeface="+mj-ea"/>
              </a:rPr>
              <a:t>据了解，新型储能创新技术是推动产业快速发展的关键要素。其中，电池的新技术、新产品不断涌现。</a:t>
            </a:r>
            <a:endParaRPr lang="zh-CN" altLang="en-US" sz="2000" b="1" i="0">
              <a:solidFill>
                <a:srgbClr val="222222"/>
              </a:solidFill>
              <a:latin typeface="+mj-ea"/>
              <a:ea typeface="+mj-ea"/>
            </a:endParaRPr>
          </a:p>
        </p:txBody>
      </p:sp>
      <p:pic>
        <p:nvPicPr>
          <p:cNvPr id="9" name="图片 8"/>
          <p:cNvPicPr>
            <a:picLocks noChangeAspect="1"/>
          </p:cNvPicPr>
          <p:nvPr/>
        </p:nvPicPr>
        <p:blipFill>
          <a:blip r:embed="rId3"/>
          <a:stretch>
            <a:fillRect/>
          </a:stretch>
        </p:blipFill>
        <p:spPr>
          <a:xfrm>
            <a:off x="591820" y="2400935"/>
            <a:ext cx="6009640" cy="1028065"/>
          </a:xfrm>
          <a:prstGeom prst="rect">
            <a:avLst/>
          </a:prstGeom>
          <a:ln>
            <a:solidFill>
              <a:schemeClr val="accent6"/>
            </a:solidFill>
          </a:ln>
        </p:spPr>
      </p:pic>
      <p:pic>
        <p:nvPicPr>
          <p:cNvPr id="10" name="图片 9"/>
          <p:cNvPicPr>
            <a:picLocks noChangeAspect="1"/>
          </p:cNvPicPr>
          <p:nvPr/>
        </p:nvPicPr>
        <p:blipFill>
          <a:blip r:embed="rId4"/>
          <a:stretch>
            <a:fillRect/>
          </a:stretch>
        </p:blipFill>
        <p:spPr>
          <a:xfrm>
            <a:off x="6393180" y="3943350"/>
            <a:ext cx="5205730" cy="1859280"/>
          </a:xfrm>
          <a:prstGeom prst="rect">
            <a:avLst/>
          </a:prstGeom>
          <a:ln>
            <a:solidFill>
              <a:schemeClr val="accent6"/>
            </a:solidFill>
          </a:ln>
        </p:spPr>
      </p:pic>
      <p:pic>
        <p:nvPicPr>
          <p:cNvPr id="12" name="图片 11"/>
          <p:cNvPicPr>
            <a:picLocks noChangeAspect="1"/>
          </p:cNvPicPr>
          <p:nvPr/>
        </p:nvPicPr>
        <p:blipFill>
          <a:blip r:embed="rId5"/>
          <a:stretch>
            <a:fillRect/>
          </a:stretch>
        </p:blipFill>
        <p:spPr>
          <a:xfrm>
            <a:off x="515620" y="3829050"/>
            <a:ext cx="5750560" cy="1416685"/>
          </a:xfrm>
          <a:prstGeom prst="rect">
            <a:avLst/>
          </a:prstGeom>
          <a:ln>
            <a:solidFill>
              <a:schemeClr val="accent1"/>
            </a:solidFill>
          </a:ln>
        </p:spPr>
      </p:pic>
    </p:spTree>
    <p:custDataLst>
      <p:tags r:id="rId6"/>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485515" y="154305"/>
            <a:ext cx="5777865" cy="460375"/>
          </a:xfrm>
          <a:prstGeom prst="rect">
            <a:avLst/>
          </a:prstGeom>
          <a:noFill/>
        </p:spPr>
        <p:txBody>
          <a:bodyPr wrap="square" rtlCol="0">
            <a:spAutoFit/>
          </a:bodyPr>
          <a:p>
            <a:pPr marL="0" indent="0"/>
            <a:r>
              <a:rPr lang="en-US" sz="2400" b="1">
                <a:solidFill>
                  <a:schemeClr val="bg1"/>
                </a:solidFill>
                <a:sym typeface="+mn-ea"/>
              </a:rPr>
              <a:t> </a:t>
            </a:r>
            <a:r>
              <a:rPr lang="zh-CN" altLang="en-US" sz="2400" b="1">
                <a:solidFill>
                  <a:schemeClr val="bg1"/>
                </a:solidFill>
                <a:sym typeface="+mn-ea"/>
              </a:rPr>
              <a:t>逻辑</a:t>
            </a:r>
            <a:r>
              <a:rPr lang="en-US" altLang="zh-CN" sz="2400" b="1">
                <a:solidFill>
                  <a:schemeClr val="bg1"/>
                </a:solidFill>
                <a:sym typeface="+mn-ea"/>
              </a:rPr>
              <a:t>3</a:t>
            </a:r>
            <a:r>
              <a:rPr lang="en-US" altLang="zh-CN" sz="2400" b="1">
                <a:solidFill>
                  <a:schemeClr val="bg1"/>
                </a:solidFill>
                <a:sym typeface="+mn-ea"/>
              </a:rPr>
              <a:t>.</a:t>
            </a:r>
            <a:r>
              <a:rPr lang="zh-CN" sz="2400" b="1">
                <a:solidFill>
                  <a:schemeClr val="bg1"/>
                </a:solidFill>
                <a:sym typeface="+mn-ea"/>
              </a:rPr>
              <a:t>固态电池是新能源行业新风口</a:t>
            </a:r>
            <a:endParaRPr lang="zh-CN" sz="2400" b="1">
              <a:solidFill>
                <a:schemeClr val="bg1"/>
              </a:solidFill>
              <a:sym typeface="+mn-ea"/>
            </a:endParaRPr>
          </a:p>
        </p:txBody>
      </p:sp>
      <p:sp>
        <p:nvSpPr>
          <p:cNvPr id="11" name="文本框 10"/>
          <p:cNvSpPr txBox="1"/>
          <p:nvPr/>
        </p:nvSpPr>
        <p:spPr>
          <a:xfrm>
            <a:off x="3556000" y="3137217"/>
            <a:ext cx="5080000" cy="583565"/>
          </a:xfrm>
          <a:prstGeom prst="rect">
            <a:avLst/>
          </a:prstGeom>
        </p:spPr>
        <p:txBody>
          <a:bodyPr>
            <a:spAutoFit/>
          </a:bodyPr>
          <a:p>
            <a:pPr marL="0" indent="0" algn="just"/>
            <a:r>
              <a:rPr lang="zh-CN" altLang="en-US" sz="1600" b="1" i="0">
                <a:solidFill>
                  <a:srgbClr val="FFFFFF"/>
                </a:solidFill>
                <a:latin typeface="PingFang SC"/>
                <a:ea typeface="PingFang SC"/>
              </a:rPr>
              <a:t>锂电产业链即将见底？业内人士预计明年价格有望回升</a:t>
            </a:r>
            <a:endParaRPr lang="zh-CN" altLang="en-US" sz="1600" b="1" i="0">
              <a:solidFill>
                <a:srgbClr val="FFFFFF"/>
              </a:solidFill>
              <a:latin typeface="PingFang SC"/>
              <a:ea typeface="PingFang SC"/>
            </a:endParaRPr>
          </a:p>
        </p:txBody>
      </p:sp>
      <p:pic>
        <p:nvPicPr>
          <p:cNvPr id="2" name="图片 1"/>
          <p:cNvPicPr>
            <a:picLocks noChangeAspect="1"/>
          </p:cNvPicPr>
          <p:nvPr/>
        </p:nvPicPr>
        <p:blipFill>
          <a:blip r:embed="rId2"/>
          <a:stretch>
            <a:fillRect/>
          </a:stretch>
        </p:blipFill>
        <p:spPr>
          <a:xfrm>
            <a:off x="5738495" y="3136900"/>
            <a:ext cx="5958840" cy="3115310"/>
          </a:xfrm>
          <a:prstGeom prst="rect">
            <a:avLst/>
          </a:prstGeom>
          <a:ln>
            <a:solidFill>
              <a:schemeClr val="accent1"/>
            </a:solidFill>
          </a:ln>
        </p:spPr>
      </p:pic>
      <p:sp>
        <p:nvSpPr>
          <p:cNvPr id="5" name="文本框 4"/>
          <p:cNvSpPr txBox="1"/>
          <p:nvPr/>
        </p:nvSpPr>
        <p:spPr>
          <a:xfrm>
            <a:off x="7943215" y="1218565"/>
            <a:ext cx="3437890" cy="1322070"/>
          </a:xfrm>
          <a:prstGeom prst="rect">
            <a:avLst/>
          </a:prstGeom>
        </p:spPr>
        <p:txBody>
          <a:bodyPr wrap="square">
            <a:spAutoFit/>
          </a:bodyPr>
          <a:p>
            <a:pPr marL="0" indent="0"/>
            <a:r>
              <a:rPr lang="zh-CN" altLang="en-US" sz="1600" b="1" i="0">
                <a:solidFill>
                  <a:srgbClr val="222222"/>
                </a:solidFill>
                <a:latin typeface="Arial" panose="020B0604020202020204"/>
                <a:ea typeface="Arial" panose="020B0604020202020204"/>
              </a:rPr>
              <a:t>政策红利，近年政府出台了多项政策，鼓励发展固态锂电池，比如</a:t>
            </a:r>
            <a:r>
              <a:rPr lang="en-US" altLang="zh-CN" sz="1600" b="1" i="0">
                <a:solidFill>
                  <a:srgbClr val="222222"/>
                </a:solidFill>
                <a:latin typeface="Arial" panose="020B0604020202020204"/>
                <a:ea typeface="Arial" panose="020B0604020202020204"/>
              </a:rPr>
              <a:t>9</a:t>
            </a:r>
            <a:r>
              <a:rPr lang="zh-CN" altLang="en-US" sz="1600" b="1" i="0">
                <a:solidFill>
                  <a:srgbClr val="222222"/>
                </a:solidFill>
                <a:latin typeface="Arial" panose="020B0604020202020204"/>
                <a:ea typeface="Arial" panose="020B0604020202020204"/>
              </a:rPr>
              <a:t>月以来，多地政府都出台了针对锂电池、固态电池及储能电池等项目的补贴政策。</a:t>
            </a:r>
            <a:endParaRPr lang="zh-CN" altLang="en-US" sz="1600" b="1" i="0">
              <a:solidFill>
                <a:srgbClr val="222222"/>
              </a:solidFill>
              <a:latin typeface="Arial" panose="020B0604020202020204"/>
              <a:ea typeface="Arial" panose="020B0604020202020204"/>
            </a:endParaRPr>
          </a:p>
        </p:txBody>
      </p:sp>
      <p:pic>
        <p:nvPicPr>
          <p:cNvPr id="7" name="图片 6"/>
          <p:cNvPicPr>
            <a:picLocks noChangeAspect="1"/>
          </p:cNvPicPr>
          <p:nvPr/>
        </p:nvPicPr>
        <p:blipFill>
          <a:blip r:embed="rId3"/>
          <a:stretch>
            <a:fillRect/>
          </a:stretch>
        </p:blipFill>
        <p:spPr>
          <a:xfrm>
            <a:off x="374650" y="837565"/>
            <a:ext cx="6493510" cy="3036570"/>
          </a:xfrm>
          <a:prstGeom prst="rect">
            <a:avLst/>
          </a:prstGeom>
          <a:ln>
            <a:solidFill>
              <a:schemeClr val="accent6"/>
            </a:solidFill>
          </a:ln>
        </p:spPr>
      </p:pic>
    </p:spTree>
    <p:custDataLst>
      <p:tags r:id="rId4"/>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0.xml><?xml version="1.0" encoding="utf-8"?>
<p:tagLst xmlns:p="http://schemas.openxmlformats.org/presentationml/2006/main">
  <p:tag name="KSO_WM_UNIT_PLACING_PICTURE_USER_VIEWPORT" val="{&quot;height&quot;:606,&quot;width&quot;:2795}"/>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4]}"/>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wm#"/>
  <p:tag name="KSO_WM_TEMPLATE_CATEGORY" val="custom"/>
  <p:tag name="KSO_WM_TEMPLATE_INDEX" val="20205081"/>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5.xml><?xml version="1.0" encoding="utf-8"?>
<p:tagLst xmlns:p="http://schemas.openxmlformats.org/presentationml/2006/main">
  <p:tag name="KSO_WPP_MARK_KEY" val="34a5c737-2527-451b-a6cc-313a70f4ce21"/>
  <p:tag name="COMMONDATA" val="eyJoZGlkIjoiMjUxNmU2Yzc2MjNiNjJjZGFlY2Q1MzYxMGIzYTQ4YWEifQ=="/>
  <p:tag name="resource_record_key" val="{&quot;29&quot;:[20405972,20405933,20426316,20405934,20405922,20405918,20405950],&quot;65&quot;:[20205081],&quot;70&quot;:[3315773,3314060,3321602,3314064]}"/>
  <p:tag name="commondata" val="eyJoZGlkIjoiMTE5OTlmMmY3Mzc0MTBlODE0YTNlMWY0MTJhZTZiYTYifQ=="/>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811</Words>
  <Application>WPS 演示</Application>
  <PresentationFormat>宽屏</PresentationFormat>
  <Paragraphs>73</Paragraphs>
  <Slides>21</Slides>
  <Notes>4</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21</vt:i4>
      </vt:variant>
    </vt:vector>
  </HeadingPairs>
  <TitlesOfParts>
    <vt:vector size="40" baseType="lpstr">
      <vt:lpstr>Arial</vt:lpstr>
      <vt:lpstr>宋体</vt:lpstr>
      <vt:lpstr>Wingdings</vt:lpstr>
      <vt:lpstr>Wingdings</vt:lpstr>
      <vt:lpstr>Roboto</vt:lpstr>
      <vt:lpstr>汉仪旗黑-55简</vt:lpstr>
      <vt:lpstr>思源黑体 CN Medium</vt:lpstr>
      <vt:lpstr>黑体</vt:lpstr>
      <vt:lpstr>思源黑体 CN Light</vt:lpstr>
      <vt:lpstr>阿里巴巴普惠体 Light</vt:lpstr>
      <vt:lpstr>华文细黑</vt:lpstr>
      <vt:lpstr>PingFang SC</vt:lpstr>
      <vt:lpstr>Segoe Print</vt:lpstr>
      <vt:lpstr>Arial</vt:lpstr>
      <vt:lpstr>微软雅黑</vt:lpstr>
      <vt:lpstr>Arial Unicode MS</vt:lpstr>
      <vt:lpstr>Calibri</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A陈小渊</cp:lastModifiedBy>
  <cp:revision>935</cp:revision>
  <dcterms:created xsi:type="dcterms:W3CDTF">2019-06-19T02:08:00Z</dcterms:created>
  <dcterms:modified xsi:type="dcterms:W3CDTF">2024-11-21T06:59:26Z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2052-12.1.0.18912</vt:lpwstr>
  </property>
  <property fmtid="{D5CDD505-2E9C-101B-9397-08002B2CF9AE}" pid="3" name="ICV">
    <vt:lpwstr>67F8E99CA25843CDBAFD0150A9FB820A</vt:lpwstr>
  </property>
</Properties>
</file>