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24" r:id="rId3"/>
    <p:sldId id="257" r:id="rId4"/>
    <p:sldId id="365" r:id="rId5"/>
    <p:sldId id="335" r:id="rId7"/>
    <p:sldId id="269" r:id="rId8"/>
    <p:sldId id="366" r:id="rId9"/>
    <p:sldId id="367" r:id="rId10"/>
    <p:sldId id="345" r:id="rId11"/>
    <p:sldId id="347" r:id="rId12"/>
    <p:sldId id="362" r:id="rId13"/>
    <p:sldId id="368" r:id="rId14"/>
    <p:sldId id="339" r:id="rId15"/>
    <p:sldId id="298" r:id="rId16"/>
    <p:sldId id="295" r:id="rId17"/>
    <p:sldId id="259"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22F"/>
    <a:srgbClr val="C81D31"/>
    <a:srgbClr val="E54C5E"/>
    <a:srgbClr val="5F74CB"/>
    <a:srgbClr val="84C456"/>
    <a:srgbClr val="F6C832"/>
    <a:srgbClr val="F3A66B"/>
    <a:srgbClr val="7898D9"/>
    <a:srgbClr val="C70000"/>
    <a:srgbClr val="517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124.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消费电子第一轮龙头：英力股份、杰美特、好上好、瀛通通讯（第二轮它也涨得很好）</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tags" Target="../tags/tag53.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0" Type="http://schemas.openxmlformats.org/officeDocument/2006/relationships/notesSlide" Target="../notesSlides/notesSlide8.xml"/><Relationship Id="rId3" Type="http://schemas.openxmlformats.org/officeDocument/2006/relationships/tags" Target="../tags/tag56.xml"/><Relationship Id="rId29" Type="http://schemas.openxmlformats.org/officeDocument/2006/relationships/slideLayout" Target="../slideLayouts/slideLayout2.xml"/><Relationship Id="rId28" Type="http://schemas.openxmlformats.org/officeDocument/2006/relationships/tags" Target="../tags/tag81.xml"/><Relationship Id="rId27" Type="http://schemas.openxmlformats.org/officeDocument/2006/relationships/tags" Target="../tags/tag80.xml"/><Relationship Id="rId26" Type="http://schemas.openxmlformats.org/officeDocument/2006/relationships/tags" Target="../tags/tag79.xml"/><Relationship Id="rId25" Type="http://schemas.openxmlformats.org/officeDocument/2006/relationships/tags" Target="../tags/tag78.xml"/><Relationship Id="rId24" Type="http://schemas.openxmlformats.org/officeDocument/2006/relationships/tags" Target="../tags/tag77.xml"/><Relationship Id="rId23" Type="http://schemas.openxmlformats.org/officeDocument/2006/relationships/tags" Target="../tags/tag76.xml"/><Relationship Id="rId22" Type="http://schemas.openxmlformats.org/officeDocument/2006/relationships/tags" Target="../tags/tag75.xml"/><Relationship Id="rId21" Type="http://schemas.openxmlformats.org/officeDocument/2006/relationships/tags" Target="../tags/tag74.xml"/><Relationship Id="rId20" Type="http://schemas.openxmlformats.org/officeDocument/2006/relationships/tags" Target="../tags/tag73.xml"/><Relationship Id="rId2" Type="http://schemas.openxmlformats.org/officeDocument/2006/relationships/tags" Target="../tags/tag55.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tags" Target="../tags/tag8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6" Type="http://schemas.openxmlformats.org/officeDocument/2006/relationships/notesSlide" Target="../notesSlides/notesSlide9.xml"/><Relationship Id="rId25" Type="http://schemas.openxmlformats.org/officeDocument/2006/relationships/slideLayout" Target="../slideLayouts/slideLayout2.xml"/><Relationship Id="rId24" Type="http://schemas.openxmlformats.org/officeDocument/2006/relationships/tags" Target="../tags/tag104.xml"/><Relationship Id="rId23" Type="http://schemas.openxmlformats.org/officeDocument/2006/relationships/tags" Target="../tags/tag103.xml"/><Relationship Id="rId22" Type="http://schemas.openxmlformats.org/officeDocument/2006/relationships/tags" Target="../tags/tag102.xml"/><Relationship Id="rId21" Type="http://schemas.openxmlformats.org/officeDocument/2006/relationships/tags" Target="../tags/tag101.xml"/><Relationship Id="rId20" Type="http://schemas.openxmlformats.org/officeDocument/2006/relationships/tags" Target="../tags/tag100.xml"/><Relationship Id="rId2" Type="http://schemas.openxmlformats.org/officeDocument/2006/relationships/image" Target="../media/image3.png"/><Relationship Id="rId19" Type="http://schemas.openxmlformats.org/officeDocument/2006/relationships/tags" Target="../tags/tag99.xml"/><Relationship Id="rId18" Type="http://schemas.openxmlformats.org/officeDocument/2006/relationships/tags" Target="../tags/tag98.xml"/><Relationship Id="rId17" Type="http://schemas.openxmlformats.org/officeDocument/2006/relationships/tags" Target="../tags/tag97.xml"/><Relationship Id="rId16" Type="http://schemas.openxmlformats.org/officeDocument/2006/relationships/tags" Target="../tags/tag96.xml"/><Relationship Id="rId15" Type="http://schemas.openxmlformats.org/officeDocument/2006/relationships/tags" Target="../tags/tag95.xml"/><Relationship Id="rId14" Type="http://schemas.openxmlformats.org/officeDocument/2006/relationships/tags" Target="../tags/tag94.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2" Type="http://schemas.openxmlformats.org/officeDocument/2006/relationships/notesSlide" Target="../notesSlides/notesSlide10.xml"/><Relationship Id="rId21" Type="http://schemas.openxmlformats.org/officeDocument/2006/relationships/slideLayout" Target="../slideLayouts/slideLayout2.xml"/><Relationship Id="rId20" Type="http://schemas.openxmlformats.org/officeDocument/2006/relationships/tags" Target="../tags/tag123.xml"/><Relationship Id="rId2" Type="http://schemas.openxmlformats.org/officeDocument/2006/relationships/tags" Target="../tags/tag105.xml"/><Relationship Id="rId19" Type="http://schemas.openxmlformats.org/officeDocument/2006/relationships/tags" Target="../tags/tag122.xml"/><Relationship Id="rId18" Type="http://schemas.openxmlformats.org/officeDocument/2006/relationships/tags" Target="../tags/tag121.xml"/><Relationship Id="rId17" Type="http://schemas.openxmlformats.org/officeDocument/2006/relationships/tags" Target="../tags/tag120.xml"/><Relationship Id="rId16" Type="http://schemas.openxmlformats.org/officeDocument/2006/relationships/tags" Target="../tags/tag119.xml"/><Relationship Id="rId15" Type="http://schemas.openxmlformats.org/officeDocument/2006/relationships/tags" Target="../tags/tag118.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8" Type="http://schemas.openxmlformats.org/officeDocument/2006/relationships/notesSlide" Target="../notesSlides/notesSlide1.xml"/><Relationship Id="rId27" Type="http://schemas.openxmlformats.org/officeDocument/2006/relationships/slideLayout" Target="../slideLayouts/slideLayout2.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tags" Target="../tags/tag26.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tags" Target="../tags/tag2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28.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29.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30.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5" Type="http://schemas.openxmlformats.org/officeDocument/2006/relationships/notesSlide" Target="../notesSlides/notesSlide6.xml"/><Relationship Id="rId24" Type="http://schemas.openxmlformats.org/officeDocument/2006/relationships/slideLayout" Target="../slideLayouts/slideLayout2.xml"/><Relationship Id="rId23" Type="http://schemas.openxmlformats.org/officeDocument/2006/relationships/tags" Target="../tags/tag52.xml"/><Relationship Id="rId22" Type="http://schemas.openxmlformats.org/officeDocument/2006/relationships/tags" Target="../tags/tag51.xml"/><Relationship Id="rId21" Type="http://schemas.openxmlformats.org/officeDocument/2006/relationships/tags" Target="../tags/tag50.xml"/><Relationship Id="rId20" Type="http://schemas.openxmlformats.org/officeDocument/2006/relationships/tags" Target="../tags/tag49.xml"/><Relationship Id="rId2" Type="http://schemas.openxmlformats.org/officeDocument/2006/relationships/tags" Target="../tags/tag31.xml"/><Relationship Id="rId19" Type="http://schemas.openxmlformats.org/officeDocument/2006/relationships/tags" Target="../tags/tag48.xml"/><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
          <p:cNvPicPr>
            <a:picLocks noChangeAspect="1"/>
          </p:cNvPicPr>
          <p:nvPr/>
        </p:nvPicPr>
        <p:blipFill>
          <a:blip r:embed="rId1"/>
          <a:stretch>
            <a:fillRect/>
          </a:stretch>
        </p:blipFill>
        <p:spPr>
          <a:xfrm>
            <a:off x="0" y="0"/>
            <a:ext cx="12192000" cy="6858000"/>
          </a:xfrm>
          <a:prstGeom prst="rect">
            <a:avLst/>
          </a:prstGeom>
        </p:spPr>
      </p:pic>
      <p:sp>
        <p:nvSpPr>
          <p:cNvPr id="7" name="文本框 6"/>
          <p:cNvSpPr txBox="1"/>
          <p:nvPr/>
        </p:nvSpPr>
        <p:spPr>
          <a:xfrm>
            <a:off x="4905375" y="1787525"/>
            <a:ext cx="5858510" cy="1106805"/>
          </a:xfrm>
          <a:prstGeom prst="rect">
            <a:avLst/>
          </a:prstGeom>
          <a:noFill/>
          <a:effectLst>
            <a:outerShdw dist="63500" dir="5400000" algn="t" rotWithShape="0">
              <a:srgbClr val="C70000">
                <a:alpha val="100000"/>
              </a:srgbClr>
            </a:outerShdw>
          </a:effectLst>
        </p:spPr>
        <p:txBody>
          <a:bodyPr wrap="square" rtlCol="0">
            <a:spAutoFit/>
          </a:bodyPr>
          <a:p>
            <a:pPr algn="just"/>
            <a:r>
              <a:rPr lang="zh-CN" altLang="en-US" sz="6600" b="1">
                <a:gradFill>
                  <a:gsLst>
                    <a:gs pos="0">
                      <a:schemeClr val="accent1">
                        <a:lumMod val="5000"/>
                        <a:lumOff val="95000"/>
                      </a:schemeClr>
                    </a:gs>
                    <a:gs pos="75000">
                      <a:srgbClr val="FFEF40"/>
                    </a:gs>
                  </a:gsLst>
                  <a:lin ang="5400000" scaled="0"/>
                </a:gradFill>
                <a:effectLst>
                  <a:outerShdw blurRad="38100" dist="19050" dir="2700000" algn="tl" rotWithShape="0">
                    <a:schemeClr val="dk1">
                      <a:alpha val="40000"/>
                    </a:schemeClr>
                  </a:outerShdw>
                </a:effectLst>
                <a:sym typeface="+mn-ea"/>
              </a:rPr>
              <a:t>风口跟庄擒牛</a:t>
            </a:r>
            <a:endParaRPr lang="zh-CN" altLang="en-US" sz="6600" b="1">
              <a:gradFill>
                <a:gsLst>
                  <a:gs pos="0">
                    <a:schemeClr val="accent1">
                      <a:lumMod val="5000"/>
                      <a:lumOff val="95000"/>
                    </a:schemeClr>
                  </a:gs>
                  <a:gs pos="75000">
                    <a:srgbClr val="FFEF40"/>
                  </a:gs>
                </a:gsLst>
                <a:lin ang="5400000" scaled="0"/>
              </a:gradFill>
              <a:effectLst>
                <a:outerShdw blurRad="38100" dist="19050" dir="2700000" algn="tl" rotWithShape="0">
                  <a:schemeClr val="dk1">
                    <a:alpha val="40000"/>
                  </a:schemeClr>
                </a:outerShdw>
              </a:effectLst>
              <a:sym typeface="+mn-ea"/>
            </a:endParaRPr>
          </a:p>
        </p:txBody>
      </p:sp>
      <p:sp>
        <p:nvSpPr>
          <p:cNvPr id="4" name="文本框 3"/>
          <p:cNvSpPr txBox="1"/>
          <p:nvPr/>
        </p:nvSpPr>
        <p:spPr>
          <a:xfrm>
            <a:off x="5669915" y="3985895"/>
            <a:ext cx="2216150" cy="368300"/>
          </a:xfrm>
          <a:prstGeom prst="rect">
            <a:avLst/>
          </a:prstGeom>
          <a:noFill/>
        </p:spPr>
        <p:txBody>
          <a:bodyPr wrap="square" rtlCol="0">
            <a:spAutoFit/>
          </a:bodyPr>
          <a:p>
            <a:r>
              <a:rPr lang="zh-CN" altLang="en-US">
                <a:latin typeface="思源黑体 Normal" panose="020B0400000000000000" charset="-122"/>
                <a:ea typeface="思源黑体 Normal" panose="020B0400000000000000" charset="-122"/>
              </a:rPr>
              <a:t>直播老师：梁洁云</a:t>
            </a:r>
            <a:endParaRPr lang="zh-CN" altLang="en-US">
              <a:latin typeface="思源黑体 Normal" panose="020B0400000000000000" charset="-122"/>
              <a:ea typeface="思源黑体 Normal" panose="020B0400000000000000" charset="-122"/>
            </a:endParaRPr>
          </a:p>
        </p:txBody>
      </p:sp>
      <p:sp>
        <p:nvSpPr>
          <p:cNvPr id="5" name="文本框 4"/>
          <p:cNvSpPr txBox="1"/>
          <p:nvPr/>
        </p:nvSpPr>
        <p:spPr>
          <a:xfrm>
            <a:off x="7886065" y="3985895"/>
            <a:ext cx="2216150" cy="368300"/>
          </a:xfrm>
          <a:prstGeom prst="rect">
            <a:avLst/>
          </a:prstGeom>
          <a:noFill/>
        </p:spPr>
        <p:txBody>
          <a:bodyPr wrap="square" rtlCol="0">
            <a:spAutoFit/>
          </a:bodyPr>
          <a:p>
            <a:r>
              <a:rPr lang="zh-CN" altLang="en-US">
                <a:latin typeface="思源黑体 Normal" panose="020B0400000000000000" charset="-122"/>
                <a:ea typeface="思源黑体 Normal" panose="020B0400000000000000" charset="-122"/>
                <a:cs typeface="思源黑体 Normal" panose="020B0400000000000000" charset="-122"/>
              </a:rPr>
              <a:t>直播时间：</a:t>
            </a:r>
            <a:r>
              <a:rPr lang="en-US" altLang="zh-CN">
                <a:latin typeface="思源黑体 Normal" panose="020B0400000000000000" charset="-122"/>
                <a:ea typeface="思源黑体 Normal" panose="020B0400000000000000" charset="-122"/>
                <a:cs typeface="思源黑体 Normal" panose="020B0400000000000000" charset="-122"/>
              </a:rPr>
              <a:t>7</a:t>
            </a:r>
            <a:r>
              <a:rPr lang="zh-CN" altLang="en-US">
                <a:latin typeface="思源黑体 Normal" panose="020B0400000000000000" charset="-122"/>
                <a:ea typeface="思源黑体 Normal" panose="020B0400000000000000" charset="-122"/>
                <a:cs typeface="思源黑体 Normal" panose="020B0400000000000000" charset="-122"/>
              </a:rPr>
              <a:t>月</a:t>
            </a:r>
            <a:r>
              <a:rPr lang="en-US" altLang="zh-CN">
                <a:latin typeface="思源黑体 Normal" panose="020B0400000000000000" charset="-122"/>
                <a:ea typeface="思源黑体 Normal" panose="020B0400000000000000" charset="-122"/>
                <a:cs typeface="思源黑体 Normal" panose="020B0400000000000000" charset="-122"/>
              </a:rPr>
              <a:t>19</a:t>
            </a:r>
            <a:r>
              <a:rPr lang="zh-CN" altLang="en-US">
                <a:latin typeface="思源黑体 Normal" panose="020B0400000000000000" charset="-122"/>
                <a:ea typeface="思源黑体 Normal" panose="020B0400000000000000" charset="-122"/>
                <a:cs typeface="思源黑体 Normal" panose="020B0400000000000000" charset="-122"/>
              </a:rPr>
              <a:t>日</a:t>
            </a:r>
            <a:endParaRPr lang="zh-CN" altLang="en-US">
              <a:latin typeface="思源黑体 Normal" panose="020B0400000000000000" charset="-122"/>
              <a:ea typeface="思源黑体 Normal" panose="020B0400000000000000" charset="-122"/>
              <a:cs typeface="思源黑体 Normal" panose="020B0400000000000000" charset="-122"/>
            </a:endParaRPr>
          </a:p>
        </p:txBody>
      </p:sp>
      <p:sp>
        <p:nvSpPr>
          <p:cNvPr id="6" name="文本框 5"/>
          <p:cNvSpPr txBox="1"/>
          <p:nvPr/>
        </p:nvSpPr>
        <p:spPr>
          <a:xfrm>
            <a:off x="6253480" y="4500245"/>
            <a:ext cx="4211955" cy="368300"/>
          </a:xfrm>
          <a:prstGeom prst="rect">
            <a:avLst/>
          </a:prstGeom>
          <a:noFill/>
        </p:spPr>
        <p:txBody>
          <a:bodyPr wrap="square" rtlCol="0">
            <a:spAutoFit/>
          </a:bodyPr>
          <a:p>
            <a:r>
              <a:rPr lang="zh-CN" altLang="en-US">
                <a:latin typeface="思源黑体 Normal" panose="020B0400000000000000" charset="-122"/>
                <a:ea typeface="思源黑体 Normal" panose="020B0400000000000000" charset="-122"/>
                <a:cs typeface="思源黑体 Normal" panose="020B0400000000000000" charset="-122"/>
              </a:rPr>
              <a:t>执业编号：A1120619060027</a:t>
            </a:r>
            <a:endParaRPr lang="zh-CN" altLang="en-US">
              <a:latin typeface="思源黑体 Normal" panose="020B0400000000000000" charset="-122"/>
              <a:ea typeface="思源黑体 Normal" panose="020B0400000000000000" charset="-122"/>
              <a:cs typeface="思源黑体 Normal" panose="020B04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目录 拷贝 2"/>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custDataLst>
              <p:tags r:id="rId2"/>
            </p:custDataLst>
          </p:nvPr>
        </p:nvSpPr>
        <p:spPr>
          <a:xfrm>
            <a:off x="4290695" y="90805"/>
            <a:ext cx="4501515" cy="645160"/>
          </a:xfrm>
          <a:prstGeom prst="rect">
            <a:avLst/>
          </a:prstGeom>
          <a:noFill/>
        </p:spPr>
        <p:txBody>
          <a:bodyPr wrap="square" rtlCol="0">
            <a:spAutoFit/>
          </a:bodyPr>
          <a:p>
            <a:pPr marR="0" defTabSz="914400" fontAlgn="auto">
              <a:lnSpc>
                <a:spcPct val="100000"/>
              </a:lnSpc>
              <a:spcBef>
                <a:spcPts val="0"/>
              </a:spcBef>
              <a:buClrTx/>
              <a:buSzTx/>
              <a:buFontTx/>
              <a:buNone/>
            </a:pPr>
            <a:r>
              <a:rPr lang="zh-CN" altLang="en-US" sz="3600" b="1">
                <a:solidFill>
                  <a:schemeClr val="bg1"/>
                </a:solidFill>
                <a:sym typeface="+mn-ea"/>
              </a:rPr>
              <a:t>案例回顾：无人驾驶</a:t>
            </a:r>
            <a:endParaRPr kumimoji="0" lang="zh-CN" altLang="en-US" sz="3600" b="1" i="0" kern="1200" cap="none" spc="0" normalizeH="0" baseline="0">
              <a:solidFill>
                <a:schemeClr val="tx1"/>
              </a:solidFill>
              <a:sym typeface="+mn-ea"/>
            </a:endParaRPr>
          </a:p>
        </p:txBody>
      </p:sp>
      <p:sp>
        <p:nvSpPr>
          <p:cNvPr id="71" name="文本框 70"/>
          <p:cNvSpPr txBox="1"/>
          <p:nvPr/>
        </p:nvSpPr>
        <p:spPr>
          <a:xfrm>
            <a:off x="455930" y="874395"/>
            <a:ext cx="11358880" cy="1503680"/>
          </a:xfrm>
          <a:prstGeom prst="rect">
            <a:avLst/>
          </a:prstGeom>
          <a:ln w="12700" cap="flat" cmpd="sng" algn="ctr">
            <a:solidFill>
              <a:schemeClr val="accent3"/>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noAutofit/>
          </a:bodyPr>
          <a:p>
            <a:pPr>
              <a:lnSpc>
                <a:spcPct val="110000"/>
              </a:lnSpc>
            </a:pPr>
            <a:r>
              <a:rPr lang="zh-CN" altLang="en-US" sz="1600" b="1" spc="150" dirty="0">
                <a:highlight>
                  <a:srgbClr val="FFFF00"/>
                </a:highlight>
                <a:uFillTx/>
                <a:latin typeface="Arial" panose="020B0604020202020204" pitchFamily="34" charset="0"/>
                <a:ea typeface="微软雅黑" panose="020B0503020204020204" charset="-122"/>
                <a:sym typeface="+mn-ea"/>
              </a:rPr>
              <a:t>案例</a:t>
            </a:r>
            <a:r>
              <a:rPr lang="en-US" altLang="zh-CN" sz="1600" b="1" spc="150" dirty="0">
                <a:highlight>
                  <a:srgbClr val="FFFF00"/>
                </a:highlight>
                <a:uFillTx/>
                <a:latin typeface="Arial" panose="020B0604020202020204" pitchFamily="34" charset="0"/>
                <a:ea typeface="微软雅黑" panose="020B0503020204020204" charset="-122"/>
                <a:sym typeface="+mn-ea"/>
              </a:rPr>
              <a:t>2</a:t>
            </a:r>
            <a:r>
              <a:rPr lang="zh-CN" altLang="en-US" sz="1600" b="1" spc="150" dirty="0">
                <a:highlight>
                  <a:srgbClr val="FFFF00"/>
                </a:highlight>
                <a:uFillTx/>
                <a:latin typeface="Arial" panose="020B0604020202020204" pitchFamily="34" charset="0"/>
                <a:ea typeface="微软雅黑" panose="020B0503020204020204" charset="-122"/>
                <a:sym typeface="+mn-ea"/>
              </a:rPr>
              <a:t>：</a:t>
            </a:r>
            <a:r>
              <a:rPr lang="zh-CN" altLang="en-US" sz="1600" spc="150" dirty="0">
                <a:uFillTx/>
                <a:latin typeface="Arial" panose="020B0604020202020204" pitchFamily="34" charset="0"/>
                <a:ea typeface="微软雅黑" panose="020B0503020204020204" charset="-122"/>
                <a:sym typeface="+mn-ea"/>
              </a:rPr>
              <a:t>6.14武汉在继北京获百亿资金审批后，也通过了170亿大额项目资金并立马开工，带动车路云概念开始炒作；</a:t>
            </a:r>
            <a:r>
              <a:rPr lang="zh-CN" altLang="en-US" sz="1600" spc="150" dirty="0">
                <a:uFillTx/>
                <a:latin typeface="Arial" panose="020B0604020202020204" pitchFamily="34" charset="0"/>
                <a:ea typeface="微软雅黑" panose="020B0503020204020204" charset="-122"/>
                <a:sym typeface="+mn-ea"/>
              </a:rPr>
              <a:t>7.3 工信部发布《智能网联汽车“车路云一体化”应用试点城市名单》，确定北京、上海、重庆等20个城市为“车路云一体化”应用试点城市。</a:t>
            </a:r>
            <a:r>
              <a:rPr lang="zh-CN" altLang="en-US" sz="1600" spc="150" dirty="0">
                <a:solidFill>
                  <a:schemeClr val="tx1"/>
                </a:solidFill>
                <a:uFillTx/>
                <a:latin typeface="Arial" panose="020B0604020202020204" pitchFamily="34" charset="0"/>
                <a:ea typeface="微软雅黑" panose="020B0503020204020204" charset="-122"/>
                <a:sym typeface="+mn-ea"/>
              </a:rPr>
              <a:t>市场杀高度板，车路云利好兑现。</a:t>
            </a:r>
            <a:r>
              <a:rPr lang="zh-CN" altLang="en-US" sz="1600" spc="150" dirty="0">
                <a:uFillTx/>
                <a:latin typeface="Arial" panose="020B0604020202020204" pitchFamily="34" charset="0"/>
                <a:ea typeface="微软雅黑" panose="020B0503020204020204" charset="-122"/>
                <a:sym typeface="+mn-ea"/>
              </a:rPr>
              <a:t>7.7 萝卜快跑被爆武汉与行人相撞，7.9消息称萝卜快跑在武汉全无人订单爆发式增长，无人驾驶概念王者归来，随后上海、广州、深圳多地也开始无人车辆测试商用，概念再度延伸。</a:t>
            </a:r>
            <a:r>
              <a:rPr lang="zh-CN" altLang="en-US" sz="1600" b="1" spc="150" dirty="0">
                <a:uFillTx/>
                <a:latin typeface="Arial" panose="020B0604020202020204" pitchFamily="34" charset="0"/>
                <a:ea typeface="微软雅黑" panose="020B0503020204020204" charset="-122"/>
                <a:sym typeface="+mn-ea"/>
              </a:rPr>
              <a:t>紧跟风口可以捕捉到跟风股如第一波的万集科技、第二波的江淮汽车、长安汽车等。</a:t>
            </a:r>
            <a:endParaRPr lang="zh-CN" altLang="en-US" sz="1600" spc="150" dirty="0">
              <a:solidFill>
                <a:schemeClr val="tx1"/>
              </a:solidFill>
              <a:uFillTx/>
              <a:latin typeface="Arial" panose="020B0604020202020204" pitchFamily="34" charset="0"/>
              <a:ea typeface="微软雅黑" panose="020B0503020204020204" charset="-122"/>
              <a:sym typeface="+mn-ea"/>
            </a:endParaRPr>
          </a:p>
          <a:p>
            <a:pPr>
              <a:lnSpc>
                <a:spcPct val="110000"/>
              </a:lnSpc>
            </a:pPr>
            <a:endParaRPr lang="zh-CN" altLang="en-US" sz="1600" spc="150" dirty="0">
              <a:solidFill>
                <a:schemeClr val="tx1"/>
              </a:solidFill>
              <a:uFillTx/>
              <a:latin typeface="Arial" panose="020B0604020202020204" pitchFamily="34" charset="0"/>
              <a:ea typeface="微软雅黑" panose="020B0503020204020204" charset="-122"/>
              <a:sym typeface="+mn-ea"/>
            </a:endParaRPr>
          </a:p>
          <a:p>
            <a:pPr>
              <a:lnSpc>
                <a:spcPct val="110000"/>
              </a:lnSpc>
            </a:pPr>
            <a:endParaRPr lang="zh-CN" altLang="en-US" sz="1600">
              <a:solidFill>
                <a:schemeClr val="tx1"/>
              </a:solidFill>
              <a:uFillTx/>
              <a:sym typeface="+mn-ea"/>
            </a:endParaRPr>
          </a:p>
        </p:txBody>
      </p:sp>
      <p:pic>
        <p:nvPicPr>
          <p:cNvPr id="3" name="图片 2"/>
          <p:cNvPicPr>
            <a:picLocks noChangeAspect="1"/>
          </p:cNvPicPr>
          <p:nvPr/>
        </p:nvPicPr>
        <p:blipFill>
          <a:blip r:embed="rId3"/>
          <a:srcRect l="32136"/>
          <a:stretch>
            <a:fillRect/>
          </a:stretch>
        </p:blipFill>
        <p:spPr>
          <a:xfrm>
            <a:off x="535305" y="2969895"/>
            <a:ext cx="3600450" cy="2552700"/>
          </a:xfrm>
          <a:prstGeom prst="rect">
            <a:avLst/>
          </a:prstGeom>
          <a:ln>
            <a:solidFill>
              <a:srgbClr val="0070C0"/>
            </a:solidFill>
          </a:ln>
        </p:spPr>
      </p:pic>
      <p:sp>
        <p:nvSpPr>
          <p:cNvPr id="7" name="文本框 6"/>
          <p:cNvSpPr txBox="1"/>
          <p:nvPr/>
        </p:nvSpPr>
        <p:spPr>
          <a:xfrm>
            <a:off x="1059815" y="3091815"/>
            <a:ext cx="1186815" cy="337185"/>
          </a:xfrm>
          <a:prstGeom prst="rect">
            <a:avLst/>
          </a:prstGeom>
          <a:noFill/>
        </p:spPr>
        <p:txBody>
          <a:bodyPr wrap="square" rtlCol="0" anchor="t">
            <a:spAutoFit/>
          </a:bodyPr>
          <a:p>
            <a:r>
              <a:rPr lang="zh-CN" sz="1600" b="1">
                <a:highlight>
                  <a:srgbClr val="FFFF00"/>
                </a:highlight>
                <a:uFillTx/>
                <a:sym typeface="+mn-ea"/>
              </a:rPr>
              <a:t>无人驾驶</a:t>
            </a:r>
            <a:endParaRPr lang="zh-CN" sz="1600" b="1">
              <a:highlight>
                <a:srgbClr val="FFFF00"/>
              </a:highlight>
              <a:uFillTx/>
              <a:sym typeface="+mn-ea"/>
            </a:endParaRPr>
          </a:p>
        </p:txBody>
      </p:sp>
      <p:sp>
        <p:nvSpPr>
          <p:cNvPr id="14" name="文本框 13"/>
          <p:cNvSpPr txBox="1"/>
          <p:nvPr/>
        </p:nvSpPr>
        <p:spPr>
          <a:xfrm>
            <a:off x="838200" y="4829810"/>
            <a:ext cx="2061845" cy="398780"/>
          </a:xfrm>
          <a:prstGeom prst="rect">
            <a:avLst/>
          </a:prstGeom>
          <a:noFill/>
        </p:spPr>
        <p:txBody>
          <a:bodyPr wrap="square" rtlCol="0" anchor="t">
            <a:spAutoFit/>
          </a:bodyPr>
          <a:p>
            <a:r>
              <a:rPr lang="en-US" sz="2000" b="1">
                <a:solidFill>
                  <a:srgbClr val="FF0000"/>
                </a:solidFill>
                <a:uFillTx/>
                <a:sym typeface="+mn-ea"/>
              </a:rPr>
              <a:t>6</a:t>
            </a:r>
            <a:r>
              <a:rPr lang="zh-CN" altLang="en-US" sz="2000" b="1">
                <a:solidFill>
                  <a:srgbClr val="FF0000"/>
                </a:solidFill>
                <a:uFillTx/>
                <a:sym typeface="+mn-ea"/>
              </a:rPr>
              <a:t>月</a:t>
            </a:r>
            <a:r>
              <a:rPr lang="en-US" altLang="zh-CN" sz="2000" b="1">
                <a:solidFill>
                  <a:srgbClr val="FF0000"/>
                </a:solidFill>
                <a:uFillTx/>
                <a:sym typeface="+mn-ea"/>
              </a:rPr>
              <a:t>14</a:t>
            </a:r>
            <a:r>
              <a:rPr lang="zh-CN" altLang="en-US" sz="2000" b="1">
                <a:solidFill>
                  <a:srgbClr val="FF0000"/>
                </a:solidFill>
                <a:uFillTx/>
                <a:sym typeface="+mn-ea"/>
              </a:rPr>
              <a:t>日（周五）</a:t>
            </a:r>
            <a:endParaRPr lang="zh-CN" altLang="en-US" sz="2000" b="1">
              <a:solidFill>
                <a:srgbClr val="FF0000"/>
              </a:solidFill>
              <a:uFillTx/>
              <a:sym typeface="+mn-ea"/>
            </a:endParaRPr>
          </a:p>
        </p:txBody>
      </p:sp>
      <p:pic>
        <p:nvPicPr>
          <p:cNvPr id="6" name="图片 5"/>
          <p:cNvPicPr>
            <a:picLocks noChangeAspect="1"/>
          </p:cNvPicPr>
          <p:nvPr/>
        </p:nvPicPr>
        <p:blipFill>
          <a:blip r:embed="rId4"/>
          <a:stretch>
            <a:fillRect/>
          </a:stretch>
        </p:blipFill>
        <p:spPr>
          <a:xfrm>
            <a:off x="4290695" y="2621280"/>
            <a:ext cx="4502150" cy="3001645"/>
          </a:xfrm>
          <a:prstGeom prst="rect">
            <a:avLst/>
          </a:prstGeom>
          <a:ln>
            <a:solidFill>
              <a:schemeClr val="accent6"/>
            </a:solidFill>
          </a:ln>
        </p:spPr>
      </p:pic>
      <p:sp>
        <p:nvSpPr>
          <p:cNvPr id="8" name="文本框 7"/>
          <p:cNvSpPr txBox="1"/>
          <p:nvPr/>
        </p:nvSpPr>
        <p:spPr>
          <a:xfrm>
            <a:off x="4290695" y="2621280"/>
            <a:ext cx="1804670" cy="521970"/>
          </a:xfrm>
          <a:prstGeom prst="rect">
            <a:avLst/>
          </a:prstGeom>
        </p:spPr>
        <p:style>
          <a:lnRef idx="0">
            <a:srgbClr val="FFFFFF"/>
          </a:lnRef>
          <a:fillRef idx="1">
            <a:schemeClr val="accent1"/>
          </a:fillRef>
          <a:effectRef idx="1">
            <a:schemeClr val="accent1"/>
          </a:effectRef>
          <a:fontRef idx="minor">
            <a:schemeClr val="lt1"/>
          </a:fontRef>
        </p:style>
        <p:txBody>
          <a:bodyPr wrap="square" rtlCol="0" anchor="t">
            <a:spAutoFit/>
          </a:bodyPr>
          <a:p>
            <a:r>
              <a:rPr lang="en-US" altLang="zh-CN" sz="1400">
                <a:solidFill>
                  <a:schemeClr val="bg1"/>
                </a:solidFill>
                <a:uFillTx/>
                <a:sym typeface="+mn-ea"/>
              </a:rPr>
              <a:t>6.18</a:t>
            </a:r>
            <a:r>
              <a:rPr lang="zh-CN" sz="1400">
                <a:solidFill>
                  <a:schemeClr val="bg1"/>
                </a:solidFill>
                <a:uFillTx/>
                <a:sym typeface="+mn-ea"/>
              </a:rPr>
              <a:t>车路云批量涨停潮，万集科技异动</a:t>
            </a:r>
            <a:endParaRPr lang="zh-CN" sz="1400">
              <a:solidFill>
                <a:schemeClr val="bg1"/>
              </a:solidFill>
              <a:uFillTx/>
              <a:sym typeface="+mn-ea"/>
            </a:endParaRPr>
          </a:p>
        </p:txBody>
      </p:sp>
      <p:pic>
        <p:nvPicPr>
          <p:cNvPr id="10" name="图片 9"/>
          <p:cNvPicPr>
            <a:picLocks noChangeAspect="1"/>
          </p:cNvPicPr>
          <p:nvPr/>
        </p:nvPicPr>
        <p:blipFill>
          <a:blip r:embed="rId5"/>
          <a:stretch>
            <a:fillRect/>
          </a:stretch>
        </p:blipFill>
        <p:spPr>
          <a:xfrm>
            <a:off x="8051800" y="3869690"/>
            <a:ext cx="3763010" cy="2423160"/>
          </a:xfrm>
          <a:prstGeom prst="rect">
            <a:avLst/>
          </a:prstGeom>
          <a:ln>
            <a:solidFill>
              <a:schemeClr val="accent6">
                <a:lumMod val="75000"/>
              </a:schemeClr>
            </a:solidFill>
          </a:ln>
        </p:spPr>
      </p:pic>
      <p:sp>
        <p:nvSpPr>
          <p:cNvPr id="12" name="文本框 11"/>
          <p:cNvSpPr txBox="1"/>
          <p:nvPr/>
        </p:nvSpPr>
        <p:spPr>
          <a:xfrm>
            <a:off x="9587230" y="2969895"/>
            <a:ext cx="2227580" cy="737235"/>
          </a:xfrm>
          <a:prstGeom prst="rect">
            <a:avLst/>
          </a:prstGeom>
        </p:spPr>
        <p:style>
          <a:lnRef idx="0">
            <a:srgbClr val="FFFFFF"/>
          </a:lnRef>
          <a:fillRef idx="1">
            <a:schemeClr val="accent1"/>
          </a:fillRef>
          <a:effectRef idx="1">
            <a:schemeClr val="accent1"/>
          </a:effectRef>
          <a:fontRef idx="minor">
            <a:schemeClr val="lt1"/>
          </a:fontRef>
        </p:style>
        <p:txBody>
          <a:bodyPr wrap="square" rtlCol="0" anchor="t">
            <a:spAutoFit/>
          </a:bodyPr>
          <a:p>
            <a:r>
              <a:rPr lang="en-US" altLang="zh-CN" sz="1400">
                <a:solidFill>
                  <a:schemeClr val="bg1"/>
                </a:solidFill>
                <a:uFillTx/>
                <a:sym typeface="+mn-ea"/>
              </a:rPr>
              <a:t>7.9</a:t>
            </a:r>
            <a:r>
              <a:rPr lang="zh-CN" sz="1400">
                <a:solidFill>
                  <a:schemeClr val="bg1"/>
                </a:solidFill>
                <a:uFillTx/>
                <a:sym typeface="+mn-ea"/>
              </a:rPr>
              <a:t>车路云异动拉升，</a:t>
            </a:r>
            <a:endParaRPr lang="zh-CN" sz="1400">
              <a:solidFill>
                <a:schemeClr val="bg1"/>
              </a:solidFill>
              <a:uFillTx/>
              <a:sym typeface="+mn-ea"/>
            </a:endParaRPr>
          </a:p>
          <a:p>
            <a:r>
              <a:rPr lang="zh-CN" sz="1400">
                <a:solidFill>
                  <a:schemeClr val="bg1"/>
                </a:solidFill>
                <a:uFillTx/>
                <a:sym typeface="+mn-ea"/>
              </a:rPr>
              <a:t>锦江、大众交通、星网宇达龙头，跟风江淮汽车</a:t>
            </a:r>
            <a:endParaRPr lang="zh-CN" sz="1400">
              <a:solidFill>
                <a:schemeClr val="bg1"/>
              </a:solidFill>
              <a:uFillTx/>
              <a:sym typeface="+mn-ea"/>
            </a:endParaRPr>
          </a:p>
        </p:txBody>
      </p:sp>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目录 拷贝 2"/>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custDataLst>
              <p:tags r:id="rId2"/>
            </p:custDataLst>
          </p:nvPr>
        </p:nvSpPr>
        <p:spPr>
          <a:xfrm>
            <a:off x="3319145" y="90805"/>
            <a:ext cx="5792470" cy="645160"/>
          </a:xfrm>
          <a:prstGeom prst="rect">
            <a:avLst/>
          </a:prstGeom>
          <a:noFill/>
        </p:spPr>
        <p:txBody>
          <a:bodyPr wrap="square" rtlCol="0">
            <a:spAutoFit/>
          </a:bodyPr>
          <a:p>
            <a:pPr marR="0" defTabSz="914400" fontAlgn="auto">
              <a:lnSpc>
                <a:spcPct val="100000"/>
              </a:lnSpc>
              <a:spcBef>
                <a:spcPts val="0"/>
              </a:spcBef>
              <a:buClrTx/>
              <a:buSzTx/>
              <a:buFontTx/>
              <a:buNone/>
            </a:pPr>
            <a:r>
              <a:rPr lang="en-US" altLang="zh-CN" sz="3600">
                <a:solidFill>
                  <a:schemeClr val="bg1"/>
                </a:solidFill>
                <a:sym typeface="+mn-ea"/>
              </a:rPr>
              <a:t>  </a:t>
            </a:r>
            <a:r>
              <a:rPr lang="en-US" altLang="zh-CN" sz="3600" b="1">
                <a:solidFill>
                  <a:schemeClr val="bg1"/>
                </a:solidFill>
                <a:sym typeface="+mn-ea"/>
              </a:rPr>
              <a:t>      </a:t>
            </a:r>
            <a:r>
              <a:rPr lang="en-US" altLang="zh-CN" sz="3600" b="1">
                <a:solidFill>
                  <a:schemeClr val="bg1"/>
                </a:solidFill>
                <a:sym typeface="+mn-ea"/>
              </a:rPr>
              <a:t> </a:t>
            </a:r>
            <a:r>
              <a:rPr lang="zh-CN" altLang="en-US" sz="3600" b="1">
                <a:solidFill>
                  <a:schemeClr val="bg1"/>
                </a:solidFill>
                <a:sym typeface="+mn-ea"/>
              </a:rPr>
              <a:t>无人驾驶风口发酵回顾</a:t>
            </a:r>
            <a:endParaRPr kumimoji="0" lang="zh-CN" altLang="en-US" sz="3600" b="1" i="0" kern="1200" cap="none" spc="0" normalizeH="0" baseline="0">
              <a:solidFill>
                <a:schemeClr val="tx1"/>
              </a:solidFill>
              <a:sym typeface="+mn-ea"/>
            </a:endParaRPr>
          </a:p>
        </p:txBody>
      </p:sp>
      <p:sp>
        <p:nvSpPr>
          <p:cNvPr id="52" name="文本框 51"/>
          <p:cNvSpPr txBox="1"/>
          <p:nvPr/>
        </p:nvSpPr>
        <p:spPr>
          <a:xfrm>
            <a:off x="561975" y="5612130"/>
            <a:ext cx="2428875" cy="645160"/>
          </a:xfrm>
          <a:prstGeom prst="rect">
            <a:avLst/>
          </a:prstGeom>
        </p:spPr>
        <p:style>
          <a:lnRef idx="0">
            <a:srgbClr val="FFFFFF"/>
          </a:lnRef>
          <a:fillRef idx="1">
            <a:schemeClr val="accent2"/>
          </a:fillRef>
          <a:effectRef idx="1">
            <a:schemeClr val="accent2"/>
          </a:effectRef>
          <a:fontRef idx="minor">
            <a:schemeClr val="lt1"/>
          </a:fontRef>
        </p:style>
        <p:txBody>
          <a:bodyPr wrap="square" rtlCol="0" anchor="t">
            <a:spAutoFit/>
          </a:bodyPr>
          <a:p>
            <a:pPr algn="ctr"/>
            <a:r>
              <a:rPr lang="en-US" altLang="zh-CN" sz="1200">
                <a:sym typeface="+mn-ea"/>
              </a:rPr>
              <a:t>6.</a:t>
            </a:r>
            <a:r>
              <a:rPr lang="en-US" altLang="zh-CN" sz="1200">
                <a:sym typeface="+mn-ea"/>
              </a:rPr>
              <a:t>18</a:t>
            </a:r>
            <a:r>
              <a:rPr lang="zh-CN" altLang="en-US" sz="1200">
                <a:sym typeface="+mn-ea"/>
              </a:rPr>
              <a:t>批量高潮，长江通信、华铭智能、金溢科技、索菱股份、中海达、</a:t>
            </a:r>
            <a:r>
              <a:rPr lang="zh-CN" altLang="en-US" sz="1200" spc="150" dirty="0">
                <a:uFillTx/>
                <a:latin typeface="Arial" panose="020B0604020202020204" pitchFamily="34" charset="0"/>
                <a:ea typeface="微软雅黑" panose="020B0503020204020204" charset="-122"/>
                <a:sym typeface="+mn-ea"/>
              </a:rPr>
              <a:t>捕捉</a:t>
            </a:r>
            <a:r>
              <a:rPr lang="zh-CN" altLang="en-US" sz="1200">
                <a:sym typeface="+mn-ea"/>
              </a:rPr>
              <a:t>万集科技</a:t>
            </a:r>
            <a:endParaRPr lang="zh-CN" altLang="en-US" sz="1200">
              <a:sym typeface="+mn-ea"/>
            </a:endParaRPr>
          </a:p>
        </p:txBody>
      </p:sp>
      <p:sp>
        <p:nvSpPr>
          <p:cNvPr id="53" name="文本框 52"/>
          <p:cNvSpPr txBox="1"/>
          <p:nvPr/>
        </p:nvSpPr>
        <p:spPr>
          <a:xfrm>
            <a:off x="3390900" y="5612130"/>
            <a:ext cx="2245995" cy="645160"/>
          </a:xfrm>
          <a:prstGeom prst="rect">
            <a:avLst/>
          </a:prstGeom>
          <a:solidFill>
            <a:schemeClr val="accent2"/>
          </a:solidFill>
        </p:spPr>
        <p:txBody>
          <a:bodyPr wrap="square" rtlCol="0" anchor="t">
            <a:spAutoFit/>
          </a:bodyPr>
          <a:p>
            <a:pPr algn="ctr"/>
            <a:r>
              <a:rPr lang="en-US" altLang="zh-CN" sz="1200" spc="150" dirty="0">
                <a:solidFill>
                  <a:schemeClr val="bg1"/>
                </a:solidFill>
                <a:uFillTx/>
                <a:latin typeface="Arial" panose="020B0604020202020204" pitchFamily="34" charset="0"/>
                <a:ea typeface="微软雅黑" panose="020B0503020204020204" charset="-122"/>
                <a:sym typeface="+mn-ea"/>
              </a:rPr>
              <a:t>7.4</a:t>
            </a:r>
            <a:r>
              <a:rPr lang="zh-CN" altLang="en-US" sz="1200" spc="150" dirty="0">
                <a:solidFill>
                  <a:schemeClr val="bg1"/>
                </a:solidFill>
                <a:uFillTx/>
                <a:latin typeface="Arial" panose="020B0604020202020204" pitchFamily="34" charset="0"/>
                <a:ea typeface="微软雅黑" panose="020B0503020204020204" charset="-122"/>
                <a:sym typeface="+mn-ea"/>
              </a:rPr>
              <a:t>市场杀高度板，车路云利好兑现，高开低走</a:t>
            </a:r>
            <a:r>
              <a:rPr lang="zh-CN" altLang="en-US" sz="1200">
                <a:solidFill>
                  <a:schemeClr val="bg1"/>
                </a:solidFill>
                <a:sym typeface="+mn-ea"/>
              </a:rPr>
              <a:t>千方科技、万集科技</a:t>
            </a:r>
            <a:endParaRPr lang="zh-CN" altLang="en-US" sz="1200">
              <a:solidFill>
                <a:schemeClr val="bg1"/>
              </a:solidFill>
              <a:sym typeface="+mn-ea"/>
            </a:endParaRPr>
          </a:p>
        </p:txBody>
      </p:sp>
      <p:sp>
        <p:nvSpPr>
          <p:cNvPr id="54" name="文本框 53"/>
          <p:cNvSpPr txBox="1"/>
          <p:nvPr/>
        </p:nvSpPr>
        <p:spPr>
          <a:xfrm>
            <a:off x="6036945" y="5612130"/>
            <a:ext cx="2183765" cy="645160"/>
          </a:xfrm>
          <a:prstGeom prst="rect">
            <a:avLst/>
          </a:prstGeom>
        </p:spPr>
        <p:style>
          <a:lnRef idx="0">
            <a:srgbClr val="FFFFFF"/>
          </a:lnRef>
          <a:fillRef idx="1">
            <a:schemeClr val="accent2"/>
          </a:fillRef>
          <a:effectRef idx="1">
            <a:schemeClr val="accent2"/>
          </a:effectRef>
          <a:fontRef idx="minor">
            <a:schemeClr val="lt1"/>
          </a:fontRef>
        </p:style>
        <p:txBody>
          <a:bodyPr wrap="square" rtlCol="0" anchor="t">
            <a:spAutoFit/>
          </a:bodyPr>
          <a:p>
            <a:pPr algn="ctr"/>
            <a:r>
              <a:rPr lang="en-US" sz="1200">
                <a:solidFill>
                  <a:schemeClr val="bg1"/>
                </a:solidFill>
                <a:sym typeface="+mn-ea"/>
              </a:rPr>
              <a:t>7</a:t>
            </a:r>
            <a:r>
              <a:rPr lang="zh-CN" altLang="en-US" sz="1200">
                <a:solidFill>
                  <a:schemeClr val="bg1"/>
                </a:solidFill>
                <a:sym typeface="+mn-ea"/>
              </a:rPr>
              <a:t>月</a:t>
            </a:r>
            <a:r>
              <a:rPr lang="en-US" altLang="zh-CN" sz="1200">
                <a:solidFill>
                  <a:schemeClr val="bg1"/>
                </a:solidFill>
                <a:sym typeface="+mn-ea"/>
              </a:rPr>
              <a:t>8</a:t>
            </a:r>
            <a:r>
              <a:rPr lang="zh-CN" altLang="en-US" sz="1200">
                <a:solidFill>
                  <a:schemeClr val="bg1"/>
                </a:solidFill>
                <a:sym typeface="+mn-ea"/>
              </a:rPr>
              <a:t>日后</a:t>
            </a:r>
            <a:r>
              <a:rPr lang="en-US" altLang="zh-CN" sz="1200">
                <a:solidFill>
                  <a:schemeClr val="bg1"/>
                </a:solidFill>
                <a:sym typeface="+mn-ea"/>
              </a:rPr>
              <a:t> </a:t>
            </a:r>
            <a:r>
              <a:rPr lang="zh-CN" altLang="en-US" sz="1200" spc="150" dirty="0">
                <a:solidFill>
                  <a:schemeClr val="bg1"/>
                </a:solidFill>
                <a:uFillTx/>
                <a:latin typeface="Arial" panose="020B0604020202020204" pitchFamily="34" charset="0"/>
                <a:ea typeface="微软雅黑" panose="020B0503020204020204" charset="-122"/>
                <a:sym typeface="+mn-ea"/>
              </a:rPr>
              <a:t>王者归来，</a:t>
            </a:r>
            <a:r>
              <a:rPr lang="zh-CN" altLang="en-US" sz="1200">
                <a:solidFill>
                  <a:schemeClr val="bg1"/>
                </a:solidFill>
                <a:sym typeface="+mn-ea"/>
              </a:rPr>
              <a:t>锦江在线、大众交通、星网宇达，捕捉江淮汽车</a:t>
            </a:r>
            <a:endParaRPr lang="zh-CN" altLang="en-US" sz="1200">
              <a:solidFill>
                <a:schemeClr val="bg1"/>
              </a:solidFill>
              <a:sym typeface="+mn-ea"/>
            </a:endParaRPr>
          </a:p>
        </p:txBody>
      </p:sp>
      <p:sp>
        <p:nvSpPr>
          <p:cNvPr id="55" name="文本框 54"/>
          <p:cNvSpPr txBox="1"/>
          <p:nvPr/>
        </p:nvSpPr>
        <p:spPr>
          <a:xfrm>
            <a:off x="8412480" y="5612130"/>
            <a:ext cx="3351530" cy="645160"/>
          </a:xfrm>
          <a:prstGeom prst="rect">
            <a:avLst/>
          </a:prstGeom>
        </p:spPr>
        <p:style>
          <a:lnRef idx="0">
            <a:srgbClr val="FFFFFF"/>
          </a:lnRef>
          <a:fillRef idx="1">
            <a:schemeClr val="accent2"/>
          </a:fillRef>
          <a:effectRef idx="1">
            <a:schemeClr val="accent2"/>
          </a:effectRef>
          <a:fontRef idx="minor">
            <a:schemeClr val="lt1"/>
          </a:fontRef>
        </p:style>
        <p:txBody>
          <a:bodyPr wrap="square" rtlCol="0" anchor="t">
            <a:spAutoFit/>
          </a:bodyPr>
          <a:p>
            <a:pPr algn="ctr"/>
            <a:r>
              <a:rPr lang="en-US" sz="1200">
                <a:sym typeface="+mn-ea"/>
              </a:rPr>
              <a:t>7</a:t>
            </a:r>
            <a:r>
              <a:rPr lang="en-US" altLang="zh-CN" sz="1200">
                <a:sym typeface="+mn-ea"/>
              </a:rPr>
              <a:t>.</a:t>
            </a:r>
            <a:r>
              <a:rPr lang="en-US" altLang="zh-CN" sz="1200">
                <a:sym typeface="+mn-ea"/>
              </a:rPr>
              <a:t>10</a:t>
            </a:r>
            <a:r>
              <a:rPr lang="zh-CN" altLang="en-US" sz="1200" b="1">
                <a:sym typeface="+mn-ea"/>
              </a:rPr>
              <a:t>百度</a:t>
            </a:r>
            <a:r>
              <a:rPr lang="zh-CN" altLang="en-US" sz="1200">
                <a:sym typeface="+mn-ea"/>
              </a:rPr>
              <a:t>飙涨12%，</a:t>
            </a:r>
            <a:r>
              <a:rPr lang="en-US" altLang="zh-CN" sz="1200">
                <a:sym typeface="+mn-ea"/>
              </a:rPr>
              <a:t> </a:t>
            </a:r>
            <a:r>
              <a:rPr lang="zh-CN" altLang="en-US" sz="1200">
                <a:sym typeface="+mn-ea"/>
              </a:rPr>
              <a:t>天迈科技、中海达、信息发展、经纬恒润、华阳集团，捕捉启明信息</a:t>
            </a:r>
            <a:endParaRPr lang="zh-CN" altLang="en-US" sz="1200">
              <a:sym typeface="+mn-ea"/>
            </a:endParaRPr>
          </a:p>
          <a:p>
            <a:pPr algn="ctr"/>
            <a:r>
              <a:rPr lang="zh-CN" altLang="en-US" sz="1200" spc="150" dirty="0">
                <a:uFillTx/>
                <a:latin typeface="Arial" panose="020B0604020202020204" pitchFamily="34" charset="0"/>
                <a:ea typeface="微软雅黑" panose="020B0503020204020204" charset="-122"/>
                <a:sym typeface="+mn-ea"/>
              </a:rPr>
              <a:t>7</a:t>
            </a:r>
            <a:r>
              <a:rPr lang="en-US" altLang="zh-CN" sz="1200" spc="150" dirty="0">
                <a:uFillTx/>
                <a:latin typeface="Arial" panose="020B0604020202020204" pitchFamily="34" charset="0"/>
                <a:ea typeface="微软雅黑" panose="020B0503020204020204" charset="-122"/>
                <a:sym typeface="+mn-ea"/>
              </a:rPr>
              <a:t>.</a:t>
            </a:r>
            <a:r>
              <a:rPr lang="zh-CN" altLang="en-US" sz="1200" spc="150" dirty="0">
                <a:uFillTx/>
                <a:latin typeface="Arial" panose="020B0604020202020204" pitchFamily="34" charset="0"/>
                <a:ea typeface="微软雅黑" panose="020B0503020204020204" charset="-122"/>
                <a:sym typeface="+mn-ea"/>
              </a:rPr>
              <a:t>11市场放量涨，该题材强势，捕捉长安</a:t>
            </a:r>
            <a:endParaRPr lang="zh-CN" altLang="en-US" sz="1200">
              <a:sym typeface="+mn-ea"/>
            </a:endParaRPr>
          </a:p>
        </p:txBody>
      </p:sp>
      <p:sp>
        <p:nvSpPr>
          <p:cNvPr id="3" name="圆角矩形 2"/>
          <p:cNvSpPr/>
          <p:nvPr>
            <p:custDataLst>
              <p:tags r:id="rId3"/>
            </p:custDataLst>
          </p:nvPr>
        </p:nvSpPr>
        <p:spPr>
          <a:xfrm>
            <a:off x="454025" y="1270635"/>
            <a:ext cx="2085340" cy="4179570"/>
          </a:xfrm>
          <a:prstGeom prst="roundRect">
            <a:avLst>
              <a:gd name="adj" fmla="val 9965"/>
            </a:avLst>
          </a:prstGeom>
          <a:solidFill>
            <a:schemeClr val="lt1">
              <a:lumMod val="100000"/>
            </a:schemeClr>
          </a:solidFill>
          <a:ln>
            <a:solidFill>
              <a:schemeClr val="bg1">
                <a:lumMod val="85000"/>
              </a:schemeClr>
            </a:solidFill>
          </a:ln>
          <a:effectLst>
            <a:outerShdw blurRad="495300" dist="266700" dir="2700000" sx="97000" sy="97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6" name="任意多边形 15"/>
          <p:cNvSpPr/>
          <p:nvPr>
            <p:custDataLst>
              <p:tags r:id="rId4"/>
            </p:custDataLst>
          </p:nvPr>
        </p:nvSpPr>
        <p:spPr>
          <a:xfrm rot="5400000">
            <a:off x="1091059" y="1815151"/>
            <a:ext cx="910700" cy="892628"/>
          </a:xfrm>
          <a:custGeom>
            <a:avLst/>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任意多边形 5"/>
          <p:cNvSpPr/>
          <p:nvPr>
            <p:custDataLst>
              <p:tags r:id="rId5"/>
            </p:custDataLst>
          </p:nvPr>
        </p:nvSpPr>
        <p:spPr>
          <a:xfrm rot="5400000">
            <a:off x="980691" y="1859040"/>
            <a:ext cx="742243" cy="806141"/>
          </a:xfrm>
          <a:custGeom>
            <a:avLst/>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custDataLst>
              <p:tags r:id="rId6"/>
            </p:custDataLst>
          </p:nvPr>
        </p:nvSpPr>
        <p:spPr>
          <a:xfrm>
            <a:off x="562308" y="2867349"/>
            <a:ext cx="1808492" cy="1818173"/>
          </a:xfrm>
          <a:prstGeom prst="rect">
            <a:avLst/>
          </a:prstGeom>
          <a:noFill/>
        </p:spPr>
        <p:txBody>
          <a:bodyPr wrap="square" lIns="107950" rIns="0" rtlCol="0">
            <a:noAutofit/>
          </a:bodyPr>
          <a:p>
            <a:pPr indent="0" algn="l" fontAlgn="auto">
              <a:lnSpc>
                <a:spcPct val="100000"/>
              </a:lnSpc>
            </a:pPr>
            <a:r>
              <a:rPr lang="zh-CN" altLang="en-US" sz="1200" b="1" spc="150" dirty="0">
                <a:solidFill>
                  <a:srgbClr val="FF0000"/>
                </a:solidFill>
                <a:uFillTx/>
                <a:latin typeface="Arial" panose="020B0604020202020204" pitchFamily="34" charset="0"/>
                <a:ea typeface="微软雅黑" panose="020B0503020204020204" charset="-122"/>
                <a:sym typeface="+mn-ea"/>
              </a:rPr>
              <a:t>5月15日</a:t>
            </a:r>
            <a:r>
              <a:rPr lang="zh-CN" altLang="en-US" sz="1200" spc="150" dirty="0">
                <a:solidFill>
                  <a:schemeClr val="tx1"/>
                </a:solidFill>
                <a:uFillTx/>
                <a:latin typeface="Arial" panose="020B0604020202020204" pitchFamily="34" charset="0"/>
                <a:ea typeface="微软雅黑" panose="020B0503020204020204" charset="-122"/>
                <a:sym typeface="+mn-ea"/>
              </a:rPr>
              <a:t>，百度武汉举办Apollo Day 2024活动，回顾了自动驾驶长达十年成果并发布第六代无人车，其成本较于上一代车降低60%，单价20.47 万元，使大规模投放无人车运营成为可能。百度“萝卜快跑”</a:t>
            </a:r>
            <a:r>
              <a:rPr lang="zh-CN" altLang="en-US" sz="1200" b="1" spc="150" dirty="0">
                <a:solidFill>
                  <a:srgbClr val="FF0000"/>
                </a:solidFill>
                <a:uFillTx/>
                <a:latin typeface="Arial" panose="020B0604020202020204" pitchFamily="34" charset="0"/>
                <a:ea typeface="微软雅黑" panose="020B0503020204020204" charset="-122"/>
                <a:sym typeface="+mn-ea"/>
              </a:rPr>
              <a:t>预计有望于2024 年底在武汉实现收支平衡，2025 年将全面盈利</a:t>
            </a:r>
            <a:r>
              <a:rPr lang="zh-CN" altLang="en-US" sz="1200" spc="150" dirty="0">
                <a:solidFill>
                  <a:schemeClr val="tx1"/>
                </a:solidFill>
                <a:uFillTx/>
                <a:latin typeface="Arial" panose="020B0604020202020204" pitchFamily="34" charset="0"/>
                <a:ea typeface="微软雅黑" panose="020B0503020204020204" charset="-122"/>
                <a:sym typeface="+mn-ea"/>
              </a:rPr>
              <a:t>。</a:t>
            </a:r>
            <a:endParaRPr lang="zh-CN" altLang="en-US" sz="1200" spc="150" dirty="0">
              <a:solidFill>
                <a:schemeClr val="tx1"/>
              </a:solidFill>
              <a:uFillTx/>
              <a:latin typeface="Arial" panose="020B0604020202020204" pitchFamily="34" charset="0"/>
              <a:ea typeface="微软雅黑" panose="020B0503020204020204" charset="-122"/>
              <a:sym typeface="+mn-ea"/>
            </a:endParaRPr>
          </a:p>
        </p:txBody>
      </p:sp>
      <p:sp>
        <p:nvSpPr>
          <p:cNvPr id="8" name="文本框 7"/>
          <p:cNvSpPr txBox="1"/>
          <p:nvPr>
            <p:custDataLst>
              <p:tags r:id="rId7"/>
            </p:custDataLst>
          </p:nvPr>
        </p:nvSpPr>
        <p:spPr>
          <a:xfrm>
            <a:off x="949065" y="2035242"/>
            <a:ext cx="616385" cy="515052"/>
          </a:xfrm>
          <a:prstGeom prst="rect">
            <a:avLst/>
          </a:prstGeom>
          <a:noFill/>
        </p:spPr>
        <p:txBody>
          <a:bodyPr wrap="square" rtlCol="0" anchor="ctr" anchorCtr="0">
            <a:normAutofit/>
          </a:bodyPr>
          <a:p>
            <a:pPr algn="ctr"/>
            <a:r>
              <a:rPr lang="en-US" altLang="zh-CN" sz="2000" b="1" dirty="0">
                <a:solidFill>
                  <a:schemeClr val="lt1">
                    <a:lumMod val="100000"/>
                  </a:schemeClr>
                </a:solidFill>
                <a:latin typeface="微软雅黑" panose="020B0503020204020204" charset="-122"/>
                <a:ea typeface="微软雅黑" panose="020B0503020204020204" charset="-122"/>
              </a:rPr>
              <a:t>01</a:t>
            </a:r>
            <a:endParaRPr lang="en-US" altLang="zh-CN" sz="2000" b="1" dirty="0">
              <a:solidFill>
                <a:schemeClr val="lt1">
                  <a:lumMod val="100000"/>
                </a:schemeClr>
              </a:solidFill>
              <a:latin typeface="微软雅黑" panose="020B0503020204020204" charset="-122"/>
              <a:ea typeface="微软雅黑" panose="020B0503020204020204" charset="-122"/>
            </a:endParaRPr>
          </a:p>
        </p:txBody>
      </p:sp>
      <p:sp>
        <p:nvSpPr>
          <p:cNvPr id="9" name="圆角矩形 8"/>
          <p:cNvSpPr/>
          <p:nvPr>
            <p:custDataLst>
              <p:tags r:id="rId8"/>
            </p:custDataLst>
          </p:nvPr>
        </p:nvSpPr>
        <p:spPr>
          <a:xfrm>
            <a:off x="9540240" y="1270635"/>
            <a:ext cx="2223770" cy="4180205"/>
          </a:xfrm>
          <a:prstGeom prst="roundRect">
            <a:avLst>
              <a:gd name="adj" fmla="val 9965"/>
            </a:avLst>
          </a:prstGeom>
          <a:solidFill>
            <a:schemeClr val="lt1">
              <a:lumMod val="100000"/>
            </a:schemeClr>
          </a:solidFill>
          <a:ln>
            <a:solidFill>
              <a:schemeClr val="bg1">
                <a:lumMod val="85000"/>
              </a:schemeClr>
            </a:solidFill>
          </a:ln>
          <a:effectLst>
            <a:outerShdw blurRad="495300" dist="266700" dir="2700000" sx="97000" sy="97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0" name="文本框 9"/>
          <p:cNvSpPr txBox="1"/>
          <p:nvPr>
            <p:custDataLst>
              <p:tags r:id="rId9"/>
            </p:custDataLst>
          </p:nvPr>
        </p:nvSpPr>
        <p:spPr>
          <a:xfrm>
            <a:off x="9610725" y="2831465"/>
            <a:ext cx="2035810" cy="1818005"/>
          </a:xfrm>
          <a:prstGeom prst="rect">
            <a:avLst/>
          </a:prstGeom>
          <a:noFill/>
        </p:spPr>
        <p:txBody>
          <a:bodyPr wrap="square" lIns="107950" rIns="0" rtlCol="0">
            <a:noAutofit/>
          </a:bodyPr>
          <a:p>
            <a:pPr indent="0" algn="l" fontAlgn="auto">
              <a:lnSpc>
                <a:spcPct val="100000"/>
              </a:lnSpc>
            </a:pPr>
            <a:r>
              <a:rPr lang="zh-CN" altLang="en-US" sz="1200" b="1" spc="150" dirty="0">
                <a:solidFill>
                  <a:srgbClr val="FF0000"/>
                </a:solidFill>
                <a:uFillTx/>
                <a:latin typeface="Arial" panose="020B0604020202020204" pitchFamily="34" charset="0"/>
                <a:ea typeface="微软雅黑" panose="020B0503020204020204" charset="-122"/>
                <a:sym typeface="+mn-ea"/>
              </a:rPr>
              <a:t>①7 月10 日</a:t>
            </a:r>
            <a:r>
              <a:rPr lang="zh-CN" altLang="en-US" sz="1200" spc="150" dirty="0">
                <a:solidFill>
                  <a:schemeClr val="tx1"/>
                </a:solidFill>
                <a:uFillTx/>
                <a:latin typeface="Arial" panose="020B0604020202020204" pitchFamily="34" charset="0"/>
                <a:ea typeface="微软雅黑" panose="020B0503020204020204" charset="-122"/>
                <a:sym typeface="+mn-ea"/>
              </a:rPr>
              <a:t>上海发《深化推动新城高质量发展的若干政策举措》，提出聚焦高级别自动驾驶等领域。</a:t>
            </a:r>
            <a:endParaRPr lang="zh-CN" altLang="en-US" sz="1200" spc="150" dirty="0">
              <a:solidFill>
                <a:schemeClr val="tx1"/>
              </a:solidFill>
              <a:uFillTx/>
              <a:latin typeface="Arial" panose="020B0604020202020204" pitchFamily="34" charset="0"/>
              <a:ea typeface="微软雅黑" panose="020B0503020204020204" charset="-122"/>
              <a:sym typeface="+mn-ea"/>
            </a:endParaRPr>
          </a:p>
          <a:p>
            <a:pPr indent="0" algn="l" fontAlgn="auto">
              <a:lnSpc>
                <a:spcPct val="100000"/>
              </a:lnSpc>
            </a:pPr>
            <a:endParaRPr lang="zh-CN" altLang="en-US" sz="1200" b="1" spc="150" dirty="0">
              <a:solidFill>
                <a:srgbClr val="FF0000"/>
              </a:solidFill>
              <a:uFillTx/>
              <a:latin typeface="Arial" panose="020B0604020202020204" pitchFamily="34" charset="0"/>
              <a:ea typeface="微软雅黑" panose="020B0503020204020204" charset="-122"/>
              <a:sym typeface="+mn-ea"/>
            </a:endParaRPr>
          </a:p>
          <a:p>
            <a:pPr indent="0" algn="l" fontAlgn="auto">
              <a:lnSpc>
                <a:spcPct val="100000"/>
              </a:lnSpc>
            </a:pPr>
            <a:r>
              <a:rPr lang="zh-CN" altLang="en-US" sz="1200" b="1" spc="150" dirty="0">
                <a:solidFill>
                  <a:srgbClr val="FF0000"/>
                </a:solidFill>
                <a:uFillTx/>
                <a:latin typeface="Arial" panose="020B0604020202020204" pitchFamily="34" charset="0"/>
                <a:ea typeface="微软雅黑" panose="020B0503020204020204" charset="-122"/>
                <a:sym typeface="+mn-ea"/>
              </a:rPr>
              <a:t>②7月11日</a:t>
            </a:r>
            <a:r>
              <a:rPr lang="zh-CN" altLang="en-US" sz="1200" spc="150" dirty="0">
                <a:solidFill>
                  <a:schemeClr val="tx1"/>
                </a:solidFill>
                <a:uFillTx/>
                <a:latin typeface="Arial" panose="020B0604020202020204" pitchFamily="34" charset="0"/>
                <a:ea typeface="微软雅黑" panose="020B0503020204020204" charset="-122"/>
                <a:sym typeface="+mn-ea"/>
              </a:rPr>
              <a:t>萝卜快跑已在广州黄埔开通</a:t>
            </a:r>
            <a:endParaRPr lang="zh-CN" altLang="en-US" sz="1200" spc="150" dirty="0">
              <a:solidFill>
                <a:schemeClr val="tx1"/>
              </a:solidFill>
              <a:uFillTx/>
              <a:latin typeface="Arial" panose="020B0604020202020204" pitchFamily="34" charset="0"/>
              <a:ea typeface="微软雅黑" panose="020B0503020204020204" charset="-122"/>
              <a:sym typeface="+mn-ea"/>
            </a:endParaRPr>
          </a:p>
          <a:p>
            <a:pPr indent="0" algn="l" fontAlgn="auto">
              <a:lnSpc>
                <a:spcPct val="100000"/>
              </a:lnSpc>
            </a:pPr>
            <a:endParaRPr lang="zh-CN" altLang="en-US" sz="1200" spc="150" dirty="0">
              <a:solidFill>
                <a:schemeClr val="tx1"/>
              </a:solidFill>
              <a:uFillTx/>
              <a:latin typeface="Arial" panose="020B0604020202020204" pitchFamily="34" charset="0"/>
              <a:ea typeface="微软雅黑" panose="020B0503020204020204" charset="-122"/>
              <a:sym typeface="+mn-ea"/>
            </a:endParaRPr>
          </a:p>
          <a:p>
            <a:pPr indent="0" algn="l" fontAlgn="auto">
              <a:lnSpc>
                <a:spcPct val="100000"/>
              </a:lnSpc>
            </a:pPr>
            <a:r>
              <a:rPr lang="zh-CN" altLang="en-US" sz="1200" b="1" spc="150" dirty="0">
                <a:solidFill>
                  <a:srgbClr val="FF0000"/>
                </a:solidFill>
                <a:uFillTx/>
                <a:latin typeface="Arial" panose="020B0604020202020204" pitchFamily="34" charset="0"/>
                <a:ea typeface="微软雅黑" panose="020B0503020204020204" charset="-122"/>
                <a:sym typeface="+mn-ea"/>
              </a:rPr>
              <a:t>③7月16日</a:t>
            </a:r>
            <a:r>
              <a:rPr lang="zh-CN" altLang="en-US" sz="1200" spc="150" dirty="0">
                <a:solidFill>
                  <a:schemeClr val="tx1"/>
                </a:solidFill>
                <a:uFillTx/>
                <a:latin typeface="Arial" panose="020B0604020202020204" pitchFamily="34" charset="0"/>
                <a:ea typeface="微软雅黑" panose="020B0503020204020204" charset="-122"/>
                <a:sym typeface="+mn-ea"/>
              </a:rPr>
              <a:t>深圳巴士集团计划年内推出20辆自动驾驶公交</a:t>
            </a:r>
            <a:endParaRPr lang="zh-CN" altLang="en-US" sz="1200" spc="150" dirty="0">
              <a:solidFill>
                <a:schemeClr val="tx1"/>
              </a:solidFill>
              <a:uFillTx/>
              <a:latin typeface="Arial" panose="020B0604020202020204" pitchFamily="34" charset="0"/>
              <a:ea typeface="微软雅黑" panose="020B0503020204020204" charset="-122"/>
              <a:sym typeface="+mn-ea"/>
            </a:endParaRPr>
          </a:p>
        </p:txBody>
      </p:sp>
      <p:sp>
        <p:nvSpPr>
          <p:cNvPr id="11" name="圆角矩形 10"/>
          <p:cNvSpPr/>
          <p:nvPr>
            <p:custDataLst>
              <p:tags r:id="rId10"/>
            </p:custDataLst>
          </p:nvPr>
        </p:nvSpPr>
        <p:spPr>
          <a:xfrm>
            <a:off x="4982210" y="1270635"/>
            <a:ext cx="2085340" cy="4179570"/>
          </a:xfrm>
          <a:prstGeom prst="roundRect">
            <a:avLst>
              <a:gd name="adj" fmla="val 9965"/>
            </a:avLst>
          </a:prstGeom>
          <a:solidFill>
            <a:schemeClr val="lt1">
              <a:lumMod val="100000"/>
            </a:schemeClr>
          </a:solidFill>
          <a:ln>
            <a:solidFill>
              <a:schemeClr val="bg1">
                <a:lumMod val="85000"/>
              </a:schemeClr>
            </a:solidFill>
          </a:ln>
          <a:effectLst>
            <a:outerShdw blurRad="495300" dist="266700" dir="2700000" sx="97000" sy="97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2" name="文本框 11"/>
          <p:cNvSpPr txBox="1"/>
          <p:nvPr>
            <p:custDataLst>
              <p:tags r:id="rId11"/>
            </p:custDataLst>
          </p:nvPr>
        </p:nvSpPr>
        <p:spPr>
          <a:xfrm>
            <a:off x="5107940" y="2867660"/>
            <a:ext cx="1934210" cy="1805940"/>
          </a:xfrm>
          <a:prstGeom prst="rect">
            <a:avLst/>
          </a:prstGeom>
          <a:noFill/>
        </p:spPr>
        <p:txBody>
          <a:bodyPr wrap="square" lIns="107950" rIns="0" rtlCol="0">
            <a:noAutofit/>
          </a:bodyPr>
          <a:p>
            <a:pPr indent="0" algn="l" fontAlgn="auto">
              <a:lnSpc>
                <a:spcPct val="140000"/>
              </a:lnSpc>
            </a:pPr>
            <a:r>
              <a:rPr lang="zh-CN" altLang="en-US" sz="1200" b="1" spc="150" dirty="0">
                <a:solidFill>
                  <a:srgbClr val="FF0000"/>
                </a:solidFill>
                <a:uFillTx/>
                <a:latin typeface="Arial" panose="020B0604020202020204" pitchFamily="34" charset="0"/>
                <a:ea typeface="微软雅黑" panose="020B0503020204020204" charset="-122"/>
                <a:sym typeface="+mn-ea"/>
              </a:rPr>
              <a:t>7 月3 日</a:t>
            </a:r>
            <a:r>
              <a:rPr lang="zh-CN" altLang="en-US" sz="1200" spc="150" dirty="0">
                <a:solidFill>
                  <a:schemeClr val="tx1"/>
                </a:solidFill>
                <a:uFillTx/>
                <a:latin typeface="Arial" panose="020B0604020202020204" pitchFamily="34" charset="0"/>
                <a:ea typeface="微软雅黑" panose="020B0503020204020204" charset="-122"/>
                <a:sym typeface="+mn-ea"/>
              </a:rPr>
              <a:t>，工信部五部委联合发布《智能网联汽车“车路云一体化”应用试点城市名单》，确定了北京、上海、重庆等</a:t>
            </a:r>
            <a:r>
              <a:rPr lang="zh-CN" altLang="en-US" sz="1200" b="1" spc="150" dirty="0">
                <a:solidFill>
                  <a:srgbClr val="FF0000"/>
                </a:solidFill>
                <a:uFillTx/>
                <a:latin typeface="Arial" panose="020B0604020202020204" pitchFamily="34" charset="0"/>
                <a:ea typeface="微软雅黑" panose="020B0503020204020204" charset="-122"/>
                <a:sym typeface="+mn-ea"/>
              </a:rPr>
              <a:t>20个城市为智能网联汽车“车路云一体化”应用试点城市</a:t>
            </a:r>
            <a:r>
              <a:rPr lang="zh-CN" altLang="en-US" sz="1200" spc="150" dirty="0">
                <a:solidFill>
                  <a:schemeClr val="tx1"/>
                </a:solidFill>
                <a:uFillTx/>
                <a:latin typeface="Arial" panose="020B0604020202020204" pitchFamily="34" charset="0"/>
                <a:ea typeface="微软雅黑" panose="020B0503020204020204" charset="-122"/>
                <a:sym typeface="+mn-ea"/>
              </a:rPr>
              <a:t>。</a:t>
            </a:r>
            <a:endParaRPr lang="zh-CN" altLang="en-US" sz="1200" spc="150" dirty="0">
              <a:solidFill>
                <a:schemeClr val="tx1"/>
              </a:solidFill>
              <a:uFillTx/>
              <a:latin typeface="Arial" panose="020B0604020202020204" pitchFamily="34" charset="0"/>
              <a:ea typeface="微软雅黑" panose="020B0503020204020204" charset="-122"/>
              <a:sym typeface="+mn-ea"/>
            </a:endParaRPr>
          </a:p>
        </p:txBody>
      </p:sp>
      <p:sp>
        <p:nvSpPr>
          <p:cNvPr id="14" name="圆角矩形 13"/>
          <p:cNvSpPr/>
          <p:nvPr>
            <p:custDataLst>
              <p:tags r:id="rId12"/>
            </p:custDataLst>
          </p:nvPr>
        </p:nvSpPr>
        <p:spPr>
          <a:xfrm>
            <a:off x="2718435" y="1270635"/>
            <a:ext cx="2085340" cy="4179570"/>
          </a:xfrm>
          <a:prstGeom prst="roundRect">
            <a:avLst>
              <a:gd name="adj" fmla="val 9965"/>
            </a:avLst>
          </a:prstGeom>
          <a:solidFill>
            <a:schemeClr val="lt1">
              <a:lumMod val="100000"/>
            </a:schemeClr>
          </a:solidFill>
          <a:ln>
            <a:solidFill>
              <a:schemeClr val="bg1">
                <a:lumMod val="85000"/>
              </a:schemeClr>
            </a:solidFill>
          </a:ln>
          <a:effectLst>
            <a:outerShdw blurRad="495300" dist="266700" dir="2700000" sx="97000" sy="97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5" name="文本框 14"/>
          <p:cNvSpPr txBox="1"/>
          <p:nvPr>
            <p:custDataLst>
              <p:tags r:id="rId13"/>
            </p:custDataLst>
          </p:nvPr>
        </p:nvSpPr>
        <p:spPr>
          <a:xfrm>
            <a:off x="2856952" y="2894019"/>
            <a:ext cx="1808492" cy="1818173"/>
          </a:xfrm>
          <a:prstGeom prst="rect">
            <a:avLst/>
          </a:prstGeom>
          <a:noFill/>
        </p:spPr>
        <p:txBody>
          <a:bodyPr wrap="square" lIns="107950" rIns="0" rtlCol="0">
            <a:noAutofit/>
          </a:bodyPr>
          <a:p>
            <a:pPr indent="0" algn="l" fontAlgn="auto">
              <a:lnSpc>
                <a:spcPct val="120000"/>
              </a:lnSpc>
            </a:pPr>
            <a:r>
              <a:rPr lang="zh-CN" altLang="en-US" sz="1200" b="1" spc="150" dirty="0">
                <a:solidFill>
                  <a:srgbClr val="FF0000"/>
                </a:solidFill>
                <a:uFillTx/>
                <a:latin typeface="Arial" panose="020B0604020202020204" pitchFamily="34" charset="0"/>
                <a:ea typeface="微软雅黑" panose="020B0503020204020204" charset="-122"/>
                <a:sym typeface="+mn-ea"/>
              </a:rPr>
              <a:t>6月14日</a:t>
            </a:r>
            <a:r>
              <a:rPr lang="zh-CN" altLang="en-US" sz="1200" spc="150" dirty="0">
                <a:solidFill>
                  <a:schemeClr val="tx1"/>
                </a:solidFill>
                <a:uFillTx/>
                <a:latin typeface="Arial" panose="020B0604020202020204" pitchFamily="34" charset="0"/>
                <a:ea typeface="微软雅黑" panose="020B0503020204020204" charset="-122"/>
                <a:sym typeface="+mn-ea"/>
              </a:rPr>
              <a:t>，湖北省审批监管平台显示：武汉市智能网联新能源汽车“车路云”一体化重大示范项目获批，</a:t>
            </a:r>
            <a:r>
              <a:rPr lang="zh-CN" altLang="en-US" sz="1200" b="1" spc="150" dirty="0">
                <a:solidFill>
                  <a:srgbClr val="FF0000"/>
                </a:solidFill>
                <a:uFillTx/>
                <a:latin typeface="Arial" panose="020B0604020202020204" pitchFamily="34" charset="0"/>
                <a:ea typeface="微软雅黑" panose="020B0503020204020204" charset="-122"/>
                <a:sym typeface="+mn-ea"/>
              </a:rPr>
              <a:t>备案金额约170亿元，拟开工时间为今年6月份</a:t>
            </a:r>
            <a:r>
              <a:rPr lang="zh-CN" altLang="en-US" sz="1200" spc="150" dirty="0">
                <a:solidFill>
                  <a:schemeClr val="tx1"/>
                </a:solidFill>
                <a:uFillTx/>
                <a:latin typeface="Arial" panose="020B0604020202020204" pitchFamily="34" charset="0"/>
                <a:ea typeface="微软雅黑" panose="020B0503020204020204" charset="-122"/>
                <a:sym typeface="+mn-ea"/>
              </a:rPr>
              <a:t>。（继北京百亿获批后又一大单且获批就动工）</a:t>
            </a:r>
            <a:endParaRPr lang="zh-CN" altLang="en-US" sz="1200" spc="150" dirty="0">
              <a:solidFill>
                <a:schemeClr val="tx1"/>
              </a:solidFill>
              <a:uFillTx/>
              <a:latin typeface="Arial" panose="020B0604020202020204" pitchFamily="34" charset="0"/>
              <a:ea typeface="微软雅黑" panose="020B0503020204020204" charset="-122"/>
              <a:sym typeface="+mn-ea"/>
            </a:endParaRPr>
          </a:p>
        </p:txBody>
      </p:sp>
      <p:sp>
        <p:nvSpPr>
          <p:cNvPr id="56" name="圆角矩形 55"/>
          <p:cNvSpPr/>
          <p:nvPr>
            <p:custDataLst>
              <p:tags r:id="rId14"/>
            </p:custDataLst>
          </p:nvPr>
        </p:nvSpPr>
        <p:spPr>
          <a:xfrm>
            <a:off x="7246620" y="1270635"/>
            <a:ext cx="2186305" cy="4179570"/>
          </a:xfrm>
          <a:prstGeom prst="roundRect">
            <a:avLst>
              <a:gd name="adj" fmla="val 9965"/>
            </a:avLst>
          </a:prstGeom>
          <a:solidFill>
            <a:schemeClr val="lt1">
              <a:lumMod val="100000"/>
            </a:schemeClr>
          </a:solidFill>
          <a:ln>
            <a:solidFill>
              <a:schemeClr val="bg1">
                <a:lumMod val="85000"/>
              </a:schemeClr>
            </a:solidFill>
          </a:ln>
          <a:effectLst>
            <a:outerShdw blurRad="495300" dist="266700" dir="2700000" sx="97000" sy="97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57" name="文本框 56"/>
          <p:cNvSpPr txBox="1"/>
          <p:nvPr>
            <p:custDataLst>
              <p:tags r:id="rId15"/>
            </p:custDataLst>
          </p:nvPr>
        </p:nvSpPr>
        <p:spPr>
          <a:xfrm>
            <a:off x="7277735" y="2816860"/>
            <a:ext cx="2098675" cy="1841500"/>
          </a:xfrm>
          <a:prstGeom prst="rect">
            <a:avLst/>
          </a:prstGeom>
          <a:noFill/>
        </p:spPr>
        <p:txBody>
          <a:bodyPr wrap="square" lIns="107950" rIns="0" rtlCol="0">
            <a:noAutofit/>
          </a:bodyPr>
          <a:p>
            <a:pPr indent="0" algn="l" fontAlgn="auto">
              <a:lnSpc>
                <a:spcPct val="100000"/>
              </a:lnSpc>
            </a:pPr>
            <a:r>
              <a:rPr lang="zh-CN" altLang="en-US" sz="1000" b="1" spc="150" dirty="0">
                <a:solidFill>
                  <a:srgbClr val="FF0000"/>
                </a:solidFill>
                <a:uFillTx/>
                <a:latin typeface="Arial" panose="020B0604020202020204" pitchFamily="34" charset="0"/>
                <a:ea typeface="微软雅黑" panose="020B0503020204020204" charset="-122"/>
                <a:sym typeface="+mn-ea"/>
              </a:rPr>
              <a:t>①6月21日</a:t>
            </a:r>
            <a:r>
              <a:rPr lang="zh-CN" altLang="en-US" sz="1000" spc="150" dirty="0">
                <a:uFillTx/>
                <a:latin typeface="Arial" panose="020B0604020202020204" pitchFamily="34" charset="0"/>
                <a:ea typeface="微软雅黑" panose="020B0503020204020204" charset="-122"/>
                <a:sym typeface="+mn-ea"/>
              </a:rPr>
              <a:t>《巡游出租车已到死亡边缘》求助信出现在网络上。</a:t>
            </a:r>
            <a:r>
              <a:rPr lang="zh-CN" altLang="en-US" sz="1000" b="1" spc="150" dirty="0">
                <a:solidFill>
                  <a:srgbClr val="FF0000"/>
                </a:solidFill>
                <a:uFillTx/>
                <a:latin typeface="Arial" panose="020B0604020202020204" pitchFamily="34" charset="0"/>
                <a:ea typeface="微软雅黑" panose="020B0503020204020204" charset="-122"/>
                <a:sym typeface="+mn-ea"/>
              </a:rPr>
              <a:t>7 月 7 日</a:t>
            </a:r>
            <a:r>
              <a:rPr lang="zh-CN" altLang="en-US" sz="1000" spc="150" dirty="0">
                <a:solidFill>
                  <a:schemeClr val="tx1"/>
                </a:solidFill>
                <a:uFillTx/>
                <a:latin typeface="Arial" panose="020B0604020202020204" pitchFamily="34" charset="0"/>
                <a:ea typeface="微软雅黑" panose="020B0503020204020204" charset="-122"/>
                <a:sym typeface="+mn-ea"/>
              </a:rPr>
              <a:t>萝卜快跑武汉与行人相撞</a:t>
            </a:r>
            <a:endParaRPr lang="zh-CN" altLang="en-US" sz="1000" spc="150" dirty="0">
              <a:solidFill>
                <a:schemeClr val="tx1"/>
              </a:solidFill>
              <a:uFillTx/>
              <a:latin typeface="Arial" panose="020B0604020202020204" pitchFamily="34" charset="0"/>
              <a:ea typeface="微软雅黑" panose="020B0503020204020204" charset="-122"/>
              <a:sym typeface="+mn-ea"/>
            </a:endParaRPr>
          </a:p>
          <a:p>
            <a:pPr indent="0" algn="l" fontAlgn="auto">
              <a:lnSpc>
                <a:spcPct val="100000"/>
              </a:lnSpc>
            </a:pPr>
            <a:r>
              <a:rPr lang="zh-CN" altLang="en-US" sz="1000" b="1" spc="150" dirty="0">
                <a:solidFill>
                  <a:srgbClr val="FF0000"/>
                </a:solidFill>
                <a:uFillTx/>
                <a:latin typeface="Arial" panose="020B0604020202020204" pitchFamily="34" charset="0"/>
                <a:ea typeface="微软雅黑" panose="020B0503020204020204" charset="-122"/>
                <a:sym typeface="+mn-ea"/>
              </a:rPr>
              <a:t>②7月9日</a:t>
            </a:r>
            <a:r>
              <a:rPr lang="zh-CN" altLang="en-US" sz="1000" spc="150" dirty="0">
                <a:solidFill>
                  <a:schemeClr val="tx1"/>
                </a:solidFill>
                <a:uFillTx/>
                <a:latin typeface="Arial" panose="020B0604020202020204" pitchFamily="34" charset="0"/>
                <a:ea typeface="微软雅黑" panose="020B0503020204020204" charset="-122"/>
                <a:sym typeface="+mn-ea"/>
              </a:rPr>
              <a:t>盘前，据湖北发布消息，萝卜快跑在武汉全无人订单量迎爆发式增长，单日单车峰值超20单，与出租车同一水平；总单量已超600万单。</a:t>
            </a:r>
            <a:endParaRPr lang="zh-CN" altLang="en-US" sz="1000" spc="150" dirty="0">
              <a:solidFill>
                <a:schemeClr val="tx1"/>
              </a:solidFill>
              <a:uFillTx/>
              <a:latin typeface="Arial" panose="020B0604020202020204" pitchFamily="34" charset="0"/>
              <a:ea typeface="微软雅黑" panose="020B0503020204020204" charset="-122"/>
              <a:sym typeface="+mn-ea"/>
            </a:endParaRPr>
          </a:p>
          <a:p>
            <a:pPr indent="0" algn="l" fontAlgn="auto">
              <a:lnSpc>
                <a:spcPct val="100000"/>
              </a:lnSpc>
            </a:pPr>
            <a:r>
              <a:rPr lang="zh-CN" altLang="en-US" sz="1000" b="1" spc="150" dirty="0">
                <a:solidFill>
                  <a:srgbClr val="FF0000"/>
                </a:solidFill>
                <a:uFillTx/>
                <a:latin typeface="Arial" panose="020B0604020202020204" pitchFamily="34" charset="0"/>
                <a:ea typeface="微软雅黑" panose="020B0503020204020204" charset="-122"/>
                <a:sym typeface="+mn-ea"/>
              </a:rPr>
              <a:t>③7月9日</a:t>
            </a:r>
            <a:r>
              <a:rPr lang="zh-CN" altLang="en-US" sz="1000" spc="150" dirty="0">
                <a:solidFill>
                  <a:schemeClr val="tx1"/>
                </a:solidFill>
                <a:uFillTx/>
                <a:latin typeface="Arial" panose="020B0604020202020204" pitchFamily="34" charset="0"/>
                <a:ea typeface="微软雅黑" panose="020B0503020204020204" charset="-122"/>
                <a:sym typeface="+mn-ea"/>
              </a:rPr>
              <a:t>外交部回应“中国游”热潮时，称外国游客沉浸式“随手拍”展现中国发展勃勃生机（有北京亮</a:t>
            </a:r>
            <a:r>
              <a:rPr lang="en-US" altLang="zh-CN" sz="1000" spc="150" dirty="0">
                <a:solidFill>
                  <a:schemeClr val="tx1"/>
                </a:solidFill>
                <a:uFillTx/>
                <a:latin typeface="Arial" panose="020B0604020202020204" pitchFamily="34" charset="0"/>
                <a:ea typeface="微软雅黑" panose="020B0503020204020204" charset="-122"/>
                <a:sym typeface="+mn-ea"/>
              </a:rPr>
              <a:t>.....</a:t>
            </a:r>
            <a:r>
              <a:rPr lang="zh-CN" altLang="en-US" sz="1000" spc="150" dirty="0">
                <a:solidFill>
                  <a:schemeClr val="tx1"/>
                </a:solidFill>
                <a:uFillTx/>
                <a:latin typeface="Arial" panose="020B0604020202020204" pitchFamily="34" charset="0"/>
                <a:ea typeface="微软雅黑" panose="020B0503020204020204" charset="-122"/>
                <a:sym typeface="+mn-ea"/>
              </a:rPr>
              <a:t>有深圳的无人机外卖服务，更有武汉充满科技感的光谷空轨和无人汽车）</a:t>
            </a:r>
            <a:endParaRPr lang="zh-CN" altLang="en-US" sz="1000" spc="150" dirty="0">
              <a:solidFill>
                <a:schemeClr val="tx1"/>
              </a:solidFill>
              <a:uFillTx/>
              <a:latin typeface="Arial" panose="020B0604020202020204" pitchFamily="34" charset="0"/>
              <a:ea typeface="微软雅黑" panose="020B0503020204020204" charset="-122"/>
              <a:sym typeface="+mn-ea"/>
            </a:endParaRPr>
          </a:p>
        </p:txBody>
      </p:sp>
      <p:sp>
        <p:nvSpPr>
          <p:cNvPr id="58" name="任意多边形 57"/>
          <p:cNvSpPr/>
          <p:nvPr>
            <p:custDataLst>
              <p:tags r:id="rId16"/>
            </p:custDataLst>
          </p:nvPr>
        </p:nvSpPr>
        <p:spPr>
          <a:xfrm rot="5400000">
            <a:off x="3381686" y="1815151"/>
            <a:ext cx="910700" cy="892628"/>
          </a:xfrm>
          <a:custGeom>
            <a:avLst/>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9" name="任意多边形 58"/>
          <p:cNvSpPr/>
          <p:nvPr>
            <p:custDataLst>
              <p:tags r:id="rId17"/>
            </p:custDataLst>
          </p:nvPr>
        </p:nvSpPr>
        <p:spPr>
          <a:xfrm rot="5400000">
            <a:off x="3271318" y="1859040"/>
            <a:ext cx="742243" cy="806141"/>
          </a:xfrm>
          <a:custGeom>
            <a:avLst/>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0" name="任意多边形 59"/>
          <p:cNvSpPr/>
          <p:nvPr>
            <p:custDataLst>
              <p:tags r:id="rId18"/>
            </p:custDataLst>
          </p:nvPr>
        </p:nvSpPr>
        <p:spPr>
          <a:xfrm rot="5400000">
            <a:off x="5656823" y="1815151"/>
            <a:ext cx="910700" cy="892628"/>
          </a:xfrm>
          <a:custGeom>
            <a:avLst/>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1" name="任意多边形 60"/>
          <p:cNvSpPr/>
          <p:nvPr>
            <p:custDataLst>
              <p:tags r:id="rId19"/>
            </p:custDataLst>
          </p:nvPr>
        </p:nvSpPr>
        <p:spPr>
          <a:xfrm rot="5400000">
            <a:off x="5546454" y="1859040"/>
            <a:ext cx="742243" cy="806141"/>
          </a:xfrm>
          <a:custGeom>
            <a:avLst/>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2" name="任意多边形 61"/>
          <p:cNvSpPr/>
          <p:nvPr>
            <p:custDataLst>
              <p:tags r:id="rId20"/>
            </p:custDataLst>
          </p:nvPr>
        </p:nvSpPr>
        <p:spPr>
          <a:xfrm rot="5400000">
            <a:off x="7917760" y="1815151"/>
            <a:ext cx="910700" cy="892628"/>
          </a:xfrm>
          <a:custGeom>
            <a:avLst/>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3" name="任意多边形 62"/>
          <p:cNvSpPr/>
          <p:nvPr>
            <p:custDataLst>
              <p:tags r:id="rId21"/>
            </p:custDataLst>
          </p:nvPr>
        </p:nvSpPr>
        <p:spPr>
          <a:xfrm rot="5400000">
            <a:off x="7807392" y="1859040"/>
            <a:ext cx="742243" cy="806141"/>
          </a:xfrm>
          <a:custGeom>
            <a:avLst/>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4" name="任意多边形 63"/>
          <p:cNvSpPr/>
          <p:nvPr>
            <p:custDataLst>
              <p:tags r:id="rId22"/>
            </p:custDataLst>
          </p:nvPr>
        </p:nvSpPr>
        <p:spPr>
          <a:xfrm rot="5400000">
            <a:off x="10170952" y="1815151"/>
            <a:ext cx="910700" cy="892628"/>
          </a:xfrm>
          <a:custGeom>
            <a:avLst/>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5" name="任意多边形 64"/>
          <p:cNvSpPr/>
          <p:nvPr>
            <p:custDataLst>
              <p:tags r:id="rId23"/>
            </p:custDataLst>
          </p:nvPr>
        </p:nvSpPr>
        <p:spPr>
          <a:xfrm rot="5400000">
            <a:off x="10060584" y="1859040"/>
            <a:ext cx="742243" cy="806141"/>
          </a:xfrm>
          <a:custGeom>
            <a:avLst/>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6" name="文本框 65"/>
          <p:cNvSpPr txBox="1"/>
          <p:nvPr>
            <p:custDataLst>
              <p:tags r:id="rId24"/>
            </p:custDataLst>
          </p:nvPr>
        </p:nvSpPr>
        <p:spPr>
          <a:xfrm>
            <a:off x="10005722" y="2035242"/>
            <a:ext cx="616385" cy="515052"/>
          </a:xfrm>
          <a:prstGeom prst="rect">
            <a:avLst/>
          </a:prstGeom>
          <a:noFill/>
        </p:spPr>
        <p:txBody>
          <a:bodyPr wrap="square" rtlCol="0" anchor="ctr" anchorCtr="0">
            <a:normAutofit/>
          </a:bodyPr>
          <a:p>
            <a:pPr algn="ctr"/>
            <a:r>
              <a:rPr lang="en-US" altLang="zh-CN" sz="2000" b="1">
                <a:solidFill>
                  <a:schemeClr val="lt1">
                    <a:lumMod val="100000"/>
                  </a:schemeClr>
                </a:solidFill>
                <a:latin typeface="微软雅黑" panose="020B0503020204020204" charset="-122"/>
                <a:ea typeface="微软雅黑" panose="020B0503020204020204" charset="-122"/>
              </a:rPr>
              <a:t>05</a:t>
            </a:r>
            <a:endParaRPr lang="en-US" altLang="zh-CN" sz="2000" b="1">
              <a:solidFill>
                <a:schemeClr val="lt1">
                  <a:lumMod val="100000"/>
                </a:schemeClr>
              </a:solidFill>
              <a:latin typeface="微软雅黑" panose="020B0503020204020204" charset="-122"/>
              <a:ea typeface="微软雅黑" panose="020B0503020204020204" charset="-122"/>
            </a:endParaRPr>
          </a:p>
        </p:txBody>
      </p:sp>
      <p:sp>
        <p:nvSpPr>
          <p:cNvPr id="67" name="文本框 66"/>
          <p:cNvSpPr txBox="1"/>
          <p:nvPr>
            <p:custDataLst>
              <p:tags r:id="rId25"/>
            </p:custDataLst>
          </p:nvPr>
        </p:nvSpPr>
        <p:spPr>
          <a:xfrm>
            <a:off x="7741558" y="2035242"/>
            <a:ext cx="616385" cy="515052"/>
          </a:xfrm>
          <a:prstGeom prst="rect">
            <a:avLst/>
          </a:prstGeom>
          <a:noFill/>
        </p:spPr>
        <p:txBody>
          <a:bodyPr wrap="square" rtlCol="0" anchor="ctr" anchorCtr="0">
            <a:normAutofit/>
          </a:bodyPr>
          <a:p>
            <a:pPr algn="ctr"/>
            <a:r>
              <a:rPr lang="en-US" altLang="zh-CN" sz="2000" b="1">
                <a:solidFill>
                  <a:schemeClr val="lt1">
                    <a:lumMod val="100000"/>
                  </a:schemeClr>
                </a:solidFill>
                <a:latin typeface="微软雅黑" panose="020B0503020204020204" charset="-122"/>
                <a:ea typeface="微软雅黑" panose="020B0503020204020204" charset="-122"/>
              </a:rPr>
              <a:t>04</a:t>
            </a:r>
            <a:endParaRPr lang="en-US" altLang="zh-CN" sz="2000" b="1">
              <a:solidFill>
                <a:schemeClr val="lt1">
                  <a:lumMod val="100000"/>
                </a:schemeClr>
              </a:solidFill>
              <a:latin typeface="微软雅黑" panose="020B0503020204020204" charset="-122"/>
              <a:ea typeface="微软雅黑" panose="020B0503020204020204" charset="-122"/>
            </a:endParaRPr>
          </a:p>
        </p:txBody>
      </p:sp>
      <p:sp>
        <p:nvSpPr>
          <p:cNvPr id="68" name="文本框 67"/>
          <p:cNvSpPr txBox="1"/>
          <p:nvPr>
            <p:custDataLst>
              <p:tags r:id="rId26"/>
            </p:custDataLst>
          </p:nvPr>
        </p:nvSpPr>
        <p:spPr>
          <a:xfrm>
            <a:off x="5477394" y="2035242"/>
            <a:ext cx="616385" cy="515052"/>
          </a:xfrm>
          <a:prstGeom prst="rect">
            <a:avLst/>
          </a:prstGeom>
          <a:noFill/>
        </p:spPr>
        <p:txBody>
          <a:bodyPr wrap="square" rtlCol="0" anchor="ctr" anchorCtr="0">
            <a:normAutofit/>
          </a:bodyPr>
          <a:p>
            <a:pPr algn="ctr"/>
            <a:r>
              <a:rPr lang="en-US" altLang="zh-CN" sz="2000" b="1">
                <a:solidFill>
                  <a:schemeClr val="lt1">
                    <a:lumMod val="100000"/>
                  </a:schemeClr>
                </a:solidFill>
                <a:latin typeface="微软雅黑" panose="020B0503020204020204" charset="-122"/>
                <a:ea typeface="微软雅黑" panose="020B0503020204020204" charset="-122"/>
              </a:rPr>
              <a:t>03</a:t>
            </a:r>
            <a:endParaRPr lang="en-US" altLang="zh-CN" sz="2000" b="1">
              <a:solidFill>
                <a:schemeClr val="lt1">
                  <a:lumMod val="100000"/>
                </a:schemeClr>
              </a:solidFill>
              <a:latin typeface="微软雅黑" panose="020B0503020204020204" charset="-122"/>
              <a:ea typeface="微软雅黑" panose="020B0503020204020204" charset="-122"/>
            </a:endParaRPr>
          </a:p>
        </p:txBody>
      </p:sp>
      <p:sp>
        <p:nvSpPr>
          <p:cNvPr id="69" name="文本框 68"/>
          <p:cNvSpPr txBox="1"/>
          <p:nvPr>
            <p:custDataLst>
              <p:tags r:id="rId27"/>
            </p:custDataLst>
          </p:nvPr>
        </p:nvSpPr>
        <p:spPr>
          <a:xfrm>
            <a:off x="3213229" y="2035242"/>
            <a:ext cx="616385" cy="515052"/>
          </a:xfrm>
          <a:prstGeom prst="rect">
            <a:avLst/>
          </a:prstGeom>
          <a:noFill/>
        </p:spPr>
        <p:txBody>
          <a:bodyPr wrap="square" rtlCol="0" anchor="ctr" anchorCtr="0">
            <a:normAutofit/>
          </a:bodyPr>
          <a:p>
            <a:pPr algn="ctr"/>
            <a:r>
              <a:rPr lang="en-US" altLang="zh-CN" sz="2000" b="1">
                <a:solidFill>
                  <a:schemeClr val="lt1">
                    <a:lumMod val="100000"/>
                  </a:schemeClr>
                </a:solidFill>
                <a:latin typeface="微软雅黑" panose="020B0503020204020204" charset="-122"/>
                <a:ea typeface="微软雅黑" panose="020B0503020204020204" charset="-122"/>
              </a:rPr>
              <a:t>02</a:t>
            </a:r>
            <a:endParaRPr lang="en-US" altLang="zh-CN" sz="2000" b="1">
              <a:solidFill>
                <a:schemeClr val="lt1">
                  <a:lumMod val="100000"/>
                </a:schemeClr>
              </a:solidFill>
              <a:latin typeface="微软雅黑" panose="020B0503020204020204" charset="-122"/>
              <a:ea typeface="微软雅黑" panose="020B0503020204020204" charset="-122"/>
            </a:endParaRPr>
          </a:p>
        </p:txBody>
      </p:sp>
      <p:sp>
        <p:nvSpPr>
          <p:cNvPr id="49" name="文本框 48"/>
          <p:cNvSpPr txBox="1"/>
          <p:nvPr/>
        </p:nvSpPr>
        <p:spPr>
          <a:xfrm>
            <a:off x="1022985" y="1010920"/>
            <a:ext cx="1279525" cy="706755"/>
          </a:xfrm>
          <a:prstGeom prst="rect">
            <a:avLst/>
          </a:prstGeom>
          <a:noFill/>
        </p:spPr>
        <p:txBody>
          <a:bodyPr wrap="square" rtlCol="0" anchor="t">
            <a:spAutoFit/>
          </a:bodyPr>
          <a:p>
            <a:r>
              <a:rPr lang="zh-CN" altLang="en-US" sz="2000">
                <a:sym typeface="+mn-ea"/>
              </a:rPr>
              <a:t>成本下降</a:t>
            </a:r>
            <a:endParaRPr lang="zh-CN" altLang="en-US" sz="2000">
              <a:sym typeface="+mn-ea"/>
            </a:endParaRPr>
          </a:p>
          <a:p>
            <a:r>
              <a:rPr lang="zh-CN" altLang="en-US" sz="2000">
                <a:sym typeface="+mn-ea"/>
              </a:rPr>
              <a:t>普及基础</a:t>
            </a:r>
            <a:endParaRPr lang="zh-CN" altLang="en-US" sz="2000">
              <a:sym typeface="+mn-ea"/>
            </a:endParaRPr>
          </a:p>
        </p:txBody>
      </p:sp>
      <p:sp>
        <p:nvSpPr>
          <p:cNvPr id="48" name="文本框 47"/>
          <p:cNvSpPr txBox="1"/>
          <p:nvPr/>
        </p:nvSpPr>
        <p:spPr>
          <a:xfrm>
            <a:off x="3157220" y="949960"/>
            <a:ext cx="1539875" cy="706755"/>
          </a:xfrm>
          <a:prstGeom prst="rect">
            <a:avLst/>
          </a:prstGeom>
          <a:noFill/>
        </p:spPr>
        <p:txBody>
          <a:bodyPr wrap="square" rtlCol="0" anchor="t">
            <a:spAutoFit/>
          </a:bodyPr>
          <a:p>
            <a:pPr algn="ctr"/>
            <a:r>
              <a:rPr lang="zh-CN" altLang="en-US" sz="2000">
                <a:sym typeface="+mn-ea"/>
              </a:rPr>
              <a:t>资金审批</a:t>
            </a:r>
            <a:endParaRPr lang="zh-CN" altLang="en-US" sz="2000">
              <a:sym typeface="+mn-ea"/>
            </a:endParaRPr>
          </a:p>
          <a:p>
            <a:pPr algn="ctr"/>
            <a:r>
              <a:rPr lang="zh-CN" altLang="en-US" sz="2000">
                <a:sym typeface="+mn-ea"/>
              </a:rPr>
              <a:t>超预期提速</a:t>
            </a:r>
            <a:endParaRPr lang="zh-CN" altLang="en-US" sz="2000">
              <a:sym typeface="+mn-ea"/>
            </a:endParaRPr>
          </a:p>
        </p:txBody>
      </p:sp>
      <p:sp>
        <p:nvSpPr>
          <p:cNvPr id="50" name="文本框 49"/>
          <p:cNvSpPr txBox="1"/>
          <p:nvPr/>
        </p:nvSpPr>
        <p:spPr>
          <a:xfrm>
            <a:off x="5591175" y="922020"/>
            <a:ext cx="1558290" cy="706755"/>
          </a:xfrm>
          <a:prstGeom prst="rect">
            <a:avLst/>
          </a:prstGeom>
          <a:noFill/>
        </p:spPr>
        <p:txBody>
          <a:bodyPr wrap="square" rtlCol="0" anchor="t">
            <a:spAutoFit/>
          </a:bodyPr>
          <a:p>
            <a:r>
              <a:rPr lang="zh-CN" altLang="en-US" sz="2000">
                <a:sym typeface="+mn-ea"/>
              </a:rPr>
              <a:t>试点城市</a:t>
            </a:r>
            <a:endParaRPr lang="zh-CN" altLang="en-US" sz="2000">
              <a:sym typeface="+mn-ea"/>
            </a:endParaRPr>
          </a:p>
          <a:p>
            <a:r>
              <a:rPr lang="zh-CN" altLang="en-US" sz="2000">
                <a:sym typeface="+mn-ea"/>
              </a:rPr>
              <a:t>政策加持</a:t>
            </a:r>
            <a:endParaRPr lang="zh-CN" altLang="en-US" sz="2000">
              <a:sym typeface="+mn-ea"/>
            </a:endParaRPr>
          </a:p>
        </p:txBody>
      </p:sp>
      <p:sp>
        <p:nvSpPr>
          <p:cNvPr id="46" name="文本框 45"/>
          <p:cNvSpPr txBox="1"/>
          <p:nvPr/>
        </p:nvSpPr>
        <p:spPr>
          <a:xfrm>
            <a:off x="7933055" y="949960"/>
            <a:ext cx="1261745" cy="706755"/>
          </a:xfrm>
          <a:prstGeom prst="rect">
            <a:avLst/>
          </a:prstGeom>
          <a:noFill/>
        </p:spPr>
        <p:txBody>
          <a:bodyPr wrap="square" rtlCol="0" anchor="t">
            <a:spAutoFit/>
          </a:bodyPr>
          <a:p>
            <a:r>
              <a:rPr lang="zh-CN" altLang="en-US" sz="2000">
                <a:sym typeface="+mn-ea"/>
              </a:rPr>
              <a:t>单量激增</a:t>
            </a:r>
            <a:endParaRPr lang="zh-CN" altLang="en-US" sz="2000">
              <a:sym typeface="+mn-ea"/>
            </a:endParaRPr>
          </a:p>
          <a:p>
            <a:r>
              <a:rPr lang="zh-CN" altLang="en-US" sz="2000">
                <a:sym typeface="+mn-ea"/>
              </a:rPr>
              <a:t>普及快速</a:t>
            </a:r>
            <a:endParaRPr lang="zh-CN" altLang="en-US" sz="2000">
              <a:sym typeface="+mn-ea"/>
            </a:endParaRPr>
          </a:p>
        </p:txBody>
      </p:sp>
      <p:sp>
        <p:nvSpPr>
          <p:cNvPr id="47" name="文本框 46"/>
          <p:cNvSpPr txBox="1"/>
          <p:nvPr/>
        </p:nvSpPr>
        <p:spPr>
          <a:xfrm>
            <a:off x="10079990" y="949960"/>
            <a:ext cx="1261745" cy="706755"/>
          </a:xfrm>
          <a:prstGeom prst="rect">
            <a:avLst/>
          </a:prstGeom>
          <a:noFill/>
        </p:spPr>
        <p:txBody>
          <a:bodyPr wrap="square" rtlCol="0" anchor="t">
            <a:spAutoFit/>
          </a:bodyPr>
          <a:p>
            <a:r>
              <a:rPr lang="zh-CN" altLang="en-US" sz="2000">
                <a:sym typeface="+mn-ea"/>
              </a:rPr>
              <a:t>地方落地</a:t>
            </a:r>
            <a:endParaRPr lang="zh-CN" altLang="en-US" sz="2000">
              <a:sym typeface="+mn-ea"/>
            </a:endParaRPr>
          </a:p>
          <a:p>
            <a:r>
              <a:rPr lang="zh-CN" altLang="en-US" sz="2000">
                <a:sym typeface="+mn-ea"/>
              </a:rPr>
              <a:t>响应快速</a:t>
            </a:r>
            <a:endParaRPr lang="zh-CN" altLang="en-US" sz="2000">
              <a:sym typeface="+mn-ea"/>
            </a:endParaRPr>
          </a:p>
        </p:txBody>
      </p:sp>
    </p:spTree>
    <p:custDataLst>
      <p:tags r:id="rId2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目录 拷贝 2"/>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custDataLst>
              <p:tags r:id="rId2"/>
            </p:custDataLst>
          </p:nvPr>
        </p:nvSpPr>
        <p:spPr>
          <a:xfrm>
            <a:off x="2961005" y="88265"/>
            <a:ext cx="8242300" cy="645160"/>
          </a:xfrm>
          <a:prstGeom prst="rect">
            <a:avLst/>
          </a:prstGeom>
          <a:noFill/>
        </p:spPr>
        <p:txBody>
          <a:bodyPr wrap="square" rtlCol="0">
            <a:spAutoFit/>
          </a:bodyPr>
          <a:p>
            <a:pPr marR="0" defTabSz="914400" fontAlgn="auto">
              <a:lnSpc>
                <a:spcPct val="100000"/>
              </a:lnSpc>
              <a:spcBef>
                <a:spcPts val="0"/>
              </a:spcBef>
              <a:buClrTx/>
              <a:buSzTx/>
              <a:buFontTx/>
              <a:buNone/>
            </a:pPr>
            <a:r>
              <a:rPr lang="en-US" altLang="zh-CN" sz="3600">
                <a:solidFill>
                  <a:schemeClr val="bg1"/>
                </a:solidFill>
                <a:sym typeface="+mn-ea"/>
              </a:rPr>
              <a:t>  </a:t>
            </a:r>
            <a:r>
              <a:rPr lang="en-US" altLang="zh-CN" sz="3600" b="1">
                <a:solidFill>
                  <a:schemeClr val="bg1"/>
                </a:solidFill>
                <a:sym typeface="+mn-ea"/>
              </a:rPr>
              <a:t>              </a:t>
            </a:r>
            <a:r>
              <a:rPr lang="zh-CN" sz="3600" b="1">
                <a:solidFill>
                  <a:schemeClr val="bg1"/>
                </a:solidFill>
                <a:sym typeface="+mn-ea"/>
              </a:rPr>
              <a:t>三</a:t>
            </a:r>
            <a:r>
              <a:rPr lang="zh-CN" altLang="en-US" sz="3600" b="1">
                <a:solidFill>
                  <a:schemeClr val="bg1"/>
                </a:solidFill>
                <a:sym typeface="+mn-ea"/>
              </a:rPr>
              <a:t>、</a:t>
            </a:r>
            <a:r>
              <a:rPr lang="zh-CN" sz="3600" b="1">
                <a:solidFill>
                  <a:schemeClr val="bg1"/>
                </a:solidFill>
                <a:sym typeface="+mn-ea"/>
              </a:rPr>
              <a:t>当前市场风口</a:t>
            </a:r>
            <a:endParaRPr kumimoji="0" lang="zh-CN" sz="3600" b="1" i="0" kern="1200" cap="none" spc="0" normalizeH="0" baseline="0">
              <a:solidFill>
                <a:schemeClr val="bg1"/>
              </a:solidFill>
              <a:sym typeface="+mn-ea"/>
            </a:endParaRPr>
          </a:p>
        </p:txBody>
      </p:sp>
      <p:pic>
        <p:nvPicPr>
          <p:cNvPr id="6" name="图片 5"/>
          <p:cNvPicPr>
            <a:picLocks noChangeAspect="1"/>
          </p:cNvPicPr>
          <p:nvPr/>
        </p:nvPicPr>
        <p:blipFill>
          <a:blip r:embed="rId3"/>
          <a:srcRect b="27236"/>
          <a:stretch>
            <a:fillRect/>
          </a:stretch>
        </p:blipFill>
        <p:spPr>
          <a:xfrm>
            <a:off x="394970" y="1478915"/>
            <a:ext cx="4132580" cy="2269490"/>
          </a:xfrm>
          <a:prstGeom prst="rect">
            <a:avLst/>
          </a:prstGeom>
          <a:ln>
            <a:solidFill>
              <a:schemeClr val="tx1">
                <a:lumMod val="50000"/>
                <a:lumOff val="50000"/>
              </a:schemeClr>
            </a:solidFill>
          </a:ln>
        </p:spPr>
      </p:pic>
      <p:pic>
        <p:nvPicPr>
          <p:cNvPr id="9" name="图片 8"/>
          <p:cNvPicPr>
            <a:picLocks noChangeAspect="1"/>
          </p:cNvPicPr>
          <p:nvPr/>
        </p:nvPicPr>
        <p:blipFill>
          <a:blip r:embed="rId4"/>
          <a:srcRect b="34955"/>
          <a:stretch>
            <a:fillRect/>
          </a:stretch>
        </p:blipFill>
        <p:spPr>
          <a:xfrm>
            <a:off x="394970" y="4074795"/>
            <a:ext cx="4132580" cy="1581785"/>
          </a:xfrm>
          <a:prstGeom prst="rect">
            <a:avLst/>
          </a:prstGeom>
          <a:ln>
            <a:solidFill>
              <a:schemeClr val="bg2">
                <a:lumMod val="50000"/>
              </a:schemeClr>
            </a:solidFill>
          </a:ln>
        </p:spPr>
      </p:pic>
      <p:pic>
        <p:nvPicPr>
          <p:cNvPr id="11" name="图片 10"/>
          <p:cNvPicPr>
            <a:picLocks noChangeAspect="1"/>
          </p:cNvPicPr>
          <p:nvPr/>
        </p:nvPicPr>
        <p:blipFill>
          <a:blip r:embed="rId5"/>
          <a:srcRect r="18569"/>
          <a:stretch>
            <a:fillRect/>
          </a:stretch>
        </p:blipFill>
        <p:spPr>
          <a:xfrm>
            <a:off x="4640580" y="1478915"/>
            <a:ext cx="4010025" cy="3049270"/>
          </a:xfrm>
          <a:prstGeom prst="rect">
            <a:avLst/>
          </a:prstGeom>
          <a:ln>
            <a:solidFill>
              <a:srgbClr val="FF0000"/>
            </a:solidFill>
          </a:ln>
        </p:spPr>
      </p:pic>
      <p:pic>
        <p:nvPicPr>
          <p:cNvPr id="12" name="图片 11"/>
          <p:cNvPicPr>
            <a:picLocks noChangeAspect="1"/>
          </p:cNvPicPr>
          <p:nvPr/>
        </p:nvPicPr>
        <p:blipFill>
          <a:blip r:embed="rId6"/>
          <a:stretch>
            <a:fillRect/>
          </a:stretch>
        </p:blipFill>
        <p:spPr>
          <a:xfrm>
            <a:off x="7437755" y="2038985"/>
            <a:ext cx="4564380" cy="4177665"/>
          </a:xfrm>
          <a:prstGeom prst="rect">
            <a:avLst/>
          </a:prstGeom>
          <a:ln>
            <a:solidFill>
              <a:srgbClr val="FF0000"/>
            </a:solidFill>
          </a:ln>
        </p:spPr>
      </p:pic>
      <p:sp>
        <p:nvSpPr>
          <p:cNvPr id="49" name="文本框 48"/>
          <p:cNvSpPr txBox="1"/>
          <p:nvPr/>
        </p:nvSpPr>
        <p:spPr>
          <a:xfrm>
            <a:off x="2753995" y="952500"/>
            <a:ext cx="7643495" cy="398780"/>
          </a:xfrm>
          <a:prstGeom prst="rect">
            <a:avLst/>
          </a:prstGeom>
          <a:noFill/>
        </p:spPr>
        <p:txBody>
          <a:bodyPr wrap="square" rtlCol="0" anchor="t">
            <a:spAutoFit/>
          </a:bodyPr>
          <a:p>
            <a:r>
              <a:rPr lang="zh-CN" altLang="en-US" sz="2000" b="1">
                <a:solidFill>
                  <a:srgbClr val="FF0000"/>
                </a:solidFill>
                <a:sym typeface="+mn-ea"/>
              </a:rPr>
              <a:t>逻辑支撑</a:t>
            </a:r>
            <a:r>
              <a:rPr lang="en-US" altLang="zh-CN" sz="2000" b="1">
                <a:solidFill>
                  <a:srgbClr val="FF0000"/>
                </a:solidFill>
                <a:sym typeface="+mn-ea"/>
              </a:rPr>
              <a:t>→</a:t>
            </a:r>
            <a:r>
              <a:rPr lang="zh-CN" altLang="en-US" sz="2000" b="1">
                <a:solidFill>
                  <a:srgbClr val="FF0000"/>
                </a:solidFill>
                <a:sym typeface="+mn-ea"/>
              </a:rPr>
              <a:t>资金认可</a:t>
            </a:r>
            <a:r>
              <a:rPr lang="en-US" altLang="zh-CN" sz="2000" b="1">
                <a:solidFill>
                  <a:srgbClr val="FF0000"/>
                </a:solidFill>
                <a:sym typeface="+mn-ea"/>
              </a:rPr>
              <a:t>→</a:t>
            </a:r>
            <a:r>
              <a:rPr lang="zh-CN" altLang="en-US" sz="2000" b="1">
                <a:solidFill>
                  <a:srgbClr val="FF0000"/>
                </a:solidFill>
                <a:sym typeface="+mn-ea"/>
              </a:rPr>
              <a:t>消息发酵</a:t>
            </a:r>
            <a:r>
              <a:rPr lang="en-US" altLang="zh-CN" sz="2000" b="1">
                <a:solidFill>
                  <a:srgbClr val="FF0000"/>
                </a:solidFill>
                <a:sym typeface="+mn-ea"/>
              </a:rPr>
              <a:t>→</a:t>
            </a:r>
            <a:r>
              <a:rPr lang="zh-CN" altLang="en-US" sz="2000" b="1">
                <a:solidFill>
                  <a:srgbClr val="FF0000"/>
                </a:solidFill>
                <a:sym typeface="+mn-ea"/>
              </a:rPr>
              <a:t>市场龙头</a:t>
            </a:r>
            <a:r>
              <a:rPr lang="en-US" altLang="zh-CN" sz="2000">
                <a:sym typeface="+mn-ea"/>
              </a:rPr>
              <a:t>→</a:t>
            </a:r>
            <a:r>
              <a:rPr lang="zh-CN" altLang="en-US" sz="2000">
                <a:sym typeface="+mn-ea"/>
              </a:rPr>
              <a:t>高潮分化</a:t>
            </a:r>
            <a:r>
              <a:rPr lang="en-US" altLang="zh-CN" sz="2000">
                <a:sym typeface="+mn-ea"/>
              </a:rPr>
              <a:t>→</a:t>
            </a:r>
            <a:r>
              <a:rPr lang="zh-CN" altLang="en-US" sz="2000">
                <a:sym typeface="+mn-ea"/>
              </a:rPr>
              <a:t>风口落幕</a:t>
            </a:r>
            <a:endParaRPr lang="zh-CN" altLang="en-US" sz="200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内容占位符 5"/>
          <p:cNvPicPr>
            <a:picLocks noChangeAspect="1"/>
          </p:cNvPicPr>
          <p:nvPr>
            <p:ph idx="1"/>
          </p:nvPr>
        </p:nvPicPr>
        <p:blipFill>
          <a:blip r:embed="rId1"/>
          <a:stretch>
            <a:fillRect/>
          </a:stretch>
        </p:blipFill>
        <p:spPr>
          <a:xfrm>
            <a:off x="3653790" y="1825625"/>
            <a:ext cx="4883785" cy="4351655"/>
          </a:xfrm>
          <a:prstGeom prst="rect">
            <a:avLst/>
          </a:prstGeom>
        </p:spPr>
      </p:pic>
      <p:pic>
        <p:nvPicPr>
          <p:cNvPr id="4" name="图片 3" descr="目录 拷贝 2"/>
          <p:cNvPicPr>
            <a:picLocks noChangeAspect="1"/>
          </p:cNvPicPr>
          <p:nvPr/>
        </p:nvPicPr>
        <p:blipFill>
          <a:blip r:embed="rId2"/>
          <a:stretch>
            <a:fillRect/>
          </a:stretch>
        </p:blipFill>
        <p:spPr>
          <a:xfrm>
            <a:off x="-53975" y="0"/>
            <a:ext cx="12245340" cy="6858000"/>
          </a:xfrm>
          <a:prstGeom prst="rect">
            <a:avLst/>
          </a:prstGeom>
        </p:spPr>
      </p:pic>
      <p:sp>
        <p:nvSpPr>
          <p:cNvPr id="5" name="文本框 4"/>
          <p:cNvSpPr txBox="1"/>
          <p:nvPr>
            <p:custDataLst>
              <p:tags r:id="rId3"/>
            </p:custDataLst>
          </p:nvPr>
        </p:nvSpPr>
        <p:spPr>
          <a:xfrm>
            <a:off x="3466465" y="75565"/>
            <a:ext cx="56851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altLang="en-US" sz="3600" b="1">
                <a:solidFill>
                  <a:schemeClr val="bg1"/>
                </a:solidFill>
                <a:sym typeface="+mn-ea"/>
              </a:rPr>
              <a:t>附</a:t>
            </a:r>
            <a:r>
              <a:rPr lang="en-US" altLang="zh-CN" sz="3600" b="1">
                <a:solidFill>
                  <a:schemeClr val="bg1"/>
                </a:solidFill>
                <a:sym typeface="+mn-ea"/>
              </a:rPr>
              <a:t>1</a:t>
            </a:r>
            <a:r>
              <a:rPr lang="zh-CN" altLang="en-US" sz="3600" b="1">
                <a:solidFill>
                  <a:schemeClr val="bg1"/>
                </a:solidFill>
                <a:sym typeface="+mn-ea"/>
              </a:rPr>
              <a:t>：</a:t>
            </a:r>
            <a:r>
              <a:rPr lang="zh-CN" altLang="en-US" sz="3600" b="1">
                <a:solidFill>
                  <a:schemeClr val="bg1"/>
                </a:solidFill>
                <a:sym typeface="+mn-ea"/>
              </a:rPr>
              <a:t>风口擒牛注意事项</a:t>
            </a:r>
            <a:endParaRPr kumimoji="0" lang="en-US" altLang="zh-CN" sz="3600" b="1" i="0" kern="1200" cap="none" spc="0" normalizeH="0" baseline="0">
              <a:solidFill>
                <a:schemeClr val="bg1"/>
              </a:solidFill>
            </a:endParaRPr>
          </a:p>
        </p:txBody>
      </p:sp>
      <p:cxnSp>
        <p:nvCxnSpPr>
          <p:cNvPr id="62" name="直接连接符 61"/>
          <p:cNvCxnSpPr/>
          <p:nvPr>
            <p:custDataLst>
              <p:tags r:id="rId4"/>
            </p:custDataLst>
          </p:nvPr>
        </p:nvCxnSpPr>
        <p:spPr>
          <a:xfrm>
            <a:off x="11505321" y="3489986"/>
            <a:ext cx="508562" cy="0"/>
          </a:xfrm>
          <a:prstGeom prst="line">
            <a:avLst/>
          </a:prstGeom>
          <a:ln w="12700">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35" name="Shape 497"/>
          <p:cNvSpPr/>
          <p:nvPr>
            <p:custDataLst>
              <p:tags r:id="rId5"/>
            </p:custDataLst>
          </p:nvPr>
        </p:nvSpPr>
        <p:spPr>
          <a:xfrm>
            <a:off x="4306570" y="1934845"/>
            <a:ext cx="3174365" cy="3449320"/>
          </a:xfrm>
          <a:custGeom>
            <a:avLst/>
            <a:gdLst>
              <a:gd name="adj" fmla="val 9122"/>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il" t="il" r="ir" b="ib"/>
            <a:pathLst>
              <a:path w="3486" h="4723">
                <a:moveTo>
                  <a:pt x="318" y="0"/>
                </a:moveTo>
                <a:lnTo>
                  <a:pt x="950" y="0"/>
                </a:lnTo>
                <a:lnTo>
                  <a:pt x="949" y="20"/>
                </a:lnTo>
                <a:cubicBezTo>
                  <a:pt x="949" y="458"/>
                  <a:pt x="1305" y="813"/>
                  <a:pt x="1743" y="813"/>
                </a:cubicBezTo>
                <a:cubicBezTo>
                  <a:pt x="2181" y="813"/>
                  <a:pt x="2537" y="458"/>
                  <a:pt x="2537" y="20"/>
                </a:cubicBezTo>
                <a:lnTo>
                  <a:pt x="2536" y="0"/>
                </a:lnTo>
                <a:lnTo>
                  <a:pt x="3168" y="0"/>
                </a:lnTo>
                <a:cubicBezTo>
                  <a:pt x="3344" y="0"/>
                  <a:pt x="3486" y="142"/>
                  <a:pt x="3486" y="318"/>
                </a:cubicBezTo>
                <a:lnTo>
                  <a:pt x="3486" y="4405"/>
                </a:lnTo>
                <a:cubicBezTo>
                  <a:pt x="3486" y="4581"/>
                  <a:pt x="3344" y="4723"/>
                  <a:pt x="3168" y="4723"/>
                </a:cubicBezTo>
                <a:lnTo>
                  <a:pt x="318" y="4723"/>
                </a:lnTo>
                <a:cubicBezTo>
                  <a:pt x="142" y="4723"/>
                  <a:pt x="0" y="4581"/>
                  <a:pt x="0" y="4405"/>
                </a:cubicBezTo>
                <a:lnTo>
                  <a:pt x="0" y="318"/>
                </a:lnTo>
                <a:cubicBezTo>
                  <a:pt x="0" y="142"/>
                  <a:pt x="142" y="0"/>
                  <a:pt x="318" y="0"/>
                </a:cubicBezTo>
                <a:close/>
              </a:path>
            </a:pathLst>
          </a:custGeom>
          <a:gradFill>
            <a:gsLst>
              <a:gs pos="0">
                <a:schemeClr val="accent4">
                  <a:alpha val="100000"/>
                  <a:lumMod val="90000"/>
                  <a:lumOff val="10000"/>
                </a:schemeClr>
              </a:gs>
              <a:gs pos="100000">
                <a:schemeClr val="accent4"/>
              </a:gs>
            </a:gsLst>
            <a:lin ang="2700000" scaled="0"/>
          </a:gradFill>
          <a:ln w="12700">
            <a:miter lim="400000"/>
          </a:ln>
          <a:effectLst>
            <a:innerShdw blurRad="317500" dist="50800" dir="16200000">
              <a:schemeClr val="accent4">
                <a:lumMod val="20000"/>
                <a:lumOff val="80000"/>
                <a:alpha val="30000"/>
              </a:schemeClr>
            </a:innerShdw>
          </a:effectLst>
        </p:spPr>
        <p:txBody>
          <a:bodyPr wrap="square" lIns="71437" tIns="71437" rIns="71437" bIns="71437" anchor="ctr">
            <a:noAutofit/>
          </a:bodyPr>
          <a:p>
            <a:pPr lvl="0" algn="l">
              <a:buClrTx/>
              <a:buSzTx/>
              <a:buFontTx/>
            </a:pPr>
            <a:endParaRPr sz="2800" dirty="0">
              <a:latin typeface="+mj-lt"/>
              <a:ea typeface="微软雅黑" panose="020B0503020204020204" charset="-122"/>
              <a:cs typeface="微软雅黑" panose="020B0503020204020204" charset="-122"/>
              <a:sym typeface="+mn-ea"/>
            </a:endParaRPr>
          </a:p>
        </p:txBody>
      </p:sp>
      <p:sp>
        <p:nvSpPr>
          <p:cNvPr id="36" name="Shape 501"/>
          <p:cNvSpPr/>
          <p:nvPr>
            <p:custDataLst>
              <p:tags r:id="rId6"/>
            </p:custDataLst>
          </p:nvPr>
        </p:nvSpPr>
        <p:spPr>
          <a:xfrm>
            <a:off x="5296535" y="1466215"/>
            <a:ext cx="1180465" cy="967740"/>
          </a:xfrm>
          <a:prstGeom prst="ellipse">
            <a:avLst/>
          </a:prstGeom>
          <a:gradFill>
            <a:gsLst>
              <a:gs pos="0">
                <a:schemeClr val="accent4">
                  <a:alpha val="100000"/>
                  <a:lumMod val="90000"/>
                  <a:lumOff val="10000"/>
                </a:schemeClr>
              </a:gs>
              <a:gs pos="100000">
                <a:schemeClr val="accent4"/>
              </a:gs>
            </a:gsLst>
            <a:lin ang="2700000" scaled="0"/>
          </a:gradFill>
          <a:ln w="12700">
            <a:miter lim="400000"/>
          </a:ln>
          <a:effectLst>
            <a:innerShdw blurRad="317500" dist="50800" dir="16200000">
              <a:schemeClr val="accent4">
                <a:lumMod val="20000"/>
                <a:lumOff val="80000"/>
                <a:alpha val="30000"/>
              </a:schemeClr>
            </a:innerShdw>
          </a:effectLst>
        </p:spPr>
        <p:txBody>
          <a:bodyPr lIns="71437" tIns="71437" rIns="71437" bIns="71437" anchor="ctr">
            <a:noAutofit/>
          </a:bodyPr>
          <a:p>
            <a:pPr lvl="0" algn="l">
              <a:buClrTx/>
              <a:buSzTx/>
              <a:buFontTx/>
            </a:pPr>
            <a:endParaRPr sz="2800" dirty="0">
              <a:latin typeface="+mj-lt"/>
              <a:ea typeface="微软雅黑" panose="020B0503020204020204" charset="-122"/>
              <a:cs typeface="微软雅黑" panose="020B0503020204020204" charset="-122"/>
              <a:sym typeface="微软雅黑" panose="020B0503020204020204" charset="-122"/>
            </a:endParaRPr>
          </a:p>
        </p:txBody>
      </p:sp>
      <p:cxnSp>
        <p:nvCxnSpPr>
          <p:cNvPr id="52" name="直接连接符 51"/>
          <p:cNvCxnSpPr/>
          <p:nvPr>
            <p:custDataLst>
              <p:tags r:id="rId7"/>
            </p:custDataLst>
          </p:nvPr>
        </p:nvCxnSpPr>
        <p:spPr>
          <a:xfrm>
            <a:off x="5496674" y="3088031"/>
            <a:ext cx="1257300" cy="12700"/>
          </a:xfrm>
          <a:prstGeom prst="line">
            <a:avLst/>
          </a:prstGeom>
          <a:ln w="12700">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custDataLst>
              <p:tags r:id="rId8"/>
            </p:custDataLst>
          </p:nvPr>
        </p:nvSpPr>
        <p:spPr>
          <a:xfrm>
            <a:off x="4490085" y="3179445"/>
            <a:ext cx="2785110" cy="2174240"/>
          </a:xfrm>
          <a:prstGeom prst="rect">
            <a:avLst/>
          </a:prstGeom>
          <a:noFill/>
        </p:spPr>
        <p:txBody>
          <a:bodyPr wrap="square" lIns="0" tIns="0" rIns="0" bIns="0" rtlCol="0" anchor="t" anchorCtr="0">
            <a:noAutofit/>
          </a:bodyPr>
          <a:p>
            <a:pPr>
              <a:lnSpc>
                <a:spcPct val="120000"/>
              </a:lnSpc>
            </a:pPr>
            <a:r>
              <a:rPr lang="en-US" altLang="zh-CN" sz="1400">
                <a:solidFill>
                  <a:schemeClr val="bg1"/>
                </a:solidFill>
                <a:uFillTx/>
                <a:sym typeface="+mn-ea"/>
              </a:rPr>
              <a:t>1</a:t>
            </a:r>
            <a:r>
              <a:rPr lang="zh-CN" altLang="en-US" sz="1400">
                <a:solidFill>
                  <a:schemeClr val="bg1"/>
                </a:solidFill>
                <a:uFillTx/>
                <a:sym typeface="+mn-ea"/>
              </a:rPr>
              <a:t>、个股中短期内没有阶段张多，否则透支后续拉升空间；</a:t>
            </a:r>
            <a:endParaRPr lang="zh-CN" altLang="en-US" sz="1400">
              <a:solidFill>
                <a:schemeClr val="bg1"/>
              </a:solidFill>
              <a:uFillTx/>
              <a:sym typeface="+mn-ea"/>
            </a:endParaRPr>
          </a:p>
          <a:p>
            <a:pPr>
              <a:lnSpc>
                <a:spcPct val="120000"/>
              </a:lnSpc>
            </a:pPr>
            <a:r>
              <a:rPr lang="en-US" altLang="zh-CN" sz="1400">
                <a:solidFill>
                  <a:schemeClr val="bg1"/>
                </a:solidFill>
                <a:uFillTx/>
                <a:sym typeface="+mn-ea"/>
              </a:rPr>
              <a:t>2</a:t>
            </a:r>
            <a:r>
              <a:rPr lang="zh-CN" altLang="en-US" sz="1400">
                <a:solidFill>
                  <a:schemeClr val="bg1"/>
                </a:solidFill>
                <a:uFillTx/>
                <a:sym typeface="+mn-ea"/>
              </a:rPr>
              <a:t>、最好是上升回档至辅助线等支撑区并开启首根反弹阳线；</a:t>
            </a:r>
            <a:endParaRPr lang="zh-CN" altLang="en-US" sz="1400">
              <a:solidFill>
                <a:schemeClr val="bg1"/>
              </a:solidFill>
              <a:uFillTx/>
              <a:sym typeface="+mn-ea"/>
            </a:endParaRPr>
          </a:p>
          <a:p>
            <a:pPr>
              <a:lnSpc>
                <a:spcPct val="120000"/>
              </a:lnSpc>
            </a:pPr>
            <a:r>
              <a:rPr lang="en-US" altLang="zh-CN" sz="1400">
                <a:solidFill>
                  <a:schemeClr val="bg1"/>
                </a:solidFill>
                <a:uFillTx/>
                <a:sym typeface="+mn-ea"/>
              </a:rPr>
              <a:t>3</a:t>
            </a:r>
            <a:r>
              <a:rPr lang="zh-CN" altLang="en-US" sz="1400">
                <a:solidFill>
                  <a:schemeClr val="bg1"/>
                </a:solidFill>
                <a:uFillTx/>
                <a:sym typeface="+mn-ea"/>
              </a:rPr>
              <a:t>、买卖点指标如</a:t>
            </a:r>
            <a:r>
              <a:rPr lang="en-US" altLang="zh-CN" sz="1400">
                <a:solidFill>
                  <a:schemeClr val="bg1"/>
                </a:solidFill>
                <a:uFillTx/>
                <a:sym typeface="+mn-ea"/>
              </a:rPr>
              <a:t>KDJ</a:t>
            </a:r>
            <a:r>
              <a:rPr lang="zh-CN" altLang="en-US" sz="1400">
                <a:solidFill>
                  <a:schemeClr val="bg1"/>
                </a:solidFill>
                <a:uFillTx/>
                <a:sym typeface="+mn-ea"/>
              </a:rPr>
              <a:t>、捕捞季节金叉初期信号（金叉</a:t>
            </a:r>
            <a:r>
              <a:rPr lang="en-US" altLang="zh-CN" sz="1400">
                <a:solidFill>
                  <a:schemeClr val="bg1"/>
                </a:solidFill>
                <a:uFillTx/>
                <a:sym typeface="+mn-ea"/>
              </a:rPr>
              <a:t>1-3</a:t>
            </a:r>
            <a:r>
              <a:rPr lang="zh-CN" altLang="en-US" sz="1400">
                <a:solidFill>
                  <a:schemeClr val="bg1"/>
                </a:solidFill>
                <a:uFillTx/>
                <a:sym typeface="+mn-ea"/>
              </a:rPr>
              <a:t>天）；</a:t>
            </a:r>
            <a:endParaRPr lang="zh-CN" altLang="en-US" sz="1400">
              <a:solidFill>
                <a:schemeClr val="bg1"/>
              </a:solidFill>
              <a:uFillTx/>
              <a:sym typeface="+mn-ea"/>
            </a:endParaRPr>
          </a:p>
          <a:p>
            <a:pPr>
              <a:lnSpc>
                <a:spcPct val="120000"/>
              </a:lnSpc>
            </a:pPr>
            <a:r>
              <a:rPr lang="en-US" altLang="zh-CN" sz="1400">
                <a:solidFill>
                  <a:schemeClr val="bg1"/>
                </a:solidFill>
                <a:uFillTx/>
                <a:sym typeface="+mn-ea"/>
              </a:rPr>
              <a:t>4</a:t>
            </a:r>
            <a:r>
              <a:rPr lang="zh-CN" altLang="en-US" sz="1400">
                <a:solidFill>
                  <a:schemeClr val="bg1"/>
                </a:solidFill>
                <a:uFillTx/>
                <a:sym typeface="+mn-ea"/>
              </a:rPr>
              <a:t>、恰逢年线、颈线、收敛形态、箱体等关键压力位的放量突破更好</a:t>
            </a:r>
            <a:endParaRPr lang="zh-CN" altLang="en-US" sz="1400">
              <a:solidFill>
                <a:schemeClr val="bg1"/>
              </a:solidFill>
              <a:uFillTx/>
              <a:latin typeface="+mn-ea"/>
              <a:cs typeface="+mn-ea"/>
              <a:sym typeface="+mn-ea"/>
            </a:endParaRPr>
          </a:p>
        </p:txBody>
      </p:sp>
      <p:sp>
        <p:nvSpPr>
          <p:cNvPr id="39" name="矩形 38"/>
          <p:cNvSpPr/>
          <p:nvPr>
            <p:custDataLst>
              <p:tags r:id="rId9"/>
            </p:custDataLst>
          </p:nvPr>
        </p:nvSpPr>
        <p:spPr>
          <a:xfrm>
            <a:off x="4965418" y="2485282"/>
            <a:ext cx="1842161" cy="494611"/>
          </a:xfrm>
          <a:prstGeom prst="rect">
            <a:avLst/>
          </a:prstGeom>
          <a:noFill/>
        </p:spPr>
        <p:txBody>
          <a:bodyPr wrap="square" lIns="0" tIns="0" rIns="0" bIns="0" rtlCol="0" anchor="b">
            <a:noAutofit/>
          </a:bodyPr>
          <a:p>
            <a:pPr algn="ctr">
              <a:spcBef>
                <a:spcPct val="0"/>
              </a:spcBef>
              <a:spcAft>
                <a:spcPct val="0"/>
              </a:spcAft>
            </a:pPr>
            <a:r>
              <a:rPr lang="zh-CN" altLang="en-US" b="1">
                <a:solidFill>
                  <a:schemeClr val="bg1"/>
                </a:solidFill>
                <a:uFillTx/>
                <a:sym typeface="+mn-ea"/>
              </a:rPr>
              <a:t>优选日</a:t>
            </a:r>
            <a:r>
              <a:rPr lang="en-US" altLang="zh-CN" b="1">
                <a:solidFill>
                  <a:schemeClr val="bg1"/>
                </a:solidFill>
                <a:uFillTx/>
                <a:sym typeface="+mn-ea"/>
              </a:rPr>
              <a:t>k</a:t>
            </a:r>
            <a:r>
              <a:rPr lang="zh-CN" altLang="en-US" b="1">
                <a:solidFill>
                  <a:schemeClr val="bg1"/>
                </a:solidFill>
                <a:uFillTx/>
                <a:sym typeface="+mn-ea"/>
              </a:rPr>
              <a:t>图</a:t>
            </a:r>
            <a:endParaRPr lang="zh-CN" altLang="en-US" b="1">
              <a:solidFill>
                <a:schemeClr val="bg1"/>
              </a:solidFill>
              <a:uFillTx/>
              <a:latin typeface="+mn-ea"/>
              <a:cs typeface="+mn-ea"/>
              <a:sym typeface="+mn-ea"/>
            </a:endParaRPr>
          </a:p>
        </p:txBody>
      </p:sp>
      <p:sp>
        <p:nvSpPr>
          <p:cNvPr id="42" name="Shape 497"/>
          <p:cNvSpPr/>
          <p:nvPr>
            <p:custDataLst>
              <p:tags r:id="rId10"/>
            </p:custDataLst>
          </p:nvPr>
        </p:nvSpPr>
        <p:spPr>
          <a:xfrm>
            <a:off x="7664450" y="1934845"/>
            <a:ext cx="2984500" cy="3448685"/>
          </a:xfrm>
          <a:custGeom>
            <a:avLst/>
            <a:gdLst>
              <a:gd name="adj" fmla="val 9122"/>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il" t="il" r="ir" b="ib"/>
            <a:pathLst>
              <a:path w="3486" h="4723">
                <a:moveTo>
                  <a:pt x="318" y="0"/>
                </a:moveTo>
                <a:lnTo>
                  <a:pt x="950" y="0"/>
                </a:lnTo>
                <a:lnTo>
                  <a:pt x="949" y="20"/>
                </a:lnTo>
                <a:cubicBezTo>
                  <a:pt x="949" y="458"/>
                  <a:pt x="1305" y="813"/>
                  <a:pt x="1743" y="813"/>
                </a:cubicBezTo>
                <a:cubicBezTo>
                  <a:pt x="2181" y="813"/>
                  <a:pt x="2537" y="458"/>
                  <a:pt x="2537" y="20"/>
                </a:cubicBezTo>
                <a:lnTo>
                  <a:pt x="2536" y="0"/>
                </a:lnTo>
                <a:lnTo>
                  <a:pt x="3168" y="0"/>
                </a:lnTo>
                <a:cubicBezTo>
                  <a:pt x="3344" y="0"/>
                  <a:pt x="3486" y="142"/>
                  <a:pt x="3486" y="318"/>
                </a:cubicBezTo>
                <a:lnTo>
                  <a:pt x="3486" y="4405"/>
                </a:lnTo>
                <a:cubicBezTo>
                  <a:pt x="3486" y="4581"/>
                  <a:pt x="3344" y="4723"/>
                  <a:pt x="3168" y="4723"/>
                </a:cubicBezTo>
                <a:lnTo>
                  <a:pt x="318" y="4723"/>
                </a:lnTo>
                <a:cubicBezTo>
                  <a:pt x="142" y="4723"/>
                  <a:pt x="0" y="4581"/>
                  <a:pt x="0" y="4405"/>
                </a:cubicBezTo>
                <a:lnTo>
                  <a:pt x="0" y="318"/>
                </a:lnTo>
                <a:cubicBezTo>
                  <a:pt x="0" y="142"/>
                  <a:pt x="142" y="0"/>
                  <a:pt x="318" y="0"/>
                </a:cubicBezTo>
                <a:close/>
              </a:path>
            </a:pathLst>
          </a:custGeom>
          <a:solidFill>
            <a:schemeClr val="accent6"/>
          </a:solidFill>
          <a:ln w="12700">
            <a:miter lim="400000"/>
          </a:ln>
          <a:effectLst>
            <a:innerShdw blurRad="317500" dist="50800" dir="16200000">
              <a:schemeClr val="accent1">
                <a:lumMod val="20000"/>
                <a:lumOff val="80000"/>
                <a:alpha val="30000"/>
              </a:schemeClr>
            </a:innerShdw>
          </a:effectLst>
        </p:spPr>
        <p:txBody>
          <a:bodyPr wrap="square" lIns="71437" tIns="71437" rIns="71437" bIns="71437" anchor="ctr">
            <a:noAutofit/>
          </a:bodyPr>
          <a:p>
            <a:endParaRPr sz="2800" dirty="0">
              <a:latin typeface="+mj-lt"/>
              <a:ea typeface="微软雅黑" panose="020B0503020204020204" charset="-122"/>
              <a:cs typeface="微软雅黑" panose="020B0503020204020204" charset="-122"/>
            </a:endParaRPr>
          </a:p>
        </p:txBody>
      </p:sp>
      <p:sp>
        <p:nvSpPr>
          <p:cNvPr id="43" name="Shape 501"/>
          <p:cNvSpPr/>
          <p:nvPr>
            <p:custDataLst>
              <p:tags r:id="rId11"/>
            </p:custDataLst>
          </p:nvPr>
        </p:nvSpPr>
        <p:spPr>
          <a:xfrm>
            <a:off x="8623935" y="1473200"/>
            <a:ext cx="1099185" cy="967740"/>
          </a:xfrm>
          <a:prstGeom prst="ellipse">
            <a:avLst/>
          </a:prstGeom>
          <a:solidFill>
            <a:schemeClr val="accent6"/>
          </a:solidFill>
          <a:ln w="12700">
            <a:miter lim="400000"/>
          </a:ln>
          <a:effectLst>
            <a:innerShdw blurRad="317500" dist="50800" dir="16200000">
              <a:schemeClr val="accent1">
                <a:lumMod val="20000"/>
                <a:lumOff val="80000"/>
                <a:alpha val="30000"/>
              </a:schemeClr>
            </a:innerShdw>
          </a:effectLst>
        </p:spPr>
        <p:txBody>
          <a:bodyPr lIns="71437" tIns="71437" rIns="71437" bIns="71437" anchor="ctr">
            <a:noAutofit/>
          </a:bodyPr>
          <a:p>
            <a:pPr lvl="0" algn="l">
              <a:buClrTx/>
              <a:buSzTx/>
              <a:buFontTx/>
            </a:pPr>
            <a:endParaRPr sz="2800" dirty="0">
              <a:latin typeface="+mj-lt"/>
              <a:ea typeface="微软雅黑" panose="020B0503020204020204" charset="-122"/>
              <a:cs typeface="微软雅黑" panose="020B0503020204020204" charset="-122"/>
              <a:sym typeface="微软雅黑" panose="020B0503020204020204" charset="-122"/>
            </a:endParaRPr>
          </a:p>
        </p:txBody>
      </p:sp>
      <p:cxnSp>
        <p:nvCxnSpPr>
          <p:cNvPr id="58" name="直接连接符 57"/>
          <p:cNvCxnSpPr/>
          <p:nvPr>
            <p:custDataLst>
              <p:tags r:id="rId12"/>
            </p:custDataLst>
          </p:nvPr>
        </p:nvCxnSpPr>
        <p:spPr>
          <a:xfrm>
            <a:off x="8537548" y="3192806"/>
            <a:ext cx="1231900" cy="0"/>
          </a:xfrm>
          <a:prstGeom prst="line">
            <a:avLst/>
          </a:prstGeom>
          <a:ln w="12700">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47" name="Shape 497"/>
          <p:cNvSpPr/>
          <p:nvPr>
            <p:custDataLst>
              <p:tags r:id="rId13"/>
            </p:custDataLst>
          </p:nvPr>
        </p:nvSpPr>
        <p:spPr>
          <a:xfrm>
            <a:off x="995045" y="1934845"/>
            <a:ext cx="3106420" cy="3418205"/>
          </a:xfrm>
          <a:custGeom>
            <a:avLst/>
            <a:gdLst>
              <a:gd name="adj" fmla="val 9122"/>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il" t="il" r="ir" b="ib"/>
            <a:pathLst>
              <a:path w="3486" h="4723">
                <a:moveTo>
                  <a:pt x="318" y="0"/>
                </a:moveTo>
                <a:lnTo>
                  <a:pt x="950" y="0"/>
                </a:lnTo>
                <a:lnTo>
                  <a:pt x="949" y="20"/>
                </a:lnTo>
                <a:cubicBezTo>
                  <a:pt x="949" y="458"/>
                  <a:pt x="1305" y="813"/>
                  <a:pt x="1743" y="813"/>
                </a:cubicBezTo>
                <a:cubicBezTo>
                  <a:pt x="2181" y="813"/>
                  <a:pt x="2537" y="458"/>
                  <a:pt x="2537" y="20"/>
                </a:cubicBezTo>
                <a:lnTo>
                  <a:pt x="2536" y="0"/>
                </a:lnTo>
                <a:lnTo>
                  <a:pt x="3168" y="0"/>
                </a:lnTo>
                <a:cubicBezTo>
                  <a:pt x="3344" y="0"/>
                  <a:pt x="3486" y="142"/>
                  <a:pt x="3486" y="318"/>
                </a:cubicBezTo>
                <a:lnTo>
                  <a:pt x="3486" y="4405"/>
                </a:lnTo>
                <a:cubicBezTo>
                  <a:pt x="3486" y="4581"/>
                  <a:pt x="3344" y="4723"/>
                  <a:pt x="3168" y="4723"/>
                </a:cubicBezTo>
                <a:lnTo>
                  <a:pt x="318" y="4723"/>
                </a:lnTo>
                <a:cubicBezTo>
                  <a:pt x="142" y="4723"/>
                  <a:pt x="0" y="4581"/>
                  <a:pt x="0" y="4405"/>
                </a:cubicBezTo>
                <a:lnTo>
                  <a:pt x="0" y="318"/>
                </a:lnTo>
                <a:cubicBezTo>
                  <a:pt x="0" y="142"/>
                  <a:pt x="142" y="0"/>
                  <a:pt x="318" y="0"/>
                </a:cubicBezTo>
                <a:close/>
              </a:path>
            </a:pathLst>
          </a:custGeom>
          <a:gradFill>
            <a:gsLst>
              <a:gs pos="0">
                <a:schemeClr val="accent1">
                  <a:lumMod val="80000"/>
                  <a:lumOff val="20000"/>
                </a:schemeClr>
              </a:gs>
              <a:gs pos="100000">
                <a:schemeClr val="accent1"/>
              </a:gs>
            </a:gsLst>
            <a:lin ang="2700000" scaled="0"/>
          </a:gradFill>
          <a:ln w="12700">
            <a:miter lim="400000"/>
          </a:ln>
          <a:effectLst>
            <a:innerShdw blurRad="317500" dist="50800" dir="16200000">
              <a:schemeClr val="accent1">
                <a:lumMod val="20000"/>
                <a:lumOff val="80000"/>
                <a:alpha val="30000"/>
              </a:schemeClr>
            </a:innerShdw>
          </a:effectLst>
        </p:spPr>
        <p:txBody>
          <a:bodyPr wrap="square" lIns="71437" tIns="71437" rIns="71437" bIns="71437" anchor="ctr">
            <a:noAutofit/>
          </a:bodyPr>
          <a:p>
            <a:endParaRPr sz="2800" dirty="0">
              <a:latin typeface="+mj-lt"/>
              <a:ea typeface="微软雅黑" panose="020B0503020204020204" charset="-122"/>
              <a:cs typeface="微软雅黑" panose="020B0503020204020204" charset="-122"/>
            </a:endParaRPr>
          </a:p>
        </p:txBody>
      </p:sp>
      <p:sp>
        <p:nvSpPr>
          <p:cNvPr id="48" name="Shape 501"/>
          <p:cNvSpPr/>
          <p:nvPr>
            <p:custDataLst>
              <p:tags r:id="rId14"/>
            </p:custDataLst>
          </p:nvPr>
        </p:nvSpPr>
        <p:spPr>
          <a:xfrm>
            <a:off x="1931035" y="1437640"/>
            <a:ext cx="1234440" cy="967740"/>
          </a:xfrm>
          <a:prstGeom prst="ellipse">
            <a:avLst/>
          </a:prstGeom>
          <a:gradFill>
            <a:gsLst>
              <a:gs pos="0">
                <a:schemeClr val="accent1">
                  <a:lumMod val="80000"/>
                  <a:lumOff val="20000"/>
                </a:schemeClr>
              </a:gs>
              <a:gs pos="100000">
                <a:schemeClr val="accent1"/>
              </a:gs>
            </a:gsLst>
            <a:lin ang="2700000" scaled="0"/>
          </a:gradFill>
          <a:ln w="12700">
            <a:miter lim="400000"/>
          </a:ln>
          <a:effectLst>
            <a:innerShdw blurRad="317500" dist="50800" dir="16200000">
              <a:schemeClr val="accent1">
                <a:lumMod val="20000"/>
                <a:lumOff val="80000"/>
                <a:alpha val="30000"/>
              </a:schemeClr>
            </a:innerShdw>
          </a:effectLst>
        </p:spPr>
        <p:txBody>
          <a:bodyPr lIns="71437" tIns="71437" rIns="71437" bIns="71437" anchor="ctr">
            <a:noAutofit/>
          </a:bodyPr>
          <a:p>
            <a:pPr lvl="0" algn="l">
              <a:buClrTx/>
              <a:buSzTx/>
              <a:buFontTx/>
            </a:pPr>
            <a:endParaRPr sz="2800" dirty="0">
              <a:latin typeface="+mj-lt"/>
              <a:ea typeface="微软雅黑" panose="020B0503020204020204" charset="-122"/>
              <a:cs typeface="微软雅黑" panose="020B0503020204020204" charset="-122"/>
              <a:sym typeface="微软雅黑" panose="020B0503020204020204" charset="-122"/>
            </a:endParaRPr>
          </a:p>
        </p:txBody>
      </p:sp>
      <p:cxnSp>
        <p:nvCxnSpPr>
          <p:cNvPr id="49" name="直接连接符 48"/>
          <p:cNvCxnSpPr/>
          <p:nvPr>
            <p:custDataLst>
              <p:tags r:id="rId15"/>
            </p:custDataLst>
          </p:nvPr>
        </p:nvCxnSpPr>
        <p:spPr>
          <a:xfrm>
            <a:off x="1930731" y="3032786"/>
            <a:ext cx="1232535" cy="13970"/>
          </a:xfrm>
          <a:prstGeom prst="line">
            <a:avLst/>
          </a:prstGeom>
          <a:ln w="12700">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53" name="任意多边形: 形状 9"/>
          <p:cNvSpPr/>
          <p:nvPr>
            <p:custDataLst>
              <p:tags r:id="rId16"/>
            </p:custDataLst>
          </p:nvPr>
        </p:nvSpPr>
        <p:spPr>
          <a:xfrm>
            <a:off x="5678486" y="1769277"/>
            <a:ext cx="431482" cy="400562"/>
          </a:xfrm>
          <a:custGeom>
            <a:avLst/>
            <a:gdLst>
              <a:gd name="connsiteX0" fmla="*/ 304458 w 344804"/>
              <a:gd name="connsiteY0" fmla="*/ 115 h 320096"/>
              <a:gd name="connsiteX1" fmla="*/ 39696 w 344804"/>
              <a:gd name="connsiteY1" fmla="*/ 115 h 320096"/>
              <a:gd name="connsiteX2" fmla="*/ 114 w 344804"/>
              <a:gd name="connsiteY2" fmla="*/ 40016 h 320096"/>
              <a:gd name="connsiteX3" fmla="*/ 114 w 344804"/>
              <a:gd name="connsiteY3" fmla="*/ 212035 h 320096"/>
              <a:gd name="connsiteX4" fmla="*/ 39696 w 344804"/>
              <a:gd name="connsiteY4" fmla="*/ 251935 h 320096"/>
              <a:gd name="connsiteX5" fmla="*/ 139092 w 344804"/>
              <a:gd name="connsiteY5" fmla="*/ 251935 h 320096"/>
              <a:gd name="connsiteX6" fmla="*/ 139092 w 344804"/>
              <a:gd name="connsiteY6" fmla="*/ 300704 h 320096"/>
              <a:gd name="connsiteX7" fmla="*/ 84556 w 344804"/>
              <a:gd name="connsiteY7" fmla="*/ 300704 h 320096"/>
              <a:gd name="connsiteX8" fmla="*/ 74881 w 344804"/>
              <a:gd name="connsiteY8" fmla="*/ 310457 h 320096"/>
              <a:gd name="connsiteX9" fmla="*/ 84556 w 344804"/>
              <a:gd name="connsiteY9" fmla="*/ 320211 h 320096"/>
              <a:gd name="connsiteX10" fmla="*/ 252561 w 344804"/>
              <a:gd name="connsiteY10" fmla="*/ 320211 h 320096"/>
              <a:gd name="connsiteX11" fmla="*/ 262236 w 344804"/>
              <a:gd name="connsiteY11" fmla="*/ 310457 h 320096"/>
              <a:gd name="connsiteX12" fmla="*/ 252561 w 344804"/>
              <a:gd name="connsiteY12" fmla="*/ 300704 h 320096"/>
              <a:gd name="connsiteX13" fmla="*/ 198905 w 344804"/>
              <a:gd name="connsiteY13" fmla="*/ 300704 h 320096"/>
              <a:gd name="connsiteX14" fmla="*/ 198905 w 344804"/>
              <a:gd name="connsiteY14" fmla="*/ 251935 h 320096"/>
              <a:gd name="connsiteX15" fmla="*/ 305336 w 344804"/>
              <a:gd name="connsiteY15" fmla="*/ 251935 h 320096"/>
              <a:gd name="connsiteX16" fmla="*/ 344919 w 344804"/>
              <a:gd name="connsiteY16" fmla="*/ 212035 h 320096"/>
              <a:gd name="connsiteX17" fmla="*/ 344919 w 344804"/>
              <a:gd name="connsiteY17" fmla="*/ 40016 h 320096"/>
              <a:gd name="connsiteX18" fmla="*/ 304458 w 344804"/>
              <a:gd name="connsiteY18" fmla="*/ 115 h 320096"/>
              <a:gd name="connsiteX19" fmla="*/ 286865 w 344804"/>
              <a:gd name="connsiteY19" fmla="*/ 59523 h 320096"/>
              <a:gd name="connsiteX20" fmla="*/ 286865 w 344804"/>
              <a:gd name="connsiteY20" fmla="*/ 59523 h 320096"/>
              <a:gd name="connsiteX21" fmla="*/ 286865 w 344804"/>
              <a:gd name="connsiteY21" fmla="*/ 60410 h 320096"/>
              <a:gd name="connsiteX22" fmla="*/ 188350 w 344804"/>
              <a:gd name="connsiteY22" fmla="*/ 192528 h 320096"/>
              <a:gd name="connsiteX23" fmla="*/ 185711 w 344804"/>
              <a:gd name="connsiteY23" fmla="*/ 190754 h 320096"/>
              <a:gd name="connsiteX24" fmla="*/ 108305 w 344804"/>
              <a:gd name="connsiteY24" fmla="*/ 134006 h 320096"/>
              <a:gd name="connsiteX25" fmla="*/ 81038 w 344804"/>
              <a:gd name="connsiteY25" fmla="*/ 169473 h 320096"/>
              <a:gd name="connsiteX26" fmla="*/ 68723 w 344804"/>
              <a:gd name="connsiteY26" fmla="*/ 173907 h 320096"/>
              <a:gd name="connsiteX27" fmla="*/ 62566 w 344804"/>
              <a:gd name="connsiteY27" fmla="*/ 160607 h 320096"/>
              <a:gd name="connsiteX28" fmla="*/ 63445 w 344804"/>
              <a:gd name="connsiteY28" fmla="*/ 158833 h 320096"/>
              <a:gd name="connsiteX29" fmla="*/ 100389 w 344804"/>
              <a:gd name="connsiteY29" fmla="*/ 110065 h 320096"/>
              <a:gd name="connsiteX30" fmla="*/ 103908 w 344804"/>
              <a:gd name="connsiteY30" fmla="*/ 105631 h 320096"/>
              <a:gd name="connsiteX31" fmla="*/ 183951 w 344804"/>
              <a:gd name="connsiteY31" fmla="*/ 165040 h 320096"/>
              <a:gd name="connsiteX32" fmla="*/ 271033 w 344804"/>
              <a:gd name="connsiteY32" fmla="*/ 48883 h 320096"/>
              <a:gd name="connsiteX33" fmla="*/ 281587 w 344804"/>
              <a:gd name="connsiteY33" fmla="*/ 47109 h 320096"/>
              <a:gd name="connsiteX34" fmla="*/ 286865 w 344804"/>
              <a:gd name="connsiteY34" fmla="*/ 59523 h 32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804" h="320096">
                <a:moveTo>
                  <a:pt x="304458" y="115"/>
                </a:moveTo>
                <a:lnTo>
                  <a:pt x="39696" y="115"/>
                </a:lnTo>
                <a:cubicBezTo>
                  <a:pt x="17706" y="115"/>
                  <a:pt x="114" y="17849"/>
                  <a:pt x="114" y="40016"/>
                </a:cubicBezTo>
                <a:lnTo>
                  <a:pt x="114" y="212035"/>
                </a:lnTo>
                <a:cubicBezTo>
                  <a:pt x="114" y="234202"/>
                  <a:pt x="17706" y="251935"/>
                  <a:pt x="39696" y="251935"/>
                </a:cubicBezTo>
                <a:lnTo>
                  <a:pt x="139092" y="251935"/>
                </a:lnTo>
                <a:lnTo>
                  <a:pt x="139092" y="300704"/>
                </a:lnTo>
                <a:lnTo>
                  <a:pt x="84556" y="300704"/>
                </a:lnTo>
                <a:cubicBezTo>
                  <a:pt x="79278" y="300704"/>
                  <a:pt x="74881" y="305137"/>
                  <a:pt x="74881" y="310457"/>
                </a:cubicBezTo>
                <a:cubicBezTo>
                  <a:pt x="74881" y="315778"/>
                  <a:pt x="79278" y="320211"/>
                  <a:pt x="84556" y="320211"/>
                </a:cubicBezTo>
                <a:lnTo>
                  <a:pt x="252561" y="320211"/>
                </a:lnTo>
                <a:cubicBezTo>
                  <a:pt x="257839" y="320211"/>
                  <a:pt x="262236" y="315778"/>
                  <a:pt x="262236" y="310457"/>
                </a:cubicBezTo>
                <a:cubicBezTo>
                  <a:pt x="262236" y="305137"/>
                  <a:pt x="257839" y="300704"/>
                  <a:pt x="252561" y="300704"/>
                </a:cubicBezTo>
                <a:lnTo>
                  <a:pt x="198905" y="300704"/>
                </a:lnTo>
                <a:lnTo>
                  <a:pt x="198905" y="251935"/>
                </a:lnTo>
                <a:lnTo>
                  <a:pt x="305336" y="251935"/>
                </a:lnTo>
                <a:cubicBezTo>
                  <a:pt x="327327" y="251935"/>
                  <a:pt x="344919" y="234202"/>
                  <a:pt x="344919" y="212035"/>
                </a:cubicBezTo>
                <a:lnTo>
                  <a:pt x="344919" y="40016"/>
                </a:lnTo>
                <a:cubicBezTo>
                  <a:pt x="344039" y="18736"/>
                  <a:pt x="326447" y="115"/>
                  <a:pt x="304458" y="115"/>
                </a:cubicBezTo>
                <a:moveTo>
                  <a:pt x="286865" y="59523"/>
                </a:moveTo>
                <a:cubicBezTo>
                  <a:pt x="286865" y="59523"/>
                  <a:pt x="286865" y="60410"/>
                  <a:pt x="286865" y="59523"/>
                </a:cubicBezTo>
                <a:lnTo>
                  <a:pt x="286865" y="60410"/>
                </a:lnTo>
                <a:lnTo>
                  <a:pt x="188350" y="192528"/>
                </a:lnTo>
                <a:lnTo>
                  <a:pt x="185711" y="190754"/>
                </a:lnTo>
                <a:lnTo>
                  <a:pt x="108305" y="134006"/>
                </a:lnTo>
                <a:lnTo>
                  <a:pt x="81038" y="169473"/>
                </a:lnTo>
                <a:cubicBezTo>
                  <a:pt x="78399" y="173907"/>
                  <a:pt x="73121" y="175680"/>
                  <a:pt x="68723" y="173907"/>
                </a:cubicBezTo>
                <a:cubicBezTo>
                  <a:pt x="63445" y="172133"/>
                  <a:pt x="60807" y="165926"/>
                  <a:pt x="62566" y="160607"/>
                </a:cubicBezTo>
                <a:cubicBezTo>
                  <a:pt x="62566" y="159720"/>
                  <a:pt x="62566" y="159720"/>
                  <a:pt x="63445" y="158833"/>
                </a:cubicBezTo>
                <a:lnTo>
                  <a:pt x="100389" y="110065"/>
                </a:lnTo>
                <a:lnTo>
                  <a:pt x="103908" y="105631"/>
                </a:lnTo>
                <a:lnTo>
                  <a:pt x="183951" y="165040"/>
                </a:lnTo>
                <a:lnTo>
                  <a:pt x="271033" y="48883"/>
                </a:lnTo>
                <a:cubicBezTo>
                  <a:pt x="273672" y="46223"/>
                  <a:pt x="278069" y="45336"/>
                  <a:pt x="281587" y="47109"/>
                </a:cubicBezTo>
                <a:cubicBezTo>
                  <a:pt x="286865" y="48883"/>
                  <a:pt x="289503" y="54203"/>
                  <a:pt x="286865" y="59523"/>
                </a:cubicBezTo>
              </a:path>
            </a:pathLst>
          </a:custGeom>
          <a:solidFill>
            <a:srgbClr val="FFFFFF"/>
          </a:solidFill>
          <a:ln w="12253" cap="flat">
            <a:noFill/>
            <a:prstDash val="solid"/>
            <a:miter/>
          </a:ln>
        </p:spPr>
        <p:txBody>
          <a:bodyPr rtlCol="0" anchor="ctr"/>
          <a:p>
            <a:endParaRPr lang="zh-CN" altLang="en-US"/>
          </a:p>
        </p:txBody>
      </p:sp>
      <p:sp>
        <p:nvSpPr>
          <p:cNvPr id="54" name="任意多边形: 形状 37"/>
          <p:cNvSpPr/>
          <p:nvPr>
            <p:custDataLst>
              <p:tags r:id="rId17"/>
            </p:custDataLst>
          </p:nvPr>
        </p:nvSpPr>
        <p:spPr>
          <a:xfrm>
            <a:off x="2412898" y="1690838"/>
            <a:ext cx="431556" cy="430745"/>
          </a:xfrm>
          <a:custGeom>
            <a:avLst/>
            <a:gdLst>
              <a:gd name="connsiteX0" fmla="*/ 199068 w 344863"/>
              <a:gd name="connsiteY0" fmla="*/ 195268 h 344215"/>
              <a:gd name="connsiteX1" fmla="*/ 301214 w 344863"/>
              <a:gd name="connsiteY1" fmla="*/ 195268 h 344215"/>
              <a:gd name="connsiteX2" fmla="*/ 325181 w 344863"/>
              <a:gd name="connsiteY2" fmla="*/ 219053 h 344215"/>
              <a:gd name="connsiteX3" fmla="*/ 325181 w 344863"/>
              <a:gd name="connsiteY3" fmla="*/ 320430 h 344215"/>
              <a:gd name="connsiteX4" fmla="*/ 301214 w 344863"/>
              <a:gd name="connsiteY4" fmla="*/ 344215 h 344215"/>
              <a:gd name="connsiteX5" fmla="*/ 199068 w 344863"/>
              <a:gd name="connsiteY5" fmla="*/ 344215 h 344215"/>
              <a:gd name="connsiteX6" fmla="*/ 175101 w 344863"/>
              <a:gd name="connsiteY6" fmla="*/ 320430 h 344215"/>
              <a:gd name="connsiteX7" fmla="*/ 175101 w 344863"/>
              <a:gd name="connsiteY7" fmla="*/ 219053 h 344215"/>
              <a:gd name="connsiteX8" fmla="*/ 199068 w 344863"/>
              <a:gd name="connsiteY8" fmla="*/ 195268 h 344215"/>
              <a:gd name="connsiteX9" fmla="*/ 23966 w 344863"/>
              <a:gd name="connsiteY9" fmla="*/ 195268 h 344215"/>
              <a:gd name="connsiteX10" fmla="*/ 126112 w 344863"/>
              <a:gd name="connsiteY10" fmla="*/ 195268 h 344215"/>
              <a:gd name="connsiteX11" fmla="*/ 150079 w 344863"/>
              <a:gd name="connsiteY11" fmla="*/ 219053 h 344215"/>
              <a:gd name="connsiteX12" fmla="*/ 150079 w 344863"/>
              <a:gd name="connsiteY12" fmla="*/ 320430 h 344215"/>
              <a:gd name="connsiteX13" fmla="*/ 126112 w 344863"/>
              <a:gd name="connsiteY13" fmla="*/ 344215 h 344215"/>
              <a:gd name="connsiteX14" fmla="*/ 23966 w 344863"/>
              <a:gd name="connsiteY14" fmla="*/ 344215 h 344215"/>
              <a:gd name="connsiteX15" fmla="*/ 0 w 344863"/>
              <a:gd name="connsiteY15" fmla="*/ 320430 h 344215"/>
              <a:gd name="connsiteX16" fmla="*/ 0 w 344863"/>
              <a:gd name="connsiteY16" fmla="*/ 219053 h 344215"/>
              <a:gd name="connsiteX17" fmla="*/ 23966 w 344863"/>
              <a:gd name="connsiteY17" fmla="*/ 195268 h 344215"/>
              <a:gd name="connsiteX18" fmla="*/ 253100 w 344863"/>
              <a:gd name="connsiteY18" fmla="*/ 57415 h 344215"/>
              <a:gd name="connsiteX19" fmla="*/ 219211 w 344863"/>
              <a:gd name="connsiteY19" fmla="*/ 91048 h 344215"/>
              <a:gd name="connsiteX20" fmla="*/ 253100 w 344863"/>
              <a:gd name="connsiteY20" fmla="*/ 124682 h 344215"/>
              <a:gd name="connsiteX21" fmla="*/ 286989 w 344863"/>
              <a:gd name="connsiteY21" fmla="*/ 91048 h 344215"/>
              <a:gd name="connsiteX22" fmla="*/ 23966 w 344863"/>
              <a:gd name="connsiteY22" fmla="*/ 21487 h 344215"/>
              <a:gd name="connsiteX23" fmla="*/ 126112 w 344863"/>
              <a:gd name="connsiteY23" fmla="*/ 21487 h 344215"/>
              <a:gd name="connsiteX24" fmla="*/ 150079 w 344863"/>
              <a:gd name="connsiteY24" fmla="*/ 45273 h 344215"/>
              <a:gd name="connsiteX25" fmla="*/ 150079 w 344863"/>
              <a:gd name="connsiteY25" fmla="*/ 146650 h 344215"/>
              <a:gd name="connsiteX26" fmla="*/ 126112 w 344863"/>
              <a:gd name="connsiteY26" fmla="*/ 170435 h 344215"/>
              <a:gd name="connsiteX27" fmla="*/ 23966 w 344863"/>
              <a:gd name="connsiteY27" fmla="*/ 170435 h 344215"/>
              <a:gd name="connsiteX28" fmla="*/ 0 w 344863"/>
              <a:gd name="connsiteY28" fmla="*/ 146650 h 344215"/>
              <a:gd name="connsiteX29" fmla="*/ 0 w 344863"/>
              <a:gd name="connsiteY29" fmla="*/ 45273 h 344215"/>
              <a:gd name="connsiteX30" fmla="*/ 23966 w 344863"/>
              <a:gd name="connsiteY30" fmla="*/ 21487 h 344215"/>
              <a:gd name="connsiteX31" fmla="*/ 253076 w 344863"/>
              <a:gd name="connsiteY31" fmla="*/ 0 h 344215"/>
              <a:gd name="connsiteX32" fmla="*/ 270020 w 344863"/>
              <a:gd name="connsiteY32" fmla="*/ 6965 h 344215"/>
              <a:gd name="connsiteX33" fmla="*/ 270044 w 344863"/>
              <a:gd name="connsiteY33" fmla="*/ 6965 h 344215"/>
              <a:gd name="connsiteX34" fmla="*/ 337847 w 344863"/>
              <a:gd name="connsiteY34" fmla="*/ 74232 h 344215"/>
              <a:gd name="connsiteX35" fmla="*/ 337847 w 344863"/>
              <a:gd name="connsiteY35" fmla="*/ 107865 h 344215"/>
              <a:gd name="connsiteX36" fmla="*/ 270044 w 344863"/>
              <a:gd name="connsiteY36" fmla="*/ 175155 h 344215"/>
              <a:gd name="connsiteX37" fmla="*/ 236155 w 344863"/>
              <a:gd name="connsiteY37" fmla="*/ 175155 h 344215"/>
              <a:gd name="connsiteX38" fmla="*/ 168377 w 344863"/>
              <a:gd name="connsiteY38" fmla="*/ 107865 h 344215"/>
              <a:gd name="connsiteX39" fmla="*/ 168377 w 344863"/>
              <a:gd name="connsiteY39" fmla="*/ 74232 h 344215"/>
              <a:gd name="connsiteX40" fmla="*/ 236132 w 344863"/>
              <a:gd name="connsiteY40" fmla="*/ 6965 h 344215"/>
              <a:gd name="connsiteX41" fmla="*/ 253076 w 344863"/>
              <a:gd name="connsiteY41" fmla="*/ 0 h 34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4863" h="344215">
                <a:moveTo>
                  <a:pt x="199068" y="195268"/>
                </a:moveTo>
                <a:lnTo>
                  <a:pt x="301214" y="195268"/>
                </a:lnTo>
                <a:cubicBezTo>
                  <a:pt x="314451" y="195268"/>
                  <a:pt x="325181" y="205917"/>
                  <a:pt x="325181" y="219053"/>
                </a:cubicBezTo>
                <a:lnTo>
                  <a:pt x="325181" y="320430"/>
                </a:lnTo>
                <a:cubicBezTo>
                  <a:pt x="325181" y="333567"/>
                  <a:pt x="314451" y="344215"/>
                  <a:pt x="301214" y="344215"/>
                </a:cubicBezTo>
                <a:lnTo>
                  <a:pt x="199068" y="344215"/>
                </a:lnTo>
                <a:cubicBezTo>
                  <a:pt x="185831" y="344215"/>
                  <a:pt x="175101" y="333567"/>
                  <a:pt x="175101" y="320430"/>
                </a:cubicBezTo>
                <a:lnTo>
                  <a:pt x="175101" y="219053"/>
                </a:lnTo>
                <a:cubicBezTo>
                  <a:pt x="175101" y="205917"/>
                  <a:pt x="185831" y="195268"/>
                  <a:pt x="199068" y="195268"/>
                </a:cubicBezTo>
                <a:close/>
                <a:moveTo>
                  <a:pt x="23966" y="195268"/>
                </a:moveTo>
                <a:lnTo>
                  <a:pt x="126112" y="195268"/>
                </a:lnTo>
                <a:cubicBezTo>
                  <a:pt x="139349" y="195268"/>
                  <a:pt x="150079" y="205917"/>
                  <a:pt x="150079" y="219053"/>
                </a:cubicBezTo>
                <a:lnTo>
                  <a:pt x="150079" y="320430"/>
                </a:lnTo>
                <a:cubicBezTo>
                  <a:pt x="150079" y="333567"/>
                  <a:pt x="139349" y="344215"/>
                  <a:pt x="126112" y="344215"/>
                </a:cubicBezTo>
                <a:lnTo>
                  <a:pt x="23966" y="344215"/>
                </a:lnTo>
                <a:cubicBezTo>
                  <a:pt x="10730" y="344215"/>
                  <a:pt x="0" y="333567"/>
                  <a:pt x="0" y="320430"/>
                </a:cubicBezTo>
                <a:lnTo>
                  <a:pt x="0" y="219053"/>
                </a:lnTo>
                <a:cubicBezTo>
                  <a:pt x="0" y="205917"/>
                  <a:pt x="10730" y="195268"/>
                  <a:pt x="23966" y="195268"/>
                </a:cubicBezTo>
                <a:close/>
                <a:moveTo>
                  <a:pt x="253100" y="57415"/>
                </a:moveTo>
                <a:lnTo>
                  <a:pt x="219211" y="91048"/>
                </a:lnTo>
                <a:lnTo>
                  <a:pt x="253100" y="124682"/>
                </a:lnTo>
                <a:lnTo>
                  <a:pt x="286989" y="91048"/>
                </a:lnTo>
                <a:close/>
                <a:moveTo>
                  <a:pt x="23966" y="21487"/>
                </a:moveTo>
                <a:lnTo>
                  <a:pt x="126112" y="21487"/>
                </a:lnTo>
                <a:cubicBezTo>
                  <a:pt x="139349" y="21487"/>
                  <a:pt x="150079" y="32137"/>
                  <a:pt x="150079" y="45273"/>
                </a:cubicBezTo>
                <a:lnTo>
                  <a:pt x="150079" y="146650"/>
                </a:lnTo>
                <a:cubicBezTo>
                  <a:pt x="150079" y="159785"/>
                  <a:pt x="139349" y="170435"/>
                  <a:pt x="126112" y="170435"/>
                </a:cubicBezTo>
                <a:lnTo>
                  <a:pt x="23966" y="170435"/>
                </a:lnTo>
                <a:cubicBezTo>
                  <a:pt x="10730" y="170435"/>
                  <a:pt x="0" y="159785"/>
                  <a:pt x="0" y="146650"/>
                </a:cubicBezTo>
                <a:lnTo>
                  <a:pt x="0" y="45273"/>
                </a:lnTo>
                <a:cubicBezTo>
                  <a:pt x="0" y="32137"/>
                  <a:pt x="10730" y="21487"/>
                  <a:pt x="23966" y="21487"/>
                </a:cubicBezTo>
                <a:close/>
                <a:moveTo>
                  <a:pt x="253076" y="0"/>
                </a:moveTo>
                <a:cubicBezTo>
                  <a:pt x="259208" y="0"/>
                  <a:pt x="265341" y="2322"/>
                  <a:pt x="270020" y="6965"/>
                </a:cubicBezTo>
                <a:lnTo>
                  <a:pt x="270044" y="6965"/>
                </a:lnTo>
                <a:lnTo>
                  <a:pt x="337847" y="74232"/>
                </a:lnTo>
                <a:cubicBezTo>
                  <a:pt x="347202" y="83520"/>
                  <a:pt x="347202" y="98576"/>
                  <a:pt x="337847" y="107865"/>
                </a:cubicBezTo>
                <a:lnTo>
                  <a:pt x="270044" y="175155"/>
                </a:lnTo>
                <a:cubicBezTo>
                  <a:pt x="260685" y="184442"/>
                  <a:pt x="245514" y="184442"/>
                  <a:pt x="236155" y="175155"/>
                </a:cubicBezTo>
                <a:lnTo>
                  <a:pt x="168377" y="107865"/>
                </a:lnTo>
                <a:cubicBezTo>
                  <a:pt x="159022" y="98576"/>
                  <a:pt x="159022" y="83520"/>
                  <a:pt x="168377" y="74232"/>
                </a:cubicBezTo>
                <a:lnTo>
                  <a:pt x="236132" y="6965"/>
                </a:lnTo>
                <a:cubicBezTo>
                  <a:pt x="240812" y="2322"/>
                  <a:pt x="246944" y="0"/>
                  <a:pt x="253076" y="0"/>
                </a:cubicBezTo>
                <a:close/>
              </a:path>
            </a:pathLst>
          </a:custGeom>
          <a:solidFill>
            <a:srgbClr val="FFFFFF"/>
          </a:solidFill>
          <a:ln w="12246" cap="flat">
            <a:noFill/>
            <a:prstDash val="solid"/>
            <a:miter/>
          </a:ln>
        </p:spPr>
        <p:txBody>
          <a:bodyPr rtlCol="0" anchor="ctr"/>
          <a:p>
            <a:endParaRPr lang="zh-CN" altLang="en-US"/>
          </a:p>
        </p:txBody>
      </p:sp>
      <p:sp>
        <p:nvSpPr>
          <p:cNvPr id="55" name="任意多边形: 形状 19"/>
          <p:cNvSpPr/>
          <p:nvPr>
            <p:custDataLst>
              <p:tags r:id="rId18"/>
            </p:custDataLst>
          </p:nvPr>
        </p:nvSpPr>
        <p:spPr>
          <a:xfrm>
            <a:off x="8894459" y="1768150"/>
            <a:ext cx="431309" cy="431482"/>
          </a:xfrm>
          <a:custGeom>
            <a:avLst/>
            <a:gdLst>
              <a:gd name="connsiteX0" fmla="*/ 313093 w 344666"/>
              <a:gd name="connsiteY0" fmla="*/ 114 h 344804"/>
              <a:gd name="connsiteX1" fmla="*/ 251943 w 344666"/>
              <a:gd name="connsiteY1" fmla="*/ 114 h 344804"/>
              <a:gd name="connsiteX2" fmla="*/ 250275 w 344666"/>
              <a:gd name="connsiteY2" fmla="*/ 114 h 344804"/>
              <a:gd name="connsiteX3" fmla="*/ 54038 w 344666"/>
              <a:gd name="connsiteY3" fmla="*/ 671 h 344804"/>
              <a:gd name="connsiteX4" fmla="*/ 22907 w 344666"/>
              <a:gd name="connsiteY4" fmla="*/ 31865 h 344804"/>
              <a:gd name="connsiteX5" fmla="*/ 22907 w 344666"/>
              <a:gd name="connsiteY5" fmla="*/ 78656 h 344804"/>
              <a:gd name="connsiteX6" fmla="*/ 58485 w 344666"/>
              <a:gd name="connsiteY6" fmla="*/ 78656 h 344804"/>
              <a:gd name="connsiteX7" fmla="*/ 70159 w 344666"/>
              <a:gd name="connsiteY7" fmla="*/ 90354 h 344804"/>
              <a:gd name="connsiteX8" fmla="*/ 70159 w 344666"/>
              <a:gd name="connsiteY8" fmla="*/ 98152 h 344804"/>
              <a:gd name="connsiteX9" fmla="*/ 58485 w 344666"/>
              <a:gd name="connsiteY9" fmla="*/ 109850 h 344804"/>
              <a:gd name="connsiteX10" fmla="*/ 54594 w 344666"/>
              <a:gd name="connsiteY10" fmla="*/ 109850 h 344804"/>
              <a:gd name="connsiteX11" fmla="*/ 54594 w 344666"/>
              <a:gd name="connsiteY11" fmla="*/ 105951 h 344804"/>
              <a:gd name="connsiteX12" fmla="*/ 42919 w 344666"/>
              <a:gd name="connsiteY12" fmla="*/ 94253 h 344804"/>
              <a:gd name="connsiteX13" fmla="*/ 10676 w 344666"/>
              <a:gd name="connsiteY13" fmla="*/ 94253 h 344804"/>
              <a:gd name="connsiteX14" fmla="*/ 670 w 344666"/>
              <a:gd name="connsiteY14" fmla="*/ 102052 h 344804"/>
              <a:gd name="connsiteX15" fmla="*/ 114 w 344666"/>
              <a:gd name="connsiteY15" fmla="*/ 105951 h 344804"/>
              <a:gd name="connsiteX16" fmla="*/ 114 w 344666"/>
              <a:gd name="connsiteY16" fmla="*/ 113749 h 344804"/>
              <a:gd name="connsiteX17" fmla="*/ 11788 w 344666"/>
              <a:gd name="connsiteY17" fmla="*/ 125447 h 344804"/>
              <a:gd name="connsiteX18" fmla="*/ 23462 w 344666"/>
              <a:gd name="connsiteY18" fmla="*/ 125447 h 344804"/>
              <a:gd name="connsiteX19" fmla="*/ 23462 w 344666"/>
              <a:gd name="connsiteY19" fmla="*/ 211788 h 344804"/>
              <a:gd name="connsiteX20" fmla="*/ 59041 w 344666"/>
              <a:gd name="connsiteY20" fmla="*/ 211788 h 344804"/>
              <a:gd name="connsiteX21" fmla="*/ 70715 w 344666"/>
              <a:gd name="connsiteY21" fmla="*/ 223486 h 344804"/>
              <a:gd name="connsiteX22" fmla="*/ 70715 w 344666"/>
              <a:gd name="connsiteY22" fmla="*/ 231283 h 344804"/>
              <a:gd name="connsiteX23" fmla="*/ 59041 w 344666"/>
              <a:gd name="connsiteY23" fmla="*/ 242982 h 344804"/>
              <a:gd name="connsiteX24" fmla="*/ 55149 w 344666"/>
              <a:gd name="connsiteY24" fmla="*/ 242982 h 344804"/>
              <a:gd name="connsiteX25" fmla="*/ 55149 w 344666"/>
              <a:gd name="connsiteY25" fmla="*/ 239640 h 344804"/>
              <a:gd name="connsiteX26" fmla="*/ 43475 w 344666"/>
              <a:gd name="connsiteY26" fmla="*/ 227942 h 344804"/>
              <a:gd name="connsiteX27" fmla="*/ 11232 w 344666"/>
              <a:gd name="connsiteY27" fmla="*/ 227942 h 344804"/>
              <a:gd name="connsiteX28" fmla="*/ 1226 w 344666"/>
              <a:gd name="connsiteY28" fmla="*/ 235740 h 344804"/>
              <a:gd name="connsiteX29" fmla="*/ 670 w 344666"/>
              <a:gd name="connsiteY29" fmla="*/ 239640 h 344804"/>
              <a:gd name="connsiteX30" fmla="*/ 670 w 344666"/>
              <a:gd name="connsiteY30" fmla="*/ 247437 h 344804"/>
              <a:gd name="connsiteX31" fmla="*/ 12344 w 344666"/>
              <a:gd name="connsiteY31" fmla="*/ 259136 h 344804"/>
              <a:gd name="connsiteX32" fmla="*/ 24018 w 344666"/>
              <a:gd name="connsiteY32" fmla="*/ 259136 h 344804"/>
              <a:gd name="connsiteX33" fmla="*/ 24018 w 344666"/>
              <a:gd name="connsiteY33" fmla="*/ 313726 h 344804"/>
              <a:gd name="connsiteX34" fmla="*/ 55149 w 344666"/>
              <a:gd name="connsiteY34" fmla="*/ 344919 h 344804"/>
              <a:gd name="connsiteX35" fmla="*/ 313649 w 344666"/>
              <a:gd name="connsiteY35" fmla="*/ 344919 h 344804"/>
              <a:gd name="connsiteX36" fmla="*/ 344780 w 344666"/>
              <a:gd name="connsiteY36" fmla="*/ 313726 h 344804"/>
              <a:gd name="connsiteX37" fmla="*/ 344780 w 344666"/>
              <a:gd name="connsiteY37" fmla="*/ 31308 h 344804"/>
              <a:gd name="connsiteX38" fmla="*/ 313093 w 344666"/>
              <a:gd name="connsiteY38" fmla="*/ 114 h 344804"/>
              <a:gd name="connsiteX39" fmla="*/ 290301 w 344666"/>
              <a:gd name="connsiteY39" fmla="*/ 255236 h 344804"/>
              <a:gd name="connsiteX40" fmla="*/ 289746 w 344666"/>
              <a:gd name="connsiteY40" fmla="*/ 256908 h 344804"/>
              <a:gd name="connsiteX41" fmla="*/ 286410 w 344666"/>
              <a:gd name="connsiteY41" fmla="*/ 260807 h 344804"/>
              <a:gd name="connsiteX42" fmla="*/ 283075 w 344666"/>
              <a:gd name="connsiteY42" fmla="*/ 262477 h 344804"/>
              <a:gd name="connsiteX43" fmla="*/ 280850 w 344666"/>
              <a:gd name="connsiteY43" fmla="*/ 263034 h 344804"/>
              <a:gd name="connsiteX44" fmla="*/ 112965 w 344666"/>
              <a:gd name="connsiteY44" fmla="*/ 263034 h 344804"/>
              <a:gd name="connsiteX45" fmla="*/ 109073 w 344666"/>
              <a:gd name="connsiteY45" fmla="*/ 261364 h 344804"/>
              <a:gd name="connsiteX46" fmla="*/ 106294 w 344666"/>
              <a:gd name="connsiteY46" fmla="*/ 257465 h 344804"/>
              <a:gd name="connsiteX47" fmla="*/ 105738 w 344666"/>
              <a:gd name="connsiteY47" fmla="*/ 255793 h 344804"/>
              <a:gd name="connsiteX48" fmla="*/ 105738 w 344666"/>
              <a:gd name="connsiteY48" fmla="*/ 240197 h 344804"/>
              <a:gd name="connsiteX49" fmla="*/ 105738 w 344666"/>
              <a:gd name="connsiteY49" fmla="*/ 239640 h 344804"/>
              <a:gd name="connsiteX50" fmla="*/ 106294 w 344666"/>
              <a:gd name="connsiteY50" fmla="*/ 239082 h 344804"/>
              <a:gd name="connsiteX51" fmla="*/ 139649 w 344666"/>
              <a:gd name="connsiteY51" fmla="*/ 216244 h 344804"/>
              <a:gd name="connsiteX52" fmla="*/ 172447 w 344666"/>
              <a:gd name="connsiteY52" fmla="*/ 192292 h 344804"/>
              <a:gd name="connsiteX53" fmla="*/ 172447 w 344666"/>
              <a:gd name="connsiteY53" fmla="*/ 188949 h 344804"/>
              <a:gd name="connsiteX54" fmla="*/ 170780 w 344666"/>
              <a:gd name="connsiteY54" fmla="*/ 185050 h 344804"/>
              <a:gd name="connsiteX55" fmla="*/ 152991 w 344666"/>
              <a:gd name="connsiteY55" fmla="*/ 139930 h 344804"/>
              <a:gd name="connsiteX56" fmla="*/ 198019 w 344666"/>
              <a:gd name="connsiteY56" fmla="*/ 83112 h 344804"/>
              <a:gd name="connsiteX57" fmla="*/ 243048 w 344666"/>
              <a:gd name="connsiteY57" fmla="*/ 139930 h 344804"/>
              <a:gd name="connsiteX58" fmla="*/ 225259 w 344666"/>
              <a:gd name="connsiteY58" fmla="*/ 185050 h 344804"/>
              <a:gd name="connsiteX59" fmla="*/ 223592 w 344666"/>
              <a:gd name="connsiteY59" fmla="*/ 188949 h 344804"/>
              <a:gd name="connsiteX60" fmla="*/ 223592 w 344666"/>
              <a:gd name="connsiteY60" fmla="*/ 192292 h 344804"/>
              <a:gd name="connsiteX61" fmla="*/ 256390 w 344666"/>
              <a:gd name="connsiteY61" fmla="*/ 216244 h 344804"/>
              <a:gd name="connsiteX62" fmla="*/ 289746 w 344666"/>
              <a:gd name="connsiteY62" fmla="*/ 239082 h 344804"/>
              <a:gd name="connsiteX63" fmla="*/ 290301 w 344666"/>
              <a:gd name="connsiteY63" fmla="*/ 239640 h 344804"/>
              <a:gd name="connsiteX64" fmla="*/ 290301 w 344666"/>
              <a:gd name="connsiteY64" fmla="*/ 240197 h 344804"/>
              <a:gd name="connsiteX65" fmla="*/ 290301 w 344666"/>
              <a:gd name="connsiteY65" fmla="*/ 255236 h 34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44666" h="344804">
                <a:moveTo>
                  <a:pt x="313093" y="114"/>
                </a:moveTo>
                <a:lnTo>
                  <a:pt x="251943" y="114"/>
                </a:lnTo>
                <a:lnTo>
                  <a:pt x="250275" y="114"/>
                </a:lnTo>
                <a:lnTo>
                  <a:pt x="54038" y="671"/>
                </a:lnTo>
                <a:cubicBezTo>
                  <a:pt x="36804" y="671"/>
                  <a:pt x="22907" y="14597"/>
                  <a:pt x="22907" y="31865"/>
                </a:cubicBezTo>
                <a:lnTo>
                  <a:pt x="22907" y="78656"/>
                </a:lnTo>
                <a:lnTo>
                  <a:pt x="58485" y="78656"/>
                </a:lnTo>
                <a:cubicBezTo>
                  <a:pt x="65156" y="78656"/>
                  <a:pt x="70159" y="83669"/>
                  <a:pt x="70159" y="90354"/>
                </a:cubicBezTo>
                <a:lnTo>
                  <a:pt x="70159" y="98152"/>
                </a:lnTo>
                <a:cubicBezTo>
                  <a:pt x="70159" y="104837"/>
                  <a:pt x="65156" y="109850"/>
                  <a:pt x="58485" y="109850"/>
                </a:cubicBezTo>
                <a:lnTo>
                  <a:pt x="54594" y="109850"/>
                </a:lnTo>
                <a:lnTo>
                  <a:pt x="54594" y="105951"/>
                </a:lnTo>
                <a:cubicBezTo>
                  <a:pt x="54594" y="99266"/>
                  <a:pt x="49590" y="94253"/>
                  <a:pt x="42919" y="94253"/>
                </a:cubicBezTo>
                <a:lnTo>
                  <a:pt x="10676" y="94253"/>
                </a:lnTo>
                <a:cubicBezTo>
                  <a:pt x="6229" y="94810"/>
                  <a:pt x="2338" y="97595"/>
                  <a:pt x="670" y="102052"/>
                </a:cubicBezTo>
                <a:cubicBezTo>
                  <a:pt x="114" y="103166"/>
                  <a:pt x="114" y="104837"/>
                  <a:pt x="114" y="105951"/>
                </a:cubicBezTo>
                <a:lnTo>
                  <a:pt x="114" y="113749"/>
                </a:lnTo>
                <a:cubicBezTo>
                  <a:pt x="114" y="120434"/>
                  <a:pt x="5117" y="125447"/>
                  <a:pt x="11788" y="125447"/>
                </a:cubicBezTo>
                <a:lnTo>
                  <a:pt x="23462" y="125447"/>
                </a:lnTo>
                <a:lnTo>
                  <a:pt x="23462" y="211788"/>
                </a:lnTo>
                <a:lnTo>
                  <a:pt x="59041" y="211788"/>
                </a:lnTo>
                <a:cubicBezTo>
                  <a:pt x="65712" y="211788"/>
                  <a:pt x="70715" y="216801"/>
                  <a:pt x="70715" y="223486"/>
                </a:cubicBezTo>
                <a:lnTo>
                  <a:pt x="70715" y="231283"/>
                </a:lnTo>
                <a:cubicBezTo>
                  <a:pt x="70715" y="237968"/>
                  <a:pt x="65712" y="242982"/>
                  <a:pt x="59041" y="242982"/>
                </a:cubicBezTo>
                <a:lnTo>
                  <a:pt x="55149" y="242982"/>
                </a:lnTo>
                <a:lnTo>
                  <a:pt x="55149" y="239640"/>
                </a:lnTo>
                <a:cubicBezTo>
                  <a:pt x="55149" y="232955"/>
                  <a:pt x="50146" y="227942"/>
                  <a:pt x="43475" y="227942"/>
                </a:cubicBezTo>
                <a:lnTo>
                  <a:pt x="11232" y="227942"/>
                </a:lnTo>
                <a:cubicBezTo>
                  <a:pt x="6785" y="228499"/>
                  <a:pt x="2894" y="231283"/>
                  <a:pt x="1226" y="235740"/>
                </a:cubicBezTo>
                <a:cubicBezTo>
                  <a:pt x="670" y="236854"/>
                  <a:pt x="670" y="238525"/>
                  <a:pt x="670" y="239640"/>
                </a:cubicBezTo>
                <a:lnTo>
                  <a:pt x="670" y="247437"/>
                </a:lnTo>
                <a:cubicBezTo>
                  <a:pt x="670" y="254122"/>
                  <a:pt x="5673" y="259136"/>
                  <a:pt x="12344" y="259136"/>
                </a:cubicBezTo>
                <a:lnTo>
                  <a:pt x="24018" y="259136"/>
                </a:lnTo>
                <a:lnTo>
                  <a:pt x="24018" y="313726"/>
                </a:lnTo>
                <a:cubicBezTo>
                  <a:pt x="24018" y="330994"/>
                  <a:pt x="37916" y="344919"/>
                  <a:pt x="55149" y="344919"/>
                </a:cubicBezTo>
                <a:lnTo>
                  <a:pt x="313649" y="344919"/>
                </a:lnTo>
                <a:cubicBezTo>
                  <a:pt x="330882" y="344919"/>
                  <a:pt x="344780" y="330994"/>
                  <a:pt x="344780" y="313726"/>
                </a:cubicBezTo>
                <a:lnTo>
                  <a:pt x="344780" y="31308"/>
                </a:lnTo>
                <a:cubicBezTo>
                  <a:pt x="344225" y="14040"/>
                  <a:pt x="330327" y="114"/>
                  <a:pt x="313093" y="114"/>
                </a:cubicBezTo>
                <a:moveTo>
                  <a:pt x="290301" y="255236"/>
                </a:moveTo>
                <a:cubicBezTo>
                  <a:pt x="290301" y="255236"/>
                  <a:pt x="289746" y="256351"/>
                  <a:pt x="289746" y="256908"/>
                </a:cubicBezTo>
                <a:cubicBezTo>
                  <a:pt x="289189" y="258022"/>
                  <a:pt x="287522" y="259693"/>
                  <a:pt x="286410" y="260807"/>
                </a:cubicBezTo>
                <a:lnTo>
                  <a:pt x="283075" y="262477"/>
                </a:lnTo>
                <a:lnTo>
                  <a:pt x="280850" y="263034"/>
                </a:lnTo>
                <a:lnTo>
                  <a:pt x="112965" y="263034"/>
                </a:lnTo>
                <a:cubicBezTo>
                  <a:pt x="111853" y="262477"/>
                  <a:pt x="110185" y="261921"/>
                  <a:pt x="109073" y="261364"/>
                </a:cubicBezTo>
                <a:cubicBezTo>
                  <a:pt x="107961" y="260807"/>
                  <a:pt x="106849" y="259136"/>
                  <a:pt x="106294" y="257465"/>
                </a:cubicBezTo>
                <a:cubicBezTo>
                  <a:pt x="106294" y="256908"/>
                  <a:pt x="105738" y="255793"/>
                  <a:pt x="105738" y="255793"/>
                </a:cubicBezTo>
                <a:cubicBezTo>
                  <a:pt x="105182" y="255236"/>
                  <a:pt x="103514" y="247996"/>
                  <a:pt x="105738" y="240197"/>
                </a:cubicBezTo>
                <a:lnTo>
                  <a:pt x="105738" y="239640"/>
                </a:lnTo>
                <a:lnTo>
                  <a:pt x="106294" y="239082"/>
                </a:lnTo>
                <a:cubicBezTo>
                  <a:pt x="111853" y="231841"/>
                  <a:pt x="125195" y="224043"/>
                  <a:pt x="139649" y="216244"/>
                </a:cubicBezTo>
                <a:cubicBezTo>
                  <a:pt x="152991" y="209003"/>
                  <a:pt x="172447" y="197861"/>
                  <a:pt x="172447" y="192292"/>
                </a:cubicBezTo>
                <a:lnTo>
                  <a:pt x="172447" y="188949"/>
                </a:lnTo>
                <a:cubicBezTo>
                  <a:pt x="172447" y="187278"/>
                  <a:pt x="171891" y="186164"/>
                  <a:pt x="170780" y="185050"/>
                </a:cubicBezTo>
                <a:cubicBezTo>
                  <a:pt x="159105" y="173352"/>
                  <a:pt x="152991" y="157198"/>
                  <a:pt x="152991" y="139930"/>
                </a:cubicBezTo>
                <a:cubicBezTo>
                  <a:pt x="152991" y="112078"/>
                  <a:pt x="158549" y="83112"/>
                  <a:pt x="198019" y="83112"/>
                </a:cubicBezTo>
                <a:cubicBezTo>
                  <a:pt x="237490" y="83112"/>
                  <a:pt x="243048" y="111521"/>
                  <a:pt x="243048" y="139930"/>
                </a:cubicBezTo>
                <a:cubicBezTo>
                  <a:pt x="243048" y="157198"/>
                  <a:pt x="236934" y="173352"/>
                  <a:pt x="225259" y="185050"/>
                </a:cubicBezTo>
                <a:cubicBezTo>
                  <a:pt x="224147" y="186164"/>
                  <a:pt x="223592" y="187278"/>
                  <a:pt x="223592" y="188949"/>
                </a:cubicBezTo>
                <a:lnTo>
                  <a:pt x="223592" y="192292"/>
                </a:lnTo>
                <a:cubicBezTo>
                  <a:pt x="223592" y="197861"/>
                  <a:pt x="243604" y="209003"/>
                  <a:pt x="256390" y="216244"/>
                </a:cubicBezTo>
                <a:cubicBezTo>
                  <a:pt x="270844" y="224043"/>
                  <a:pt x="284186" y="231841"/>
                  <a:pt x="289746" y="239082"/>
                </a:cubicBezTo>
                <a:lnTo>
                  <a:pt x="290301" y="239640"/>
                </a:lnTo>
                <a:lnTo>
                  <a:pt x="290301" y="240197"/>
                </a:lnTo>
                <a:cubicBezTo>
                  <a:pt x="293081" y="247437"/>
                  <a:pt x="290857" y="254679"/>
                  <a:pt x="290301" y="255236"/>
                </a:cubicBezTo>
              </a:path>
            </a:pathLst>
          </a:custGeom>
          <a:solidFill>
            <a:srgbClr val="FFFFFF"/>
          </a:solidFill>
          <a:ln w="12250" cap="flat">
            <a:noFill/>
            <a:prstDash val="solid"/>
            <a:miter/>
          </a:ln>
        </p:spPr>
        <p:txBody>
          <a:bodyPr rtlCol="0" anchor="ctr"/>
          <a:p>
            <a:endParaRPr lang="zh-CN" altLang="en-US"/>
          </a:p>
        </p:txBody>
      </p:sp>
      <p:sp>
        <p:nvSpPr>
          <p:cNvPr id="56" name="任意多边形: 形状 23"/>
          <p:cNvSpPr/>
          <p:nvPr>
            <p:custDataLst>
              <p:tags r:id="rId19"/>
            </p:custDataLst>
          </p:nvPr>
        </p:nvSpPr>
        <p:spPr>
          <a:xfrm>
            <a:off x="11543464" y="1741806"/>
            <a:ext cx="431482" cy="416200"/>
          </a:xfrm>
          <a:custGeom>
            <a:avLst/>
            <a:gdLst>
              <a:gd name="connsiteX0" fmla="*/ 260830 w 344804"/>
              <a:gd name="connsiteY0" fmla="*/ 260348 h 332592"/>
              <a:gd name="connsiteX1" fmla="*/ 187725 w 344804"/>
              <a:gd name="connsiteY1" fmla="*/ 205390 h 332592"/>
              <a:gd name="connsiteX2" fmla="*/ 183396 w 344804"/>
              <a:gd name="connsiteY2" fmla="*/ 193847 h 332592"/>
              <a:gd name="connsiteX3" fmla="*/ 183396 w 344804"/>
              <a:gd name="connsiteY3" fmla="*/ 193674 h 332592"/>
              <a:gd name="connsiteX4" fmla="*/ 183914 w 344804"/>
              <a:gd name="connsiteY4" fmla="*/ 192641 h 332592"/>
              <a:gd name="connsiteX5" fmla="*/ 211286 w 344804"/>
              <a:gd name="connsiteY5" fmla="*/ 119076 h 332592"/>
              <a:gd name="connsiteX6" fmla="*/ 182702 w 344804"/>
              <a:gd name="connsiteY6" fmla="*/ 40515 h 332592"/>
              <a:gd name="connsiteX7" fmla="*/ 181142 w 344804"/>
              <a:gd name="connsiteY7" fmla="*/ 30695 h 332592"/>
              <a:gd name="connsiteX8" fmla="*/ 228609 w 344804"/>
              <a:gd name="connsiteY8" fmla="*/ 201 h 332592"/>
              <a:gd name="connsiteX9" fmla="*/ 290974 w 344804"/>
              <a:gd name="connsiteY9" fmla="*/ 53609 h 332592"/>
              <a:gd name="connsiteX10" fmla="*/ 270185 w 344804"/>
              <a:gd name="connsiteY10" fmla="*/ 132859 h 332592"/>
              <a:gd name="connsiteX11" fmla="*/ 263256 w 344804"/>
              <a:gd name="connsiteY11" fmla="*/ 141473 h 332592"/>
              <a:gd name="connsiteX12" fmla="*/ 262562 w 344804"/>
              <a:gd name="connsiteY12" fmla="*/ 154739 h 332592"/>
              <a:gd name="connsiteX13" fmla="*/ 265162 w 344804"/>
              <a:gd name="connsiteY13" fmla="*/ 159046 h 332592"/>
              <a:gd name="connsiteX14" fmla="*/ 285950 w 344804"/>
              <a:gd name="connsiteY14" fmla="*/ 169211 h 332592"/>
              <a:gd name="connsiteX15" fmla="*/ 308470 w 344804"/>
              <a:gd name="connsiteY15" fmla="*/ 179548 h 332592"/>
              <a:gd name="connsiteX16" fmla="*/ 343117 w 344804"/>
              <a:gd name="connsiteY16" fmla="*/ 210559 h 332592"/>
              <a:gd name="connsiteX17" fmla="*/ 339652 w 344804"/>
              <a:gd name="connsiteY17" fmla="*/ 243292 h 332592"/>
              <a:gd name="connsiteX18" fmla="*/ 269319 w 344804"/>
              <a:gd name="connsiteY18" fmla="*/ 264999 h 332592"/>
              <a:gd name="connsiteX19" fmla="*/ 260830 w 344804"/>
              <a:gd name="connsiteY19" fmla="*/ 260348 h 332592"/>
              <a:gd name="connsiteX20" fmla="*/ 114 w 344804"/>
              <a:gd name="connsiteY20" fmla="*/ 294805 h 332592"/>
              <a:gd name="connsiteX21" fmla="*/ 114 w 344804"/>
              <a:gd name="connsiteY21" fmla="*/ 282744 h 332592"/>
              <a:gd name="connsiteX22" fmla="*/ 3579 w 344804"/>
              <a:gd name="connsiteY22" fmla="*/ 272408 h 332592"/>
              <a:gd name="connsiteX23" fmla="*/ 35973 w 344804"/>
              <a:gd name="connsiteY23" fmla="*/ 241741 h 332592"/>
              <a:gd name="connsiteX24" fmla="*/ 37013 w 344804"/>
              <a:gd name="connsiteY24" fmla="*/ 241052 h 332592"/>
              <a:gd name="connsiteX25" fmla="*/ 69407 w 344804"/>
              <a:gd name="connsiteY25" fmla="*/ 225892 h 332592"/>
              <a:gd name="connsiteX26" fmla="*/ 79801 w 344804"/>
              <a:gd name="connsiteY26" fmla="*/ 221584 h 332592"/>
              <a:gd name="connsiteX27" fmla="*/ 82746 w 344804"/>
              <a:gd name="connsiteY27" fmla="*/ 219344 h 332592"/>
              <a:gd name="connsiteX28" fmla="*/ 88290 w 344804"/>
              <a:gd name="connsiteY28" fmla="*/ 191435 h 332592"/>
              <a:gd name="connsiteX29" fmla="*/ 81534 w 344804"/>
              <a:gd name="connsiteY29" fmla="*/ 182993 h 332592"/>
              <a:gd name="connsiteX30" fmla="*/ 81187 w 344804"/>
              <a:gd name="connsiteY30" fmla="*/ 182649 h 332592"/>
              <a:gd name="connsiteX31" fmla="*/ 55376 w 344804"/>
              <a:gd name="connsiteY31" fmla="*/ 101848 h 332592"/>
              <a:gd name="connsiteX32" fmla="*/ 119472 w 344804"/>
              <a:gd name="connsiteY32" fmla="*/ 43272 h 332592"/>
              <a:gd name="connsiteX33" fmla="*/ 185301 w 344804"/>
              <a:gd name="connsiteY33" fmla="*/ 101504 h 332592"/>
              <a:gd name="connsiteX34" fmla="*/ 185474 w 344804"/>
              <a:gd name="connsiteY34" fmla="*/ 102365 h 332592"/>
              <a:gd name="connsiteX35" fmla="*/ 176813 w 344804"/>
              <a:gd name="connsiteY35" fmla="*/ 153705 h 332592"/>
              <a:gd name="connsiteX36" fmla="*/ 159835 w 344804"/>
              <a:gd name="connsiteY36" fmla="*/ 182476 h 332592"/>
              <a:gd name="connsiteX37" fmla="*/ 159143 w 344804"/>
              <a:gd name="connsiteY37" fmla="*/ 183511 h 332592"/>
              <a:gd name="connsiteX38" fmla="*/ 152906 w 344804"/>
              <a:gd name="connsiteY38" fmla="*/ 190746 h 332592"/>
              <a:gd name="connsiteX39" fmla="*/ 152213 w 344804"/>
              <a:gd name="connsiteY39" fmla="*/ 192469 h 332592"/>
              <a:gd name="connsiteX40" fmla="*/ 156024 w 344804"/>
              <a:gd name="connsiteY40" fmla="*/ 220895 h 332592"/>
              <a:gd name="connsiteX41" fmla="*/ 169537 w 344804"/>
              <a:gd name="connsiteY41" fmla="*/ 225892 h 332592"/>
              <a:gd name="connsiteX42" fmla="*/ 170402 w 344804"/>
              <a:gd name="connsiteY42" fmla="*/ 226236 h 332592"/>
              <a:gd name="connsiteX43" fmla="*/ 226876 w 344804"/>
              <a:gd name="connsiteY43" fmla="*/ 258626 h 332592"/>
              <a:gd name="connsiteX44" fmla="*/ 227396 w 344804"/>
              <a:gd name="connsiteY44" fmla="*/ 258970 h 332592"/>
              <a:gd name="connsiteX45" fmla="*/ 240216 w 344804"/>
              <a:gd name="connsiteY45" fmla="*/ 277749 h 332592"/>
              <a:gd name="connsiteX46" fmla="*/ 240909 w 344804"/>
              <a:gd name="connsiteY46" fmla="*/ 283606 h 332592"/>
              <a:gd name="connsiteX47" fmla="*/ 240909 w 344804"/>
              <a:gd name="connsiteY47" fmla="*/ 297044 h 332592"/>
              <a:gd name="connsiteX48" fmla="*/ 240562 w 344804"/>
              <a:gd name="connsiteY48" fmla="*/ 299456 h 332592"/>
              <a:gd name="connsiteX49" fmla="*/ 188938 w 344804"/>
              <a:gd name="connsiteY49" fmla="*/ 327539 h 332592"/>
              <a:gd name="connsiteX50" fmla="*/ 57281 w 344804"/>
              <a:gd name="connsiteY50" fmla="*/ 327539 h 332592"/>
              <a:gd name="connsiteX51" fmla="*/ 7043 w 344804"/>
              <a:gd name="connsiteY51" fmla="*/ 306864 h 332592"/>
              <a:gd name="connsiteX52" fmla="*/ 114 w 344804"/>
              <a:gd name="connsiteY52" fmla="*/ 294805 h 33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4804" h="332592">
                <a:moveTo>
                  <a:pt x="260830" y="260348"/>
                </a:moveTo>
                <a:cubicBezTo>
                  <a:pt x="245933" y="232267"/>
                  <a:pt x="218561" y="217623"/>
                  <a:pt x="187725" y="205390"/>
                </a:cubicBezTo>
                <a:cubicBezTo>
                  <a:pt x="183048" y="203495"/>
                  <a:pt x="181142" y="198154"/>
                  <a:pt x="183396" y="193847"/>
                </a:cubicBezTo>
                <a:lnTo>
                  <a:pt x="183396" y="193674"/>
                </a:lnTo>
                <a:lnTo>
                  <a:pt x="183914" y="192641"/>
                </a:lnTo>
                <a:cubicBezTo>
                  <a:pt x="197601" y="173690"/>
                  <a:pt x="209553" y="149742"/>
                  <a:pt x="211286" y="119076"/>
                </a:cubicBezTo>
                <a:cubicBezTo>
                  <a:pt x="214577" y="83931"/>
                  <a:pt x="201238" y="59122"/>
                  <a:pt x="182702" y="40515"/>
                </a:cubicBezTo>
                <a:cubicBezTo>
                  <a:pt x="180103" y="37931"/>
                  <a:pt x="179411" y="33969"/>
                  <a:pt x="181142" y="30695"/>
                </a:cubicBezTo>
                <a:cubicBezTo>
                  <a:pt x="189977" y="14501"/>
                  <a:pt x="203664" y="1752"/>
                  <a:pt x="228609" y="201"/>
                </a:cubicBezTo>
                <a:cubicBezTo>
                  <a:pt x="266721" y="-1521"/>
                  <a:pt x="287509" y="22598"/>
                  <a:pt x="290974" y="53609"/>
                </a:cubicBezTo>
                <a:cubicBezTo>
                  <a:pt x="296170" y="88065"/>
                  <a:pt x="284044" y="115631"/>
                  <a:pt x="270185" y="132859"/>
                </a:cubicBezTo>
                <a:cubicBezTo>
                  <a:pt x="268452" y="136305"/>
                  <a:pt x="264988" y="138027"/>
                  <a:pt x="263256" y="141473"/>
                </a:cubicBezTo>
                <a:cubicBezTo>
                  <a:pt x="261869" y="144229"/>
                  <a:pt x="261523" y="150604"/>
                  <a:pt x="262562" y="154739"/>
                </a:cubicBezTo>
                <a:cubicBezTo>
                  <a:pt x="262910" y="156462"/>
                  <a:pt x="263775" y="157840"/>
                  <a:pt x="265162" y="159046"/>
                </a:cubicBezTo>
                <a:cubicBezTo>
                  <a:pt x="270012" y="163181"/>
                  <a:pt x="279886" y="166109"/>
                  <a:pt x="285950" y="169211"/>
                </a:cubicBezTo>
                <a:cubicBezTo>
                  <a:pt x="294611" y="172657"/>
                  <a:pt x="301540" y="176102"/>
                  <a:pt x="308470" y="179548"/>
                </a:cubicBezTo>
                <a:cubicBezTo>
                  <a:pt x="322328" y="186439"/>
                  <a:pt x="337919" y="196775"/>
                  <a:pt x="343117" y="210559"/>
                </a:cubicBezTo>
                <a:cubicBezTo>
                  <a:pt x="346581" y="219173"/>
                  <a:pt x="344848" y="236400"/>
                  <a:pt x="339652" y="243292"/>
                </a:cubicBezTo>
                <a:cubicBezTo>
                  <a:pt x="328391" y="259315"/>
                  <a:pt x="295996" y="261898"/>
                  <a:pt x="269319" y="264999"/>
                </a:cubicBezTo>
                <a:cubicBezTo>
                  <a:pt x="265854" y="265172"/>
                  <a:pt x="262562" y="263449"/>
                  <a:pt x="260830" y="260348"/>
                </a:cubicBezTo>
                <a:moveTo>
                  <a:pt x="114" y="294805"/>
                </a:moveTo>
                <a:lnTo>
                  <a:pt x="114" y="282744"/>
                </a:lnTo>
                <a:cubicBezTo>
                  <a:pt x="114" y="279299"/>
                  <a:pt x="1846" y="275853"/>
                  <a:pt x="3579" y="272408"/>
                </a:cubicBezTo>
                <a:cubicBezTo>
                  <a:pt x="10335" y="258797"/>
                  <a:pt x="24020" y="250184"/>
                  <a:pt x="35973" y="241741"/>
                </a:cubicBezTo>
                <a:cubicBezTo>
                  <a:pt x="36320" y="241570"/>
                  <a:pt x="36666" y="241225"/>
                  <a:pt x="37013" y="241052"/>
                </a:cubicBezTo>
                <a:cubicBezTo>
                  <a:pt x="47234" y="236057"/>
                  <a:pt x="57454" y="230887"/>
                  <a:pt x="69407" y="225892"/>
                </a:cubicBezTo>
                <a:cubicBezTo>
                  <a:pt x="72352" y="224514"/>
                  <a:pt x="76510" y="222963"/>
                  <a:pt x="79801" y="221584"/>
                </a:cubicBezTo>
                <a:cubicBezTo>
                  <a:pt x="81014" y="221068"/>
                  <a:pt x="82053" y="220379"/>
                  <a:pt x="82746" y="219344"/>
                </a:cubicBezTo>
                <a:cubicBezTo>
                  <a:pt x="87770" y="213315"/>
                  <a:pt x="93140" y="200910"/>
                  <a:pt x="88290" y="191435"/>
                </a:cubicBezTo>
                <a:cubicBezTo>
                  <a:pt x="86558" y="187990"/>
                  <a:pt x="84825" y="186267"/>
                  <a:pt x="81534" y="182993"/>
                </a:cubicBezTo>
                <a:lnTo>
                  <a:pt x="81187" y="182649"/>
                </a:lnTo>
                <a:cubicBezTo>
                  <a:pt x="65596" y="165420"/>
                  <a:pt x="51911" y="136133"/>
                  <a:pt x="55376" y="101848"/>
                </a:cubicBezTo>
                <a:cubicBezTo>
                  <a:pt x="58840" y="67392"/>
                  <a:pt x="81360" y="43272"/>
                  <a:pt x="119472" y="43272"/>
                </a:cubicBezTo>
                <a:cubicBezTo>
                  <a:pt x="157410" y="43272"/>
                  <a:pt x="179931" y="67219"/>
                  <a:pt x="185301" y="101504"/>
                </a:cubicBezTo>
                <a:cubicBezTo>
                  <a:pt x="185301" y="101848"/>
                  <a:pt x="185301" y="102020"/>
                  <a:pt x="185474" y="102365"/>
                </a:cubicBezTo>
                <a:cubicBezTo>
                  <a:pt x="187033" y="122867"/>
                  <a:pt x="182009" y="141646"/>
                  <a:pt x="176813" y="153705"/>
                </a:cubicBezTo>
                <a:cubicBezTo>
                  <a:pt x="171789" y="165593"/>
                  <a:pt x="166591" y="174035"/>
                  <a:pt x="159835" y="182476"/>
                </a:cubicBezTo>
                <a:cubicBezTo>
                  <a:pt x="159489" y="182820"/>
                  <a:pt x="159315" y="183165"/>
                  <a:pt x="159143" y="183511"/>
                </a:cubicBezTo>
                <a:cubicBezTo>
                  <a:pt x="157410" y="186267"/>
                  <a:pt x="154638" y="187990"/>
                  <a:pt x="152906" y="190746"/>
                </a:cubicBezTo>
                <a:cubicBezTo>
                  <a:pt x="152560" y="191263"/>
                  <a:pt x="152386" y="191780"/>
                  <a:pt x="152213" y="192469"/>
                </a:cubicBezTo>
                <a:cubicBezTo>
                  <a:pt x="149268" y="202634"/>
                  <a:pt x="152560" y="215899"/>
                  <a:pt x="156024" y="220895"/>
                </a:cubicBezTo>
                <a:cubicBezTo>
                  <a:pt x="157756" y="224169"/>
                  <a:pt x="164339" y="224341"/>
                  <a:pt x="169537" y="225892"/>
                </a:cubicBezTo>
                <a:cubicBezTo>
                  <a:pt x="169883" y="226064"/>
                  <a:pt x="170056" y="226064"/>
                  <a:pt x="170402" y="226236"/>
                </a:cubicBezTo>
                <a:cubicBezTo>
                  <a:pt x="191018" y="234850"/>
                  <a:pt x="211459" y="245015"/>
                  <a:pt x="226876" y="258626"/>
                </a:cubicBezTo>
                <a:cubicBezTo>
                  <a:pt x="227050" y="258797"/>
                  <a:pt x="227223" y="258970"/>
                  <a:pt x="227396" y="258970"/>
                </a:cubicBezTo>
                <a:cubicBezTo>
                  <a:pt x="231900" y="263449"/>
                  <a:pt x="237790" y="269480"/>
                  <a:pt x="240216" y="277749"/>
                </a:cubicBezTo>
                <a:cubicBezTo>
                  <a:pt x="240735" y="279643"/>
                  <a:pt x="240909" y="281711"/>
                  <a:pt x="240909" y="283606"/>
                </a:cubicBezTo>
                <a:lnTo>
                  <a:pt x="240909" y="297044"/>
                </a:lnTo>
                <a:cubicBezTo>
                  <a:pt x="240909" y="297906"/>
                  <a:pt x="240735" y="298767"/>
                  <a:pt x="240562" y="299456"/>
                </a:cubicBezTo>
                <a:cubicBezTo>
                  <a:pt x="234672" y="317374"/>
                  <a:pt x="210939" y="322542"/>
                  <a:pt x="188938" y="327539"/>
                </a:cubicBezTo>
                <a:cubicBezTo>
                  <a:pt x="150827" y="334430"/>
                  <a:pt x="97125" y="334430"/>
                  <a:pt x="57281" y="327539"/>
                </a:cubicBezTo>
                <a:cubicBezTo>
                  <a:pt x="38225" y="324093"/>
                  <a:pt x="17437" y="318925"/>
                  <a:pt x="7043" y="306864"/>
                </a:cubicBezTo>
                <a:cubicBezTo>
                  <a:pt x="3579" y="305142"/>
                  <a:pt x="1846" y="301696"/>
                  <a:pt x="114" y="294805"/>
                </a:cubicBezTo>
              </a:path>
            </a:pathLst>
          </a:custGeom>
          <a:solidFill>
            <a:srgbClr val="FFFFFF"/>
          </a:solidFill>
          <a:ln w="12253" cap="flat">
            <a:noFill/>
            <a:prstDash val="solid"/>
            <a:miter/>
          </a:ln>
        </p:spPr>
        <p:txBody>
          <a:bodyPr rtlCol="0" anchor="ctr"/>
          <a:p>
            <a:endParaRPr lang="zh-CN" altLang="en-US"/>
          </a:p>
        </p:txBody>
      </p:sp>
      <p:sp>
        <p:nvSpPr>
          <p:cNvPr id="44" name="矩形 43"/>
          <p:cNvSpPr/>
          <p:nvPr>
            <p:custDataLst>
              <p:tags r:id="rId20"/>
            </p:custDataLst>
          </p:nvPr>
        </p:nvSpPr>
        <p:spPr>
          <a:xfrm>
            <a:off x="1506855" y="3291205"/>
            <a:ext cx="2146935" cy="1819275"/>
          </a:xfrm>
          <a:prstGeom prst="rect">
            <a:avLst/>
          </a:prstGeom>
          <a:noFill/>
        </p:spPr>
        <p:txBody>
          <a:bodyPr wrap="square" lIns="0" tIns="0" rIns="0" bIns="0" rtlCol="0" anchor="t" anchorCtr="0">
            <a:noAutofit/>
          </a:bodyPr>
          <a:p>
            <a:pPr>
              <a:lnSpc>
                <a:spcPct val="120000"/>
              </a:lnSpc>
            </a:pPr>
            <a:r>
              <a:rPr lang="zh-CN" altLang="en-US" sz="1400">
                <a:solidFill>
                  <a:schemeClr val="bg1"/>
                </a:solidFill>
                <a:uFillTx/>
                <a:sym typeface="+mn-ea"/>
              </a:rPr>
              <a:t>震荡市或牛市，大盘金叉状态，市场短期赚钱氛围良好，风口擒牛成功率就较高。规避大盘单边下行、市场热点缺乏或涨跌加速较少的行情。</a:t>
            </a:r>
            <a:endParaRPr lang="zh-CN" altLang="en-US" sz="1400">
              <a:solidFill>
                <a:schemeClr val="bg1"/>
              </a:solidFill>
              <a:uFillTx/>
              <a:latin typeface="+mn-ea"/>
              <a:cs typeface="+mn-ea"/>
              <a:sym typeface="+mn-ea"/>
            </a:endParaRPr>
          </a:p>
        </p:txBody>
      </p:sp>
      <p:sp>
        <p:nvSpPr>
          <p:cNvPr id="50" name="矩形 49"/>
          <p:cNvSpPr/>
          <p:nvPr>
            <p:custDataLst>
              <p:tags r:id="rId21"/>
            </p:custDataLst>
          </p:nvPr>
        </p:nvSpPr>
        <p:spPr>
          <a:xfrm>
            <a:off x="7855585" y="3489960"/>
            <a:ext cx="2813685" cy="1497965"/>
          </a:xfrm>
          <a:prstGeom prst="rect">
            <a:avLst/>
          </a:prstGeom>
          <a:noFill/>
        </p:spPr>
        <p:txBody>
          <a:bodyPr wrap="square" lIns="0" tIns="0" rIns="0" bIns="0" rtlCol="0" anchor="t" anchorCtr="0">
            <a:noAutofit/>
          </a:bodyPr>
          <a:p>
            <a:pPr>
              <a:lnSpc>
                <a:spcPct val="120000"/>
              </a:lnSpc>
            </a:pPr>
            <a:r>
              <a:rPr lang="en-US" altLang="zh-CN" sz="1400">
                <a:solidFill>
                  <a:schemeClr val="bg1"/>
                </a:solidFill>
                <a:uFillTx/>
                <a:sym typeface="+mn-ea"/>
              </a:rPr>
              <a:t>1</a:t>
            </a:r>
            <a:r>
              <a:rPr lang="zh-CN" altLang="en-US" sz="1400">
                <a:solidFill>
                  <a:schemeClr val="bg1"/>
                </a:solidFill>
                <a:uFillTx/>
                <a:sym typeface="+mn-ea"/>
              </a:rPr>
              <a:t>、盘口价格：</a:t>
            </a:r>
            <a:r>
              <a:rPr lang="en-US" altLang="zh-CN" sz="1400">
                <a:solidFill>
                  <a:schemeClr val="bg1"/>
                </a:solidFill>
                <a:uFillTx/>
                <a:sym typeface="+mn-ea"/>
              </a:rPr>
              <a:t> </a:t>
            </a:r>
            <a:r>
              <a:rPr lang="zh-CN" altLang="en-US" sz="1400">
                <a:solidFill>
                  <a:schemeClr val="bg1"/>
                </a:solidFill>
                <a:uFillTx/>
                <a:sym typeface="+mn-ea"/>
              </a:rPr>
              <a:t>挂着大单但不涨</a:t>
            </a:r>
            <a:endParaRPr lang="zh-CN" altLang="en-US" sz="1400">
              <a:solidFill>
                <a:schemeClr val="bg1"/>
              </a:solidFill>
              <a:uFillTx/>
              <a:sym typeface="+mn-ea"/>
            </a:endParaRPr>
          </a:p>
          <a:p>
            <a:pPr>
              <a:lnSpc>
                <a:spcPct val="120000"/>
              </a:lnSpc>
            </a:pPr>
            <a:r>
              <a:rPr lang="en-US" altLang="zh-CN" sz="1400">
                <a:solidFill>
                  <a:schemeClr val="bg1"/>
                </a:solidFill>
                <a:uFillTx/>
                <a:sym typeface="+mn-ea"/>
              </a:rPr>
              <a:t>2</a:t>
            </a:r>
            <a:r>
              <a:rPr lang="zh-CN" altLang="en-US" sz="1400">
                <a:solidFill>
                  <a:schemeClr val="bg1"/>
                </a:solidFill>
                <a:uFillTx/>
                <a:sym typeface="+mn-ea"/>
              </a:rPr>
              <a:t>、时间节点：尾盘拉升</a:t>
            </a:r>
            <a:r>
              <a:rPr lang="en-US" altLang="zh-CN" sz="1400">
                <a:solidFill>
                  <a:schemeClr val="bg1"/>
                </a:solidFill>
                <a:uFillTx/>
                <a:sym typeface="+mn-ea"/>
              </a:rPr>
              <a:t>VS</a:t>
            </a:r>
            <a:r>
              <a:rPr lang="zh-CN" altLang="en-US" sz="1400">
                <a:solidFill>
                  <a:schemeClr val="bg1"/>
                </a:solidFill>
                <a:uFillTx/>
                <a:sym typeface="+mn-ea"/>
              </a:rPr>
              <a:t>早上拉升</a:t>
            </a:r>
            <a:endParaRPr lang="zh-CN" altLang="en-US" sz="1400">
              <a:solidFill>
                <a:schemeClr val="bg1"/>
              </a:solidFill>
              <a:uFillTx/>
              <a:sym typeface="+mn-ea"/>
            </a:endParaRPr>
          </a:p>
          <a:p>
            <a:pPr>
              <a:lnSpc>
                <a:spcPct val="120000"/>
              </a:lnSpc>
            </a:pPr>
            <a:r>
              <a:rPr lang="en-US" altLang="zh-CN" sz="1400">
                <a:solidFill>
                  <a:schemeClr val="bg1"/>
                </a:solidFill>
                <a:uFillTx/>
                <a:sym typeface="+mn-ea"/>
              </a:rPr>
              <a:t>3</a:t>
            </a:r>
            <a:r>
              <a:rPr lang="zh-CN" altLang="en-US" sz="1400">
                <a:solidFill>
                  <a:schemeClr val="bg1"/>
                </a:solidFill>
                <a:uFillTx/>
                <a:sym typeface="+mn-ea"/>
              </a:rPr>
              <a:t>、市场情绪：投资者情绪高涨时，利好频现之后诱多的可能性会增加。</a:t>
            </a:r>
            <a:endParaRPr lang="zh-CN" altLang="en-US" sz="1400">
              <a:solidFill>
                <a:schemeClr val="bg1"/>
              </a:solidFill>
              <a:uFillTx/>
              <a:sym typeface="+mn-ea"/>
            </a:endParaRPr>
          </a:p>
          <a:p>
            <a:pPr>
              <a:lnSpc>
                <a:spcPct val="120000"/>
              </a:lnSpc>
            </a:pPr>
            <a:r>
              <a:rPr lang="en-US" altLang="zh-CN" sz="1400">
                <a:solidFill>
                  <a:schemeClr val="bg1"/>
                </a:solidFill>
                <a:uFillTx/>
                <a:sym typeface="+mn-ea"/>
              </a:rPr>
              <a:t>4</a:t>
            </a:r>
            <a:r>
              <a:rPr lang="zh-CN" altLang="en-US" sz="1400">
                <a:solidFill>
                  <a:schemeClr val="bg1"/>
                </a:solidFill>
                <a:uFillTx/>
                <a:sym typeface="+mn-ea"/>
              </a:rPr>
              <a:t>、量价关系：放量不涨是主力出货特征</a:t>
            </a:r>
            <a:endParaRPr lang="zh-CN" altLang="en-US" sz="1400">
              <a:solidFill>
                <a:schemeClr val="bg1"/>
              </a:solidFill>
              <a:uFillTx/>
              <a:latin typeface="+mn-ea"/>
              <a:cs typeface="+mn-ea"/>
              <a:sym typeface="+mn-ea"/>
            </a:endParaRPr>
          </a:p>
        </p:txBody>
      </p:sp>
      <p:sp>
        <p:nvSpPr>
          <p:cNvPr id="45" name="矩形 44"/>
          <p:cNvSpPr/>
          <p:nvPr>
            <p:custDataLst>
              <p:tags r:id="rId22"/>
            </p:custDataLst>
          </p:nvPr>
        </p:nvSpPr>
        <p:spPr>
          <a:xfrm>
            <a:off x="1630105" y="2085910"/>
            <a:ext cx="1841947" cy="810520"/>
          </a:xfrm>
          <a:prstGeom prst="rect">
            <a:avLst/>
          </a:prstGeom>
          <a:noFill/>
        </p:spPr>
        <p:txBody>
          <a:bodyPr wrap="square" lIns="0" tIns="0" rIns="0" bIns="0" rtlCol="0" anchor="b">
            <a:noAutofit/>
          </a:bodyPr>
          <a:p>
            <a:pPr algn="ctr">
              <a:spcBef>
                <a:spcPct val="0"/>
              </a:spcBef>
              <a:spcAft>
                <a:spcPct val="0"/>
              </a:spcAft>
            </a:pPr>
            <a:r>
              <a:rPr lang="zh-CN" altLang="en-US" b="1">
                <a:solidFill>
                  <a:srgbClr val="FFFFFF"/>
                </a:solidFill>
                <a:latin typeface="+mn-ea"/>
                <a:cs typeface="+mn-ea"/>
              </a:rPr>
              <a:t>大盘配合</a:t>
            </a:r>
            <a:endParaRPr lang="zh-CN" altLang="en-US" b="1">
              <a:solidFill>
                <a:srgbClr val="FFFFFF"/>
              </a:solidFill>
              <a:latin typeface="+mn-ea"/>
              <a:cs typeface="+mn-ea"/>
            </a:endParaRPr>
          </a:p>
        </p:txBody>
      </p:sp>
      <p:sp>
        <p:nvSpPr>
          <p:cNvPr id="51" name="矩形 50"/>
          <p:cNvSpPr/>
          <p:nvPr>
            <p:custDataLst>
              <p:tags r:id="rId23"/>
            </p:custDataLst>
          </p:nvPr>
        </p:nvSpPr>
        <p:spPr>
          <a:xfrm>
            <a:off x="8227060" y="2791460"/>
            <a:ext cx="1842135" cy="605790"/>
          </a:xfrm>
          <a:prstGeom prst="rect">
            <a:avLst/>
          </a:prstGeom>
          <a:noFill/>
        </p:spPr>
        <p:txBody>
          <a:bodyPr wrap="square" lIns="0" tIns="0" rIns="0" bIns="0" rtlCol="0" anchor="b">
            <a:noAutofit/>
          </a:bodyPr>
          <a:p>
            <a:pPr algn="ctr">
              <a:lnSpc>
                <a:spcPct val="110000"/>
              </a:lnSpc>
            </a:pPr>
            <a:r>
              <a:rPr lang="en-US" altLang="zh-CN" b="1">
                <a:solidFill>
                  <a:schemeClr val="bg1"/>
                </a:solidFill>
                <a:uFillTx/>
                <a:sym typeface="+mn-ea"/>
              </a:rPr>
              <a:t>    </a:t>
            </a:r>
            <a:r>
              <a:rPr lang="zh-CN" altLang="en-US" b="1">
                <a:solidFill>
                  <a:schemeClr val="bg1"/>
                </a:solidFill>
                <a:uFillTx/>
                <a:sym typeface="+mn-ea"/>
              </a:rPr>
              <a:t>警惕大单诱多</a:t>
            </a:r>
            <a:endParaRPr lang="zh-CN" altLang="en-US" b="1">
              <a:solidFill>
                <a:schemeClr val="bg1"/>
              </a:solidFill>
              <a:uFillTx/>
              <a:sym typeface="+mn-ea"/>
            </a:endParaRPr>
          </a:p>
          <a:p>
            <a:pPr algn="ctr">
              <a:lnSpc>
                <a:spcPct val="110000"/>
              </a:lnSpc>
            </a:pPr>
            <a:endParaRPr lang="zh-CN" altLang="en-US" b="1">
              <a:solidFill>
                <a:schemeClr val="bg1"/>
              </a:solidFill>
              <a:uFillTx/>
              <a:latin typeface="+mn-ea"/>
              <a:cs typeface="+mn-ea"/>
              <a:sym typeface="+mn-ea"/>
            </a:endParaRPr>
          </a:p>
        </p:txBody>
      </p:sp>
    </p:spTree>
    <p:custDataLst>
      <p:tags r:id="rId2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目录 拷贝 2"/>
          <p:cNvPicPr>
            <a:picLocks noChangeAspect="1"/>
          </p:cNvPicPr>
          <p:nvPr/>
        </p:nvPicPr>
        <p:blipFill>
          <a:blip r:embed="rId1"/>
          <a:stretch>
            <a:fillRect/>
          </a:stretch>
        </p:blipFill>
        <p:spPr>
          <a:xfrm>
            <a:off x="-53975" y="0"/>
            <a:ext cx="12245975" cy="6858000"/>
          </a:xfrm>
          <a:prstGeom prst="rect">
            <a:avLst/>
          </a:prstGeom>
        </p:spPr>
      </p:pic>
      <p:sp>
        <p:nvSpPr>
          <p:cNvPr id="5" name="文本框 4"/>
          <p:cNvSpPr txBox="1"/>
          <p:nvPr>
            <p:custDataLst>
              <p:tags r:id="rId2"/>
            </p:custDataLst>
          </p:nvPr>
        </p:nvSpPr>
        <p:spPr>
          <a:xfrm>
            <a:off x="3335020" y="76200"/>
            <a:ext cx="62312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zh-CN" altLang="en-US" sz="3600" b="1" i="0" kern="1200" cap="none" spc="0" normalizeH="0" baseline="0">
                <a:solidFill>
                  <a:schemeClr val="bg1"/>
                </a:solidFill>
              </a:rPr>
              <a:t>附</a:t>
            </a:r>
            <a:r>
              <a:rPr kumimoji="0" lang="en-US" altLang="zh-CN" sz="3600" b="1" i="0" kern="1200" cap="none" spc="0" normalizeH="0" baseline="0">
                <a:solidFill>
                  <a:schemeClr val="bg1"/>
                </a:solidFill>
              </a:rPr>
              <a:t>2</a:t>
            </a:r>
            <a:r>
              <a:rPr kumimoji="0" lang="zh-CN" altLang="en-US" sz="3600" b="1" i="0" kern="1200" cap="none" spc="0" normalizeH="0" baseline="0">
                <a:solidFill>
                  <a:schemeClr val="bg1"/>
                </a:solidFill>
              </a:rPr>
              <a:t>：风口盈利需要综合能力</a:t>
            </a:r>
            <a:endParaRPr kumimoji="0" lang="zh-CN" altLang="en-US" sz="3600" b="1" i="0" kern="1200" cap="none" spc="0" normalizeH="0" baseline="0">
              <a:solidFill>
                <a:schemeClr val="bg1"/>
              </a:solidFill>
            </a:endParaRPr>
          </a:p>
        </p:txBody>
      </p:sp>
      <p:sp>
        <p:nvSpPr>
          <p:cNvPr id="6" name="文本框 5"/>
          <p:cNvSpPr txBox="1"/>
          <p:nvPr/>
        </p:nvSpPr>
        <p:spPr>
          <a:xfrm>
            <a:off x="1668780" y="868045"/>
            <a:ext cx="9435465" cy="368300"/>
          </a:xfrm>
          <a:prstGeom prst="rect">
            <a:avLst/>
          </a:prstGeom>
          <a:noFill/>
        </p:spPr>
        <p:txBody>
          <a:bodyPr wrap="square" rtlCol="0" anchor="t">
            <a:spAutoFit/>
          </a:bodyPr>
          <a:p>
            <a:pPr algn="ctr"/>
            <a:r>
              <a:rPr lang="zh-CN" altLang="en-US">
                <a:sym typeface="+mn-ea"/>
              </a:rPr>
              <a:t>捕捉风口只是盈利第一步，在此之前还有很多取胜的因素：</a:t>
            </a:r>
            <a:endParaRPr lang="zh-CN" altLang="en-US">
              <a:sym typeface="+mn-ea"/>
            </a:endParaRPr>
          </a:p>
        </p:txBody>
      </p:sp>
      <p:sp>
        <p:nvSpPr>
          <p:cNvPr id="8" name="文本框 7"/>
          <p:cNvSpPr txBox="1"/>
          <p:nvPr/>
        </p:nvSpPr>
        <p:spPr>
          <a:xfrm>
            <a:off x="1668780" y="5427980"/>
            <a:ext cx="9530715" cy="865505"/>
          </a:xfrm>
          <a:prstGeom prst="rect">
            <a:avLst/>
          </a:prstGeom>
          <a:noFill/>
        </p:spPr>
        <p:txBody>
          <a:bodyPr wrap="square" rtlCol="0" anchor="t">
            <a:spAutoFit/>
          </a:bodyPr>
          <a:p>
            <a:pPr algn="ctr">
              <a:lnSpc>
                <a:spcPct val="140000"/>
              </a:lnSpc>
            </a:pPr>
            <a:r>
              <a:rPr lang="zh-CN" altLang="en-US">
                <a:sym typeface="+mn-ea"/>
              </a:rPr>
              <a:t>资本市场都是有经验的人赚取财富，有财富的人在这个市场分享赚钱经验。</a:t>
            </a:r>
            <a:endParaRPr lang="zh-CN" altLang="en-US">
              <a:sym typeface="+mn-ea"/>
            </a:endParaRPr>
          </a:p>
          <a:p>
            <a:pPr algn="ctr">
              <a:lnSpc>
                <a:spcPct val="140000"/>
              </a:lnSpc>
            </a:pPr>
            <a:r>
              <a:rPr lang="zh-CN" altLang="en-US">
                <a:sym typeface="+mn-ea"/>
              </a:rPr>
              <a:t>所以</a:t>
            </a:r>
            <a:r>
              <a:rPr lang="zh-CN" altLang="en-US">
                <a:sym typeface="+mn-ea"/>
              </a:rPr>
              <a:t>先提升认知再入场投资很关键。</a:t>
            </a:r>
            <a:endParaRPr lang="zh-CN" altLang="en-US">
              <a:sym typeface="+mn-ea"/>
            </a:endParaRPr>
          </a:p>
        </p:txBody>
      </p:sp>
      <p:cxnSp>
        <p:nvCxnSpPr>
          <p:cNvPr id="13" name="直接连接符 12"/>
          <p:cNvCxnSpPr/>
          <p:nvPr>
            <p:custDataLst>
              <p:tags r:id="rId3"/>
            </p:custDataLst>
          </p:nvPr>
        </p:nvCxnSpPr>
        <p:spPr>
          <a:xfrm>
            <a:off x="1763471" y="1988940"/>
            <a:ext cx="8464564" cy="0"/>
          </a:xfrm>
          <a:prstGeom prst="line">
            <a:avLst/>
          </a:prstGeom>
          <a:ln w="6350">
            <a:solidFill>
              <a:schemeClr val="tx2">
                <a:lumMod val="50000"/>
                <a:lumOff val="50000"/>
                <a:alpha val="20000"/>
              </a:schemeClr>
            </a:solidFill>
          </a:ln>
        </p:spPr>
        <p:style>
          <a:lnRef idx="2">
            <a:schemeClr val="accent1"/>
          </a:lnRef>
          <a:fillRef idx="0">
            <a:srgbClr val="FFFFFF"/>
          </a:fillRef>
          <a:effectRef idx="0">
            <a:srgbClr val="FFFFFF"/>
          </a:effectRef>
          <a:fontRef idx="minor">
            <a:schemeClr val="tx1"/>
          </a:fontRef>
        </p:style>
      </p:cxnSp>
      <p:sp>
        <p:nvSpPr>
          <p:cNvPr id="9" name="矩形 8"/>
          <p:cNvSpPr/>
          <p:nvPr>
            <p:custDataLst>
              <p:tags r:id="rId4"/>
            </p:custDataLst>
          </p:nvPr>
        </p:nvSpPr>
        <p:spPr>
          <a:xfrm>
            <a:off x="1539240" y="3927475"/>
            <a:ext cx="2372995" cy="1381125"/>
          </a:xfrm>
          <a:prstGeom prst="rect">
            <a:avLst/>
          </a:prstGeom>
          <a:solidFill>
            <a:schemeClr val="accent1">
              <a:lumMod val="20000"/>
              <a:lumOff val="80000"/>
            </a:schemeClr>
          </a:solidFill>
        </p:spPr>
        <p:txBody>
          <a:bodyPr wrap="square" lIns="0" tIns="0" rIns="0" bIns="0" rtlCol="0" anchor="t" anchorCtr="0">
            <a:noAutofit/>
          </a:bodyPr>
          <a:lstStyle/>
          <a:p>
            <a:pPr algn="l">
              <a:lnSpc>
                <a:spcPct val="130000"/>
              </a:lnSpc>
              <a:spcBef>
                <a:spcPct val="0"/>
              </a:spcBef>
              <a:spcAft>
                <a:spcPct val="0"/>
              </a:spcAft>
            </a:pPr>
            <a:r>
              <a:rPr lang="zh-CN" altLang="en-US" sz="1400">
                <a:sym typeface="+mn-ea"/>
              </a:rPr>
              <a:t>了解宏观经济、深入研究行业、跟踪市场热点是寻找风口关键对政策足够理解才会有自己对风口持续性的评估，对龙头对买卖点优化</a:t>
            </a:r>
            <a:endParaRPr lang="zh-CN" altLang="en-US" sz="1400">
              <a:solidFill>
                <a:schemeClr val="tx1">
                  <a:lumMod val="85000"/>
                  <a:lumOff val="15000"/>
                </a:schemeClr>
              </a:solidFill>
              <a:latin typeface="+mn-ea"/>
              <a:cs typeface="+mn-ea"/>
            </a:endParaRPr>
          </a:p>
        </p:txBody>
      </p:sp>
      <p:sp>
        <p:nvSpPr>
          <p:cNvPr id="10" name="矩形 9"/>
          <p:cNvSpPr/>
          <p:nvPr>
            <p:custDataLst>
              <p:tags r:id="rId5"/>
            </p:custDataLst>
          </p:nvPr>
        </p:nvSpPr>
        <p:spPr>
          <a:xfrm>
            <a:off x="1762589" y="3233635"/>
            <a:ext cx="1847046" cy="606340"/>
          </a:xfrm>
          <a:prstGeom prst="rect">
            <a:avLst/>
          </a:prstGeom>
          <a:noFill/>
        </p:spPr>
        <p:txBody>
          <a:bodyPr wrap="square" lIns="0" tIns="0" rIns="0" bIns="0" rtlCol="0" anchor="b">
            <a:noAutofit/>
          </a:bodyPr>
          <a:lstStyle/>
          <a:p>
            <a:pPr algn="ctr">
              <a:spcBef>
                <a:spcPct val="0"/>
              </a:spcBef>
              <a:spcAft>
                <a:spcPct val="0"/>
              </a:spcAft>
            </a:pPr>
            <a:r>
              <a:rPr lang="zh-CN" altLang="en-US">
                <a:solidFill>
                  <a:srgbClr val="7898D9"/>
                </a:solidFill>
                <a:sym typeface="+mn-ea"/>
              </a:rPr>
              <a:t>洞察力、研究力和持续学习力</a:t>
            </a:r>
            <a:endParaRPr lang="zh-CN" altLang="en-US" b="1">
              <a:solidFill>
                <a:srgbClr val="7898D9"/>
              </a:solidFill>
              <a:latin typeface="+mn-ea"/>
              <a:cs typeface="+mn-ea"/>
              <a:sym typeface="+mn-ea"/>
            </a:endParaRPr>
          </a:p>
        </p:txBody>
      </p:sp>
      <p:sp>
        <p:nvSpPr>
          <p:cNvPr id="11" name="矩形 10"/>
          <p:cNvSpPr/>
          <p:nvPr>
            <p:custDataLst>
              <p:tags r:id="rId6"/>
            </p:custDataLst>
          </p:nvPr>
        </p:nvSpPr>
        <p:spPr>
          <a:xfrm>
            <a:off x="4113530" y="3927475"/>
            <a:ext cx="2038985" cy="1393825"/>
          </a:xfrm>
          <a:prstGeom prst="rect">
            <a:avLst/>
          </a:prstGeom>
          <a:solidFill>
            <a:schemeClr val="accent2">
              <a:lumMod val="20000"/>
              <a:lumOff val="80000"/>
            </a:schemeClr>
          </a:solidFill>
        </p:spPr>
        <p:txBody>
          <a:bodyPr wrap="square" lIns="0" tIns="0" rIns="0" bIns="0" rtlCol="0" anchor="t" anchorCtr="0">
            <a:noAutofit/>
          </a:bodyPr>
          <a:lstStyle/>
          <a:p>
            <a:pPr algn="l">
              <a:lnSpc>
                <a:spcPct val="130000"/>
              </a:lnSpc>
              <a:spcBef>
                <a:spcPct val="0"/>
              </a:spcBef>
              <a:spcAft>
                <a:spcPct val="0"/>
              </a:spcAft>
            </a:pPr>
            <a:r>
              <a:rPr lang="zh-CN" altLang="en-US" sz="1400">
                <a:sym typeface="+mn-ea"/>
              </a:rPr>
              <a:t>有自己熟悉的一个风口发现的方法后去耐心等待，不要在风口到来之前就已经把子弹打完或被套着</a:t>
            </a:r>
            <a:endParaRPr lang="zh-CN" altLang="en-US" sz="1400">
              <a:sym typeface="+mn-ea"/>
            </a:endParaRPr>
          </a:p>
          <a:p>
            <a:pPr algn="l">
              <a:lnSpc>
                <a:spcPct val="130000"/>
              </a:lnSpc>
              <a:spcBef>
                <a:spcPct val="0"/>
              </a:spcBef>
              <a:spcAft>
                <a:spcPct val="0"/>
              </a:spcAft>
            </a:pPr>
            <a:endParaRPr lang="zh-CN" altLang="en-US" sz="1400">
              <a:solidFill>
                <a:schemeClr val="tx1">
                  <a:lumMod val="85000"/>
                  <a:lumOff val="15000"/>
                </a:schemeClr>
              </a:solidFill>
              <a:latin typeface="+mn-ea"/>
              <a:cs typeface="+mn-ea"/>
            </a:endParaRPr>
          </a:p>
        </p:txBody>
      </p:sp>
      <p:sp>
        <p:nvSpPr>
          <p:cNvPr id="12" name="矩形 11"/>
          <p:cNvSpPr/>
          <p:nvPr>
            <p:custDataLst>
              <p:tags r:id="rId7"/>
            </p:custDataLst>
          </p:nvPr>
        </p:nvSpPr>
        <p:spPr>
          <a:xfrm>
            <a:off x="6334760" y="3927475"/>
            <a:ext cx="2180590" cy="1443990"/>
          </a:xfrm>
          <a:prstGeom prst="rect">
            <a:avLst/>
          </a:prstGeom>
          <a:solidFill>
            <a:schemeClr val="accent3">
              <a:lumMod val="20000"/>
              <a:lumOff val="80000"/>
            </a:schemeClr>
          </a:solidFill>
        </p:spPr>
        <p:txBody>
          <a:bodyPr wrap="square" lIns="0" tIns="0" rIns="0" bIns="0" rtlCol="0" anchor="t" anchorCtr="0">
            <a:noAutofit/>
          </a:bodyPr>
          <a:lstStyle/>
          <a:p>
            <a:pPr algn="l">
              <a:lnSpc>
                <a:spcPct val="130000"/>
              </a:lnSpc>
              <a:spcBef>
                <a:spcPct val="0"/>
              </a:spcBef>
              <a:spcAft>
                <a:spcPct val="0"/>
              </a:spcAft>
            </a:pPr>
            <a:r>
              <a:rPr lang="zh-CN" altLang="en-US" sz="1400">
                <a:sym typeface="+mn-ea"/>
              </a:rPr>
              <a:t>很多人也买过风口的个股，成本也低，但就是没拿着，越熟悉心里才越有底</a:t>
            </a:r>
            <a:r>
              <a:rPr lang="en-US" altLang="zh-CN" sz="1400">
                <a:sym typeface="+mn-ea"/>
              </a:rPr>
              <a:t> </a:t>
            </a:r>
            <a:r>
              <a:rPr lang="zh-CN" altLang="en-US" sz="1400">
                <a:sym typeface="+mn-ea"/>
              </a:rPr>
              <a:t>，知道来龙去脉才能抵御震荡洗盘</a:t>
            </a:r>
            <a:endParaRPr lang="en-US" altLang="zh-CN" sz="1400">
              <a:sym typeface="+mn-ea"/>
            </a:endParaRPr>
          </a:p>
          <a:p>
            <a:pPr algn="l">
              <a:lnSpc>
                <a:spcPct val="130000"/>
              </a:lnSpc>
              <a:spcBef>
                <a:spcPct val="0"/>
              </a:spcBef>
              <a:spcAft>
                <a:spcPct val="0"/>
              </a:spcAft>
            </a:pPr>
            <a:endParaRPr lang="zh-CN" altLang="en-US" sz="1400" dirty="0">
              <a:solidFill>
                <a:schemeClr val="tx1">
                  <a:lumMod val="85000"/>
                  <a:lumOff val="15000"/>
                </a:schemeClr>
              </a:solidFill>
              <a:latin typeface="+mn-ea"/>
              <a:cs typeface="+mn-ea"/>
            </a:endParaRPr>
          </a:p>
        </p:txBody>
      </p:sp>
      <p:sp>
        <p:nvSpPr>
          <p:cNvPr id="14" name="矩形 13"/>
          <p:cNvSpPr/>
          <p:nvPr>
            <p:custDataLst>
              <p:tags r:id="rId8"/>
            </p:custDataLst>
          </p:nvPr>
        </p:nvSpPr>
        <p:spPr>
          <a:xfrm>
            <a:off x="8697595" y="3927475"/>
            <a:ext cx="1923415" cy="1383030"/>
          </a:xfrm>
          <a:prstGeom prst="rect">
            <a:avLst/>
          </a:prstGeom>
          <a:solidFill>
            <a:schemeClr val="accent4">
              <a:lumMod val="20000"/>
              <a:lumOff val="80000"/>
            </a:schemeClr>
          </a:solidFill>
        </p:spPr>
        <p:txBody>
          <a:bodyPr wrap="square" lIns="0" tIns="0" rIns="0" bIns="0" rtlCol="0" anchor="t" anchorCtr="0">
            <a:noAutofit/>
          </a:bodyPr>
          <a:lstStyle/>
          <a:p>
            <a:pPr algn="l">
              <a:lnSpc>
                <a:spcPct val="130000"/>
              </a:lnSpc>
              <a:spcBef>
                <a:spcPct val="0"/>
              </a:spcBef>
              <a:spcAft>
                <a:spcPct val="0"/>
              </a:spcAft>
            </a:pPr>
            <a:r>
              <a:rPr lang="zh-CN" altLang="en-US" sz="1400">
                <a:sym typeface="+mn-ea"/>
              </a:rPr>
              <a:t>当越来越多的人看到这个风口，风口批量涨停潮、板块内部跟风轮动，就是离场的最好时机</a:t>
            </a:r>
            <a:endParaRPr lang="zh-CN" altLang="en-US" sz="1400" dirty="0">
              <a:solidFill>
                <a:schemeClr val="tx1">
                  <a:lumMod val="85000"/>
                  <a:lumOff val="15000"/>
                </a:schemeClr>
              </a:solidFill>
              <a:latin typeface="+mn-ea"/>
              <a:cs typeface="+mn-ea"/>
            </a:endParaRPr>
          </a:p>
        </p:txBody>
      </p:sp>
      <p:sp>
        <p:nvSpPr>
          <p:cNvPr id="15" name="矩形 14"/>
          <p:cNvSpPr/>
          <p:nvPr>
            <p:custDataLst>
              <p:tags r:id="rId9"/>
            </p:custDataLst>
          </p:nvPr>
        </p:nvSpPr>
        <p:spPr>
          <a:xfrm>
            <a:off x="8620469" y="3256396"/>
            <a:ext cx="1847046" cy="606340"/>
          </a:xfrm>
          <a:prstGeom prst="rect">
            <a:avLst/>
          </a:prstGeom>
          <a:noFill/>
        </p:spPr>
        <p:txBody>
          <a:bodyPr wrap="square" lIns="0" tIns="0" rIns="0" bIns="0" rtlCol="0" anchor="b">
            <a:noAutofit/>
          </a:bodyPr>
          <a:lstStyle/>
          <a:p>
            <a:pPr algn="ctr">
              <a:spcBef>
                <a:spcPct val="0"/>
              </a:spcBef>
              <a:spcAft>
                <a:spcPct val="0"/>
              </a:spcAft>
            </a:pPr>
            <a:r>
              <a:rPr lang="zh-CN" altLang="en-US" sz="2000">
                <a:solidFill>
                  <a:srgbClr val="84C456"/>
                </a:solidFill>
                <a:sym typeface="+mn-ea"/>
              </a:rPr>
              <a:t>离场节奏很重要</a:t>
            </a:r>
            <a:endParaRPr lang="zh-CN" altLang="en-US" sz="2000">
              <a:solidFill>
                <a:srgbClr val="84C456"/>
              </a:solidFill>
              <a:sym typeface="+mn-ea"/>
            </a:endParaRPr>
          </a:p>
          <a:p>
            <a:pPr algn="ctr">
              <a:spcBef>
                <a:spcPct val="0"/>
              </a:spcBef>
              <a:spcAft>
                <a:spcPct val="0"/>
              </a:spcAft>
            </a:pPr>
            <a:r>
              <a:rPr lang="zh-CN" altLang="en-US" sz="2000">
                <a:solidFill>
                  <a:srgbClr val="84C456"/>
                </a:solidFill>
                <a:sym typeface="+mn-ea"/>
              </a:rPr>
              <a:t>先手割后手</a:t>
            </a:r>
            <a:endParaRPr lang="zh-CN" altLang="en-US" sz="2000" b="1">
              <a:solidFill>
                <a:srgbClr val="84C456"/>
              </a:solidFill>
              <a:latin typeface="+mn-ea"/>
              <a:cs typeface="+mn-ea"/>
              <a:sym typeface="+mn-ea"/>
            </a:endParaRPr>
          </a:p>
        </p:txBody>
      </p:sp>
      <p:sp>
        <p:nvSpPr>
          <p:cNvPr id="19" name="任意多边形: 形状 36"/>
          <p:cNvSpPr/>
          <p:nvPr>
            <p:custDataLst>
              <p:tags r:id="rId10"/>
            </p:custDataLst>
          </p:nvPr>
        </p:nvSpPr>
        <p:spPr>
          <a:xfrm>
            <a:off x="2118868" y="1660294"/>
            <a:ext cx="380874" cy="328647"/>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1"/>
          </a:solidFill>
          <a:ln>
            <a:noFill/>
          </a:ln>
          <a:effectLst>
            <a:outerShdw blurRad="50800" dist="63500" dir="8100000" algn="tr"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20" name="任意多边形: 形状 38"/>
          <p:cNvSpPr/>
          <p:nvPr>
            <p:custDataLst>
              <p:tags r:id="rId11"/>
            </p:custDataLst>
          </p:nvPr>
        </p:nvSpPr>
        <p:spPr>
          <a:xfrm>
            <a:off x="2118769" y="1668547"/>
            <a:ext cx="1216502" cy="1588459"/>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1">
                  <a:lumMod val="40000"/>
                  <a:lumOff val="60000"/>
                </a:schemeClr>
              </a:gs>
              <a:gs pos="90000">
                <a:schemeClr val="accent1">
                  <a:alpha val="100000"/>
                </a:schemeClr>
              </a:gs>
            </a:gsLst>
            <a:lin ang="8100000" scaled="0"/>
            <a:tileRect/>
          </a:gradFill>
          <a:ln>
            <a:noFill/>
          </a:ln>
          <a:effectLst>
            <a:outerShdw blurRad="50800" dist="63500" dir="8100000" algn="tr"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dirty="0">
                <a:solidFill>
                  <a:schemeClr val="lt1">
                    <a:lumMod val="100000"/>
                  </a:schemeClr>
                </a:solidFill>
                <a:latin typeface="+mn-ea"/>
                <a:cs typeface="+mn-ea"/>
                <a:sym typeface="+mn-ea"/>
              </a:rPr>
              <a:t>01</a:t>
            </a:r>
            <a:endParaRPr lang="en-US" altLang="zh-CN" sz="2400" b="1" dirty="0">
              <a:solidFill>
                <a:schemeClr val="lt1">
                  <a:lumMod val="100000"/>
                </a:schemeClr>
              </a:solidFill>
              <a:latin typeface="+mn-ea"/>
              <a:cs typeface="+mn-ea"/>
              <a:sym typeface="+mn-ea"/>
            </a:endParaRPr>
          </a:p>
        </p:txBody>
      </p:sp>
      <p:sp>
        <p:nvSpPr>
          <p:cNvPr id="21" name="任意多边形: 形状 36"/>
          <p:cNvSpPr/>
          <p:nvPr>
            <p:custDataLst>
              <p:tags r:id="rId12"/>
            </p:custDataLst>
          </p:nvPr>
        </p:nvSpPr>
        <p:spPr>
          <a:xfrm>
            <a:off x="4339781" y="1660294"/>
            <a:ext cx="380874" cy="328647"/>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2"/>
          </a:solidFill>
          <a:ln>
            <a:noFill/>
          </a:ln>
          <a:effectLst>
            <a:outerShdw blurRad="50800" dist="63500" dir="8100000" algn="tr" rotWithShape="0">
              <a:schemeClr val="accent2">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22" name="任意多边形: 形状 38"/>
          <p:cNvSpPr/>
          <p:nvPr>
            <p:custDataLst>
              <p:tags r:id="rId13"/>
            </p:custDataLst>
          </p:nvPr>
        </p:nvSpPr>
        <p:spPr>
          <a:xfrm>
            <a:off x="4518117" y="1659657"/>
            <a:ext cx="1216502" cy="1588459"/>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2">
                  <a:lumMod val="40000"/>
                  <a:lumOff val="60000"/>
                </a:schemeClr>
              </a:gs>
              <a:gs pos="90000">
                <a:schemeClr val="accent2"/>
              </a:gs>
            </a:gsLst>
            <a:lin ang="8100000" scaled="0"/>
            <a:tileRect/>
          </a:gradFill>
          <a:ln>
            <a:noFill/>
          </a:ln>
          <a:effectLst>
            <a:outerShdw blurRad="50800" dist="63500" dir="8100000" algn="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chemeClr val="lt1">
                    <a:lumMod val="100000"/>
                  </a:schemeClr>
                </a:solidFill>
                <a:latin typeface="+mn-ea"/>
                <a:cs typeface="+mn-ea"/>
                <a:sym typeface="+mn-ea"/>
              </a:rPr>
              <a:t>02</a:t>
            </a:r>
            <a:endParaRPr lang="en-US" altLang="zh-CN" sz="2400" b="1">
              <a:solidFill>
                <a:schemeClr val="lt1">
                  <a:lumMod val="100000"/>
                </a:schemeClr>
              </a:solidFill>
              <a:latin typeface="+mn-ea"/>
              <a:cs typeface="+mn-ea"/>
              <a:sym typeface="+mn-ea"/>
            </a:endParaRPr>
          </a:p>
        </p:txBody>
      </p:sp>
      <p:sp>
        <p:nvSpPr>
          <p:cNvPr id="16" name="矩形 15"/>
          <p:cNvSpPr/>
          <p:nvPr>
            <p:custDataLst>
              <p:tags r:id="rId14"/>
            </p:custDataLst>
          </p:nvPr>
        </p:nvSpPr>
        <p:spPr>
          <a:xfrm>
            <a:off x="4113677" y="3289515"/>
            <a:ext cx="1847046" cy="606340"/>
          </a:xfrm>
          <a:prstGeom prst="rect">
            <a:avLst/>
          </a:prstGeom>
          <a:noFill/>
        </p:spPr>
        <p:txBody>
          <a:bodyPr wrap="square" lIns="0" tIns="0" rIns="0" bIns="0" rtlCol="0" anchor="b">
            <a:noAutofit/>
          </a:bodyPr>
          <a:lstStyle/>
          <a:p>
            <a:pPr algn="ctr">
              <a:spcBef>
                <a:spcPct val="0"/>
              </a:spcBef>
              <a:spcAft>
                <a:spcPct val="0"/>
              </a:spcAft>
            </a:pPr>
            <a:r>
              <a:rPr lang="zh-CN" altLang="en-US" sz="2000">
                <a:solidFill>
                  <a:srgbClr val="F3A66B"/>
                </a:solidFill>
                <a:sym typeface="+mn-ea"/>
              </a:rPr>
              <a:t>耐心比黄金还重要</a:t>
            </a:r>
            <a:endParaRPr lang="zh-CN" altLang="en-US" sz="2000" b="1">
              <a:solidFill>
                <a:srgbClr val="F3A66B"/>
              </a:solidFill>
              <a:latin typeface="+mn-ea"/>
              <a:cs typeface="+mn-ea"/>
              <a:sym typeface="+mn-ea"/>
            </a:endParaRPr>
          </a:p>
        </p:txBody>
      </p:sp>
      <p:sp>
        <p:nvSpPr>
          <p:cNvPr id="28" name="任意多边形: 形状 36"/>
          <p:cNvSpPr/>
          <p:nvPr>
            <p:custDataLst>
              <p:tags r:id="rId15"/>
            </p:custDataLst>
          </p:nvPr>
        </p:nvSpPr>
        <p:spPr>
          <a:xfrm>
            <a:off x="6560694" y="1660294"/>
            <a:ext cx="380874" cy="328647"/>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3"/>
          </a:solidFill>
          <a:ln>
            <a:noFill/>
          </a:ln>
          <a:effectLst>
            <a:outerShdw blurRad="50800" dist="63500" dir="8100000" algn="tr" rotWithShape="0">
              <a:schemeClr val="accent3">
                <a:lumMod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30" name="任意多边形: 形状 38"/>
          <p:cNvSpPr/>
          <p:nvPr>
            <p:custDataLst>
              <p:tags r:id="rId16"/>
            </p:custDataLst>
          </p:nvPr>
        </p:nvSpPr>
        <p:spPr>
          <a:xfrm>
            <a:off x="6739030" y="1659657"/>
            <a:ext cx="1216502" cy="1588459"/>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3">
                  <a:lumMod val="40000"/>
                  <a:lumOff val="60000"/>
                </a:schemeClr>
              </a:gs>
              <a:gs pos="80000">
                <a:schemeClr val="accent3"/>
              </a:gs>
            </a:gsLst>
            <a:lin ang="8100000" scaled="0"/>
            <a:tileRect/>
          </a:gradFill>
          <a:ln>
            <a:noFill/>
          </a:ln>
          <a:effectLst>
            <a:outerShdw blurRad="50800" dist="63500" dir="8100000" algn="tr" rotWithShape="0">
              <a:schemeClr val="accent3">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chemeClr val="lt1">
                    <a:lumMod val="100000"/>
                  </a:schemeClr>
                </a:solidFill>
                <a:latin typeface="+mn-ea"/>
                <a:cs typeface="+mn-ea"/>
                <a:sym typeface="+mn-ea"/>
              </a:rPr>
              <a:t>03</a:t>
            </a:r>
            <a:endParaRPr lang="en-US" altLang="zh-CN" sz="2400" b="1">
              <a:solidFill>
                <a:schemeClr val="lt1">
                  <a:lumMod val="100000"/>
                </a:schemeClr>
              </a:solidFill>
              <a:latin typeface="+mn-ea"/>
              <a:cs typeface="+mn-ea"/>
              <a:sym typeface="+mn-ea"/>
            </a:endParaRPr>
          </a:p>
        </p:txBody>
      </p:sp>
      <p:sp>
        <p:nvSpPr>
          <p:cNvPr id="17" name="矩形 16"/>
          <p:cNvSpPr/>
          <p:nvPr>
            <p:custDataLst>
              <p:tags r:id="rId17"/>
            </p:custDataLst>
          </p:nvPr>
        </p:nvSpPr>
        <p:spPr>
          <a:xfrm>
            <a:off x="6334590" y="3289515"/>
            <a:ext cx="1847046" cy="606340"/>
          </a:xfrm>
          <a:prstGeom prst="rect">
            <a:avLst/>
          </a:prstGeom>
          <a:noFill/>
        </p:spPr>
        <p:txBody>
          <a:bodyPr wrap="square" lIns="0" tIns="0" rIns="0" bIns="0" rtlCol="0" anchor="b">
            <a:noAutofit/>
          </a:bodyPr>
          <a:lstStyle/>
          <a:p>
            <a:pPr algn="ctr">
              <a:spcBef>
                <a:spcPct val="0"/>
              </a:spcBef>
              <a:spcAft>
                <a:spcPct val="0"/>
              </a:spcAft>
            </a:pPr>
            <a:r>
              <a:rPr lang="zh-CN" altLang="en-US" sz="2000">
                <a:solidFill>
                  <a:srgbClr val="F6C832"/>
                </a:solidFill>
                <a:sym typeface="+mn-ea"/>
              </a:rPr>
              <a:t>拿得住也是</a:t>
            </a:r>
            <a:r>
              <a:rPr lang="en-US" altLang="zh-CN" sz="2000">
                <a:solidFill>
                  <a:srgbClr val="F6C832"/>
                </a:solidFill>
                <a:sym typeface="+mn-ea"/>
              </a:rPr>
              <a:t> </a:t>
            </a:r>
            <a:r>
              <a:rPr lang="zh-CN" altLang="en-US" sz="2000">
                <a:solidFill>
                  <a:srgbClr val="F6C832"/>
                </a:solidFill>
                <a:sym typeface="+mn-ea"/>
              </a:rPr>
              <a:t>一种智慧</a:t>
            </a:r>
            <a:endParaRPr lang="zh-CN" altLang="en-US" sz="2000" b="1">
              <a:solidFill>
                <a:srgbClr val="F6C832"/>
              </a:solidFill>
              <a:latin typeface="+mn-ea"/>
              <a:cs typeface="+mn-ea"/>
              <a:sym typeface="+mn-ea"/>
            </a:endParaRPr>
          </a:p>
        </p:txBody>
      </p:sp>
      <p:sp>
        <p:nvSpPr>
          <p:cNvPr id="38" name="任意多边形: 形状 36"/>
          <p:cNvSpPr/>
          <p:nvPr>
            <p:custDataLst>
              <p:tags r:id="rId18"/>
            </p:custDataLst>
          </p:nvPr>
        </p:nvSpPr>
        <p:spPr>
          <a:xfrm>
            <a:off x="8781607" y="1660294"/>
            <a:ext cx="380874" cy="328647"/>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4"/>
          </a:solidFill>
          <a:ln>
            <a:noFill/>
          </a:ln>
          <a:effectLst>
            <a:outerShdw blurRad="50800" dist="63500" dir="8100000" algn="tr" rotWithShape="0">
              <a:schemeClr val="accent4">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40" name="任意多边形: 形状 38"/>
          <p:cNvSpPr/>
          <p:nvPr>
            <p:custDataLst>
              <p:tags r:id="rId19"/>
            </p:custDataLst>
          </p:nvPr>
        </p:nvSpPr>
        <p:spPr>
          <a:xfrm>
            <a:off x="8959943" y="1659657"/>
            <a:ext cx="1216502" cy="1588459"/>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4">
                  <a:lumMod val="40000"/>
                  <a:lumOff val="60000"/>
                </a:schemeClr>
              </a:gs>
              <a:gs pos="90000">
                <a:schemeClr val="accent4"/>
              </a:gs>
            </a:gsLst>
            <a:lin ang="8100000" scaled="0"/>
            <a:tileRect/>
          </a:gradFill>
          <a:ln>
            <a:noFill/>
          </a:ln>
          <a:effectLst>
            <a:outerShdw blurRad="50800" dist="63500" dir="8100000" algn="tr" rotWithShape="0">
              <a:schemeClr val="accent4">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chemeClr val="lt1">
                    <a:lumMod val="100000"/>
                  </a:schemeClr>
                </a:solidFill>
                <a:latin typeface="+mn-ea"/>
                <a:cs typeface="+mn-ea"/>
                <a:sym typeface="+mn-ea"/>
              </a:rPr>
              <a:t>04</a:t>
            </a:r>
            <a:endParaRPr lang="en-US" altLang="zh-CN" sz="2400" b="1">
              <a:solidFill>
                <a:schemeClr val="lt1">
                  <a:lumMod val="100000"/>
                </a:schemeClr>
              </a:solidFill>
              <a:latin typeface="+mn-ea"/>
              <a:cs typeface="+mn-ea"/>
              <a:sym typeface="+mn-ea"/>
            </a:endParaRPr>
          </a:p>
        </p:txBody>
      </p:sp>
    </p:spTree>
    <p:custDataLst>
      <p:tags r:id="rId20"/>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目录 拷贝 4"/>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目录 拷贝 5"/>
          <p:cNvPicPr>
            <a:picLocks noChangeAspect="1"/>
          </p:cNvPicPr>
          <p:nvPr/>
        </p:nvPicPr>
        <p:blipFill>
          <a:blip r:embed="rId1"/>
          <a:stretch>
            <a:fillRect/>
          </a:stretch>
        </p:blipFill>
        <p:spPr>
          <a:xfrm>
            <a:off x="0" y="0"/>
            <a:ext cx="12192000" cy="6858000"/>
          </a:xfrm>
          <a:prstGeom prst="rect">
            <a:avLst/>
          </a:prstGeom>
        </p:spPr>
      </p:pic>
      <p:sp>
        <p:nvSpPr>
          <p:cNvPr id="10" name="文本框 9"/>
          <p:cNvSpPr txBox="1"/>
          <p:nvPr/>
        </p:nvSpPr>
        <p:spPr>
          <a:xfrm>
            <a:off x="6044565" y="2256155"/>
            <a:ext cx="4211955" cy="460375"/>
          </a:xfrm>
          <a:prstGeom prst="rect">
            <a:avLst/>
          </a:prstGeom>
          <a:noFill/>
        </p:spPr>
        <p:txBody>
          <a:bodyPr wrap="square" rtlCol="0">
            <a:spAutoFit/>
          </a:bodyPr>
          <a:p>
            <a:r>
              <a:rPr lang="zh-CN" altLang="en-US" sz="2400">
                <a:latin typeface="思源黑体 Normal" panose="020B0400000000000000" charset="-122"/>
                <a:ea typeface="思源黑体 Normal" panose="020B0400000000000000" charset="-122"/>
                <a:cs typeface="思源黑体 Normal" panose="020B0400000000000000" charset="-122"/>
              </a:rPr>
              <a:t>一</a:t>
            </a:r>
            <a:r>
              <a:rPr lang="en-US" altLang="zh-CN" sz="2400">
                <a:latin typeface="思源黑体 Normal" panose="020B0400000000000000" charset="-122"/>
                <a:ea typeface="思源黑体 Normal" panose="020B0400000000000000" charset="-122"/>
                <a:cs typeface="思源黑体 Normal" panose="020B0400000000000000" charset="-122"/>
              </a:rPr>
              <a:t>.</a:t>
            </a:r>
            <a:r>
              <a:rPr lang="zh-CN" altLang="en-US" sz="2400">
                <a:latin typeface="思源黑体 Normal" panose="020B0400000000000000" charset="-122"/>
                <a:ea typeface="思源黑体 Normal" panose="020B0400000000000000" charset="-122"/>
                <a:cs typeface="思源黑体 Normal" panose="020B0400000000000000" charset="-122"/>
              </a:rPr>
              <a:t>风口擒牛</a:t>
            </a:r>
            <a:r>
              <a:rPr lang="zh-CN" altLang="en-US" sz="2400">
                <a:latin typeface="思源黑体 Normal" panose="020B0400000000000000" charset="-122"/>
                <a:ea typeface="思源黑体 Normal" panose="020B0400000000000000" charset="-122"/>
                <a:cs typeface="思源黑体 Normal" panose="020B0400000000000000" charset="-122"/>
                <a:sym typeface="+mn-ea"/>
              </a:rPr>
              <a:t>：跟庄吃肉</a:t>
            </a:r>
            <a:endParaRPr lang="zh-CN" altLang="en-US" sz="2400">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5" name="文本框 4"/>
          <p:cNvSpPr txBox="1"/>
          <p:nvPr/>
        </p:nvSpPr>
        <p:spPr>
          <a:xfrm>
            <a:off x="6044565" y="3228340"/>
            <a:ext cx="3414395" cy="460375"/>
          </a:xfrm>
          <a:prstGeom prst="rect">
            <a:avLst/>
          </a:prstGeom>
          <a:noFill/>
        </p:spPr>
        <p:txBody>
          <a:bodyPr wrap="square" rtlCol="0">
            <a:spAutoFit/>
          </a:bodyPr>
          <a:p>
            <a:r>
              <a:rPr lang="zh-CN" altLang="en-US" sz="2400">
                <a:latin typeface="思源黑体 Normal" panose="020B0400000000000000" charset="-122"/>
                <a:ea typeface="思源黑体 Normal" panose="020B0400000000000000" charset="-122"/>
                <a:cs typeface="思源黑体 Normal" panose="020B0400000000000000" charset="-122"/>
              </a:rPr>
              <a:t>二</a:t>
            </a:r>
            <a:r>
              <a:rPr lang="en-US" altLang="zh-CN" sz="2400">
                <a:latin typeface="思源黑体 Normal" panose="020B0400000000000000" charset="-122"/>
                <a:ea typeface="思源黑体 Normal" panose="020B0400000000000000" charset="-122"/>
                <a:cs typeface="思源黑体 Normal" panose="020B0400000000000000" charset="-122"/>
              </a:rPr>
              <a:t>.</a:t>
            </a:r>
            <a:r>
              <a:rPr lang="zh-CN" sz="2400">
                <a:latin typeface="思源黑体 Normal" panose="020B0400000000000000" charset="-122"/>
                <a:ea typeface="思源黑体 Normal" panose="020B0400000000000000" charset="-122"/>
                <a:cs typeface="思源黑体 Normal" panose="020B0400000000000000" charset="-122"/>
              </a:rPr>
              <a:t>风口擒牛：跟风吃肉</a:t>
            </a:r>
            <a:endParaRPr lang="zh-CN" altLang="en-US" sz="2400">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6" name="文本框 5"/>
          <p:cNvSpPr txBox="1"/>
          <p:nvPr/>
        </p:nvSpPr>
        <p:spPr>
          <a:xfrm>
            <a:off x="6044565" y="4264025"/>
            <a:ext cx="4211955" cy="460375"/>
          </a:xfrm>
          <a:prstGeom prst="rect">
            <a:avLst/>
          </a:prstGeom>
          <a:noFill/>
        </p:spPr>
        <p:txBody>
          <a:bodyPr wrap="square" rtlCol="0">
            <a:spAutoFit/>
          </a:bodyPr>
          <a:p>
            <a:pPr algn="l">
              <a:buClrTx/>
              <a:buSzTx/>
              <a:buFontTx/>
            </a:pPr>
            <a:r>
              <a:rPr lang="zh-CN" altLang="en-US" sz="2400">
                <a:latin typeface="思源黑体 Normal" panose="020B0400000000000000" charset="-122"/>
                <a:ea typeface="思源黑体 Normal" panose="020B0400000000000000" charset="-122"/>
                <a:cs typeface="思源黑体 Normal" panose="020B0400000000000000" charset="-122"/>
              </a:rPr>
              <a:t>三</a:t>
            </a:r>
            <a:r>
              <a:rPr lang="en-US" altLang="zh-CN" sz="2400">
                <a:latin typeface="思源黑体 Normal" panose="020B0400000000000000" charset="-122"/>
                <a:ea typeface="思源黑体 Normal" panose="020B0400000000000000" charset="-122"/>
                <a:cs typeface="思源黑体 Normal" panose="020B0400000000000000" charset="-122"/>
              </a:rPr>
              <a:t>.</a:t>
            </a:r>
            <a:r>
              <a:rPr lang="zh-CN" altLang="en-US" sz="2400">
                <a:latin typeface="思源黑体 Normal" panose="020B0400000000000000" charset="-122"/>
                <a:ea typeface="思源黑体 Normal" panose="020B0400000000000000" charset="-122"/>
                <a:cs typeface="思源黑体 Normal" panose="020B0400000000000000" charset="-122"/>
                <a:sym typeface="+mn-ea"/>
              </a:rPr>
              <a:t>当前市场风口解读</a:t>
            </a:r>
            <a:endParaRPr lang="zh-CN" altLang="en-US" sz="2400">
              <a:latin typeface="思源黑体 Normal" panose="020B0400000000000000" charset="-122"/>
              <a:ea typeface="思源黑体 Normal" panose="020B0400000000000000" charset="-122"/>
              <a:cs typeface="思源黑体 Normal" panose="020B04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04545" y="1802765"/>
            <a:ext cx="10515600" cy="4351338"/>
          </a:xfrm>
        </p:spPr>
        <p:txBody>
          <a:bodyPr/>
          <a:p>
            <a:endParaRPr lang="zh-CN" altLang="en-US"/>
          </a:p>
        </p:txBody>
      </p:sp>
      <p:pic>
        <p:nvPicPr>
          <p:cNvPr id="4" name="图片 3" descr="目录 拷贝 2"/>
          <p:cNvPicPr>
            <a:picLocks noChangeAspect="1"/>
          </p:cNvPicPr>
          <p:nvPr/>
        </p:nvPicPr>
        <p:blipFill>
          <a:blip r:embed="rId1"/>
          <a:stretch>
            <a:fillRect/>
          </a:stretch>
        </p:blipFill>
        <p:spPr>
          <a:xfrm>
            <a:off x="0" y="0"/>
            <a:ext cx="12192000" cy="6858000"/>
          </a:xfrm>
          <a:prstGeom prst="rect">
            <a:avLst/>
          </a:prstGeom>
        </p:spPr>
      </p:pic>
      <p:sp>
        <p:nvSpPr>
          <p:cNvPr id="6" name="文本框 5"/>
          <p:cNvSpPr txBox="1"/>
          <p:nvPr>
            <p:custDataLst>
              <p:tags r:id="rId2"/>
            </p:custDataLst>
          </p:nvPr>
        </p:nvSpPr>
        <p:spPr>
          <a:xfrm>
            <a:off x="3576320" y="41910"/>
            <a:ext cx="5379085" cy="676275"/>
          </a:xfrm>
          <a:prstGeom prst="rect">
            <a:avLst/>
          </a:prstGeom>
          <a:noFill/>
        </p:spPr>
        <p:txBody>
          <a:bodyPr wrap="square" rtlCol="0">
            <a:no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kumimoji="0" lang="en-US" altLang="zh-CN" sz="3600" b="1" i="0" kern="1200" cap="none" spc="0" normalizeH="0" baseline="0">
                <a:solidFill>
                  <a:schemeClr val="bg1"/>
                </a:solidFill>
                <a:latin typeface="微软雅黑 Light" panose="020B0502040204020203" charset="-122"/>
                <a:ea typeface="微软雅黑 Light" panose="020B0502040204020203" charset="-122"/>
                <a:cs typeface="微软雅黑 Light" panose="020B0502040204020203" charset="-122"/>
              </a:rPr>
              <a:t>  </a:t>
            </a:r>
            <a:r>
              <a:rPr kumimoji="0" lang="zh-CN" altLang="en-US" sz="3600" b="1" i="0" kern="1200" cap="none" spc="0" normalizeH="0" baseline="0">
                <a:solidFill>
                  <a:schemeClr val="bg1"/>
                </a:solidFill>
              </a:rPr>
              <a:t>回顾：</a:t>
            </a:r>
            <a:r>
              <a:rPr kumimoji="0" lang="zh-CN" altLang="en-US" sz="3600" b="1" i="0" kern="1200" cap="none" spc="0" normalizeH="0" baseline="0">
                <a:solidFill>
                  <a:schemeClr val="bg1"/>
                </a:solidFill>
              </a:rPr>
              <a:t>风口狙击四部曲</a:t>
            </a:r>
            <a:endParaRPr kumimoji="0" lang="zh-CN" altLang="en-US" sz="3600" b="1" i="0" kern="1200" cap="none" spc="0" normalizeH="0" baseline="0">
              <a:solidFill>
                <a:schemeClr val="bg1"/>
              </a:solidFill>
            </a:endParaRPr>
          </a:p>
        </p:txBody>
      </p:sp>
      <p:sp>
        <p:nvSpPr>
          <p:cNvPr id="64" name="燕尾形箭头 63"/>
          <p:cNvSpPr/>
          <p:nvPr>
            <p:custDataLst>
              <p:tags r:id="rId3"/>
            </p:custDataLst>
          </p:nvPr>
        </p:nvSpPr>
        <p:spPr>
          <a:xfrm>
            <a:off x="313690" y="3094355"/>
            <a:ext cx="2004695" cy="1177925"/>
          </a:xfrm>
          <a:prstGeom prst="notchedRightArrow">
            <a:avLst/>
          </a:prstGeom>
          <a:gradFill>
            <a:gsLst>
              <a:gs pos="16000">
                <a:schemeClr val="accent1">
                  <a:lumMod val="60000"/>
                  <a:lumOff val="40000"/>
                </a:schemeClr>
              </a:gs>
              <a:gs pos="100000">
                <a:schemeClr val="accent1">
                  <a:alpha val="100000"/>
                </a:schemeClr>
              </a:gs>
            </a:gsLst>
            <a:lin ang="2700000" scaled="0"/>
          </a:gradFill>
          <a:ln>
            <a:noFill/>
          </a:ln>
          <a:effectLst>
            <a:outerShdw blurRad="63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71755" rIns="7175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000" b="1">
                <a:latin typeface="+mn-ea"/>
                <a:cs typeface="+mn-ea"/>
                <a:sym typeface="+mn-ea"/>
              </a:rPr>
              <a:t>01</a:t>
            </a:r>
            <a:endParaRPr lang="en-US" altLang="zh-CN" sz="2000" b="1">
              <a:latin typeface="+mn-ea"/>
              <a:cs typeface="+mn-ea"/>
              <a:sym typeface="+mn-ea"/>
            </a:endParaRPr>
          </a:p>
        </p:txBody>
      </p:sp>
      <p:sp>
        <p:nvSpPr>
          <p:cNvPr id="68" name="燕尾形箭头 67"/>
          <p:cNvSpPr/>
          <p:nvPr>
            <p:custDataLst>
              <p:tags r:id="rId4"/>
            </p:custDataLst>
          </p:nvPr>
        </p:nvSpPr>
        <p:spPr>
          <a:xfrm>
            <a:off x="2123879" y="3076375"/>
            <a:ext cx="1994778" cy="1178075"/>
          </a:xfrm>
          <a:prstGeom prst="notchedRightArrow">
            <a:avLst/>
          </a:prstGeom>
          <a:gradFill>
            <a:gsLst>
              <a:gs pos="50000">
                <a:schemeClr val="accent6"/>
              </a:gs>
              <a:gs pos="0">
                <a:schemeClr val="accent6">
                  <a:lumMod val="25000"/>
                  <a:lumOff val="75000"/>
                </a:schemeClr>
              </a:gs>
              <a:gs pos="100000">
                <a:schemeClr val="accent6">
                  <a:lumMod val="85000"/>
                </a:schemeClr>
              </a:gs>
            </a:gsLst>
            <a:lin ang="5400000" scaled="1"/>
          </a:gradFill>
          <a:ln>
            <a:noFill/>
          </a:ln>
          <a:effectLst>
            <a:outerShdw blurRad="63500" dist="63500" dir="2700000" algn="tl"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71755" rIns="7175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000" b="1">
                <a:latin typeface="+mn-ea"/>
                <a:cs typeface="+mn-ea"/>
                <a:sym typeface="+mn-ea"/>
              </a:rPr>
              <a:t>02</a:t>
            </a:r>
            <a:endParaRPr lang="en-US" altLang="zh-CN" sz="2000" b="1">
              <a:latin typeface="+mn-ea"/>
              <a:cs typeface="+mn-ea"/>
              <a:sym typeface="+mn-ea"/>
            </a:endParaRPr>
          </a:p>
        </p:txBody>
      </p:sp>
      <p:sp>
        <p:nvSpPr>
          <p:cNvPr id="9" name="矩形 8"/>
          <p:cNvSpPr/>
          <p:nvPr>
            <p:custDataLst>
              <p:tags r:id="rId5"/>
            </p:custDataLst>
          </p:nvPr>
        </p:nvSpPr>
        <p:spPr>
          <a:xfrm>
            <a:off x="605906" y="1519873"/>
            <a:ext cx="3068055" cy="731418"/>
          </a:xfrm>
          <a:prstGeom prst="rect">
            <a:avLst/>
          </a:prstGeom>
          <a:noFill/>
        </p:spPr>
        <p:txBody>
          <a:bodyPr wrap="square" lIns="0" tIns="0" rIns="0" bIns="0" rtlCol="0" anchor="b" anchorCtr="0">
            <a:noAutofit/>
          </a:bodyPr>
          <a:lstStyle/>
          <a:p>
            <a:pPr>
              <a:spcBef>
                <a:spcPct val="0"/>
              </a:spcBef>
              <a:spcAft>
                <a:spcPct val="0"/>
              </a:spcAft>
            </a:pPr>
            <a:r>
              <a:rPr lang="zh-CN" altLang="en-US" b="1" dirty="0">
                <a:solidFill>
                  <a:srgbClr val="2169D3"/>
                </a:solidFill>
                <a:latin typeface="思源黑体 CN Medium" panose="020B0600000000000000" pitchFamily="34" charset="-122"/>
                <a:ea typeface="思源黑体 CN Medium" panose="020B0600000000000000" pitchFamily="34" charset="-122"/>
                <a:sym typeface="+mn-ea"/>
              </a:rPr>
              <a:t>驱动因素：</a:t>
            </a:r>
            <a:endParaRPr lang="zh-CN" altLang="en-US" b="1" dirty="0">
              <a:solidFill>
                <a:srgbClr val="2169D3"/>
              </a:solidFill>
              <a:latin typeface="思源黑体 CN Medium" panose="020B0600000000000000" pitchFamily="34" charset="-122"/>
              <a:ea typeface="思源黑体 CN Medium" panose="020B0600000000000000" pitchFamily="34" charset="-122"/>
              <a:sym typeface="+mn-ea"/>
            </a:endParaRPr>
          </a:p>
          <a:p>
            <a:pPr>
              <a:spcBef>
                <a:spcPct val="0"/>
              </a:spcBef>
              <a:spcAft>
                <a:spcPct val="0"/>
              </a:spcAft>
            </a:pPr>
            <a:r>
              <a:rPr lang="zh-CN" altLang="en-US" b="1" dirty="0">
                <a:solidFill>
                  <a:srgbClr val="2169D3"/>
                </a:solidFill>
                <a:latin typeface="思源黑体 CN Medium" panose="020B0600000000000000" pitchFamily="34" charset="-122"/>
                <a:ea typeface="思源黑体 CN Medium" panose="020B0600000000000000" pitchFamily="34" charset="-122"/>
                <a:sym typeface="+mn-ea"/>
              </a:rPr>
              <a:t>本质是风口逻辑</a:t>
            </a:r>
            <a:endParaRPr lang="zh-CN" altLang="en-US" b="1" dirty="0">
              <a:solidFill>
                <a:srgbClr val="2169D3"/>
              </a:solidFill>
              <a:latin typeface="思源黑体 CN Medium" panose="020B0600000000000000" pitchFamily="34" charset="-122"/>
              <a:ea typeface="思源黑体 CN Medium" panose="020B0600000000000000" pitchFamily="34" charset="-122"/>
              <a:sym typeface="+mn-ea"/>
            </a:endParaRPr>
          </a:p>
        </p:txBody>
      </p:sp>
      <p:sp>
        <p:nvSpPr>
          <p:cNvPr id="10" name="矩形 9"/>
          <p:cNvSpPr/>
          <p:nvPr>
            <p:custDataLst>
              <p:tags r:id="rId6"/>
            </p:custDataLst>
          </p:nvPr>
        </p:nvSpPr>
        <p:spPr>
          <a:xfrm>
            <a:off x="605790" y="2369820"/>
            <a:ext cx="1508125" cy="835025"/>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a:sym typeface="+mn-ea"/>
              </a:rPr>
              <a:t>政策逻</a:t>
            </a:r>
            <a:r>
              <a:rPr lang="zh-CN" altLang="en-US" sz="1400">
                <a:sym typeface="+mn-ea"/>
              </a:rPr>
              <a:t>辑</a:t>
            </a:r>
            <a:endParaRPr lang="zh-CN" altLang="en-US" sz="1400">
              <a:sym typeface="+mn-ea"/>
            </a:endParaRPr>
          </a:p>
          <a:p>
            <a:pPr>
              <a:lnSpc>
                <a:spcPct val="130000"/>
              </a:lnSpc>
              <a:spcBef>
                <a:spcPct val="0"/>
              </a:spcBef>
              <a:spcAft>
                <a:spcPct val="0"/>
              </a:spcAft>
            </a:pPr>
            <a:r>
              <a:rPr lang="zh-CN" altLang="en-US" sz="1400">
                <a:sym typeface="+mn-ea"/>
              </a:rPr>
              <a:t>价格逻辑</a:t>
            </a:r>
            <a:endParaRPr lang="zh-CN" altLang="en-US" sz="1400">
              <a:solidFill>
                <a:schemeClr val="tx1">
                  <a:lumMod val="85000"/>
                  <a:lumOff val="15000"/>
                </a:schemeClr>
              </a:solidFill>
              <a:latin typeface="+mn-ea"/>
              <a:cs typeface="+mn-ea"/>
              <a:sym typeface="+mn-ea"/>
            </a:endParaRPr>
          </a:p>
        </p:txBody>
      </p:sp>
      <p:sp>
        <p:nvSpPr>
          <p:cNvPr id="116" name="燕尾形箭头 115"/>
          <p:cNvSpPr/>
          <p:nvPr>
            <p:custDataLst>
              <p:tags r:id="rId7"/>
            </p:custDataLst>
          </p:nvPr>
        </p:nvSpPr>
        <p:spPr>
          <a:xfrm>
            <a:off x="4011002" y="3087805"/>
            <a:ext cx="1994778" cy="1178075"/>
          </a:xfrm>
          <a:prstGeom prst="notchedRightArrow">
            <a:avLst/>
          </a:prstGeom>
          <a:gradFill>
            <a:gsLst>
              <a:gs pos="16000">
                <a:schemeClr val="accent1">
                  <a:lumMod val="60000"/>
                  <a:lumOff val="40000"/>
                </a:schemeClr>
              </a:gs>
              <a:gs pos="100000">
                <a:schemeClr val="accent1">
                  <a:alpha val="100000"/>
                </a:schemeClr>
              </a:gs>
            </a:gsLst>
            <a:lin ang="2700000" scaled="0"/>
          </a:gradFill>
          <a:ln>
            <a:noFill/>
          </a:ln>
          <a:effectLst>
            <a:outerShdw blurRad="63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71755" rIns="7175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000" b="1">
                <a:latin typeface="+mn-ea"/>
                <a:cs typeface="+mn-ea"/>
                <a:sym typeface="+mn-ea"/>
              </a:rPr>
              <a:t>03</a:t>
            </a:r>
            <a:endParaRPr lang="en-US" altLang="zh-CN" sz="2000" b="1">
              <a:latin typeface="+mn-ea"/>
              <a:cs typeface="+mn-ea"/>
              <a:sym typeface="+mn-ea"/>
            </a:endParaRPr>
          </a:p>
        </p:txBody>
      </p:sp>
      <p:sp>
        <p:nvSpPr>
          <p:cNvPr id="120" name="燕尾形箭头 119"/>
          <p:cNvSpPr/>
          <p:nvPr>
            <p:custDataLst>
              <p:tags r:id="rId8"/>
            </p:custDataLst>
          </p:nvPr>
        </p:nvSpPr>
        <p:spPr>
          <a:xfrm>
            <a:off x="5861692" y="3094155"/>
            <a:ext cx="1994778" cy="1178075"/>
          </a:xfrm>
          <a:prstGeom prst="notchedRightArrow">
            <a:avLst/>
          </a:prstGeom>
          <a:gradFill>
            <a:gsLst>
              <a:gs pos="50000">
                <a:schemeClr val="accent6"/>
              </a:gs>
              <a:gs pos="0">
                <a:schemeClr val="accent6">
                  <a:lumMod val="25000"/>
                  <a:lumOff val="75000"/>
                </a:schemeClr>
              </a:gs>
              <a:gs pos="100000">
                <a:schemeClr val="accent6">
                  <a:lumMod val="85000"/>
                </a:schemeClr>
              </a:gs>
            </a:gsLst>
            <a:lin ang="5400000" scaled="1"/>
          </a:gradFill>
          <a:ln>
            <a:noFill/>
          </a:ln>
          <a:effectLst>
            <a:outerShdw blurRad="63500" dist="63500" dir="2700000" algn="tl"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71755" rIns="7175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000" b="1">
                <a:latin typeface="+mn-ea"/>
                <a:cs typeface="+mn-ea"/>
                <a:sym typeface="+mn-ea"/>
              </a:rPr>
              <a:t>04</a:t>
            </a:r>
            <a:endParaRPr lang="en-US" altLang="zh-CN" sz="2000" b="1">
              <a:latin typeface="+mn-ea"/>
              <a:cs typeface="+mn-ea"/>
              <a:sym typeface="+mn-ea"/>
            </a:endParaRPr>
          </a:p>
        </p:txBody>
      </p:sp>
      <p:sp>
        <p:nvSpPr>
          <p:cNvPr id="130" name="燕尾形箭头 129"/>
          <p:cNvSpPr/>
          <p:nvPr>
            <p:custDataLst>
              <p:tags r:id="rId9"/>
            </p:custDataLst>
          </p:nvPr>
        </p:nvSpPr>
        <p:spPr>
          <a:xfrm>
            <a:off x="7718335" y="3077010"/>
            <a:ext cx="1994778" cy="1178075"/>
          </a:xfrm>
          <a:prstGeom prst="notchedRightArrow">
            <a:avLst/>
          </a:prstGeom>
          <a:gradFill>
            <a:gsLst>
              <a:gs pos="16000">
                <a:schemeClr val="accent1">
                  <a:lumMod val="60000"/>
                  <a:lumOff val="40000"/>
                </a:schemeClr>
              </a:gs>
              <a:gs pos="100000">
                <a:schemeClr val="accent1">
                  <a:alpha val="100000"/>
                </a:schemeClr>
              </a:gs>
            </a:gsLst>
            <a:lin ang="2700000" scaled="0"/>
          </a:gradFill>
          <a:ln>
            <a:noFill/>
          </a:ln>
          <a:effectLst>
            <a:outerShdw blurRad="63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71755" rIns="7175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000" b="1">
                <a:latin typeface="+mn-ea"/>
                <a:cs typeface="+mn-ea"/>
                <a:sym typeface="+mn-ea"/>
              </a:rPr>
              <a:t>05</a:t>
            </a:r>
            <a:endParaRPr lang="en-US" altLang="zh-CN" sz="2000" b="1">
              <a:latin typeface="+mn-ea"/>
              <a:cs typeface="+mn-ea"/>
              <a:sym typeface="+mn-ea"/>
            </a:endParaRPr>
          </a:p>
        </p:txBody>
      </p:sp>
      <p:cxnSp>
        <p:nvCxnSpPr>
          <p:cNvPr id="11" name="直接连接符 10"/>
          <p:cNvCxnSpPr/>
          <p:nvPr>
            <p:custDataLst>
              <p:tags r:id="rId10"/>
            </p:custDataLst>
          </p:nvPr>
        </p:nvCxnSpPr>
        <p:spPr>
          <a:xfrm>
            <a:off x="520250" y="1832242"/>
            <a:ext cx="0" cy="1557033"/>
          </a:xfrm>
          <a:prstGeom prst="line">
            <a:avLst/>
          </a:prstGeom>
          <a:ln w="3175">
            <a:solidFill>
              <a:schemeClr val="accent1"/>
            </a:solidFill>
            <a:headEnd type="oval" w="sm" len="sm"/>
            <a:tailEnd type="none" w="sm" len="sm"/>
          </a:ln>
        </p:spPr>
        <p:style>
          <a:lnRef idx="2">
            <a:schemeClr val="accent1"/>
          </a:lnRef>
          <a:fillRef idx="0">
            <a:srgbClr val="FFFFFF"/>
          </a:fillRef>
          <a:effectRef idx="0">
            <a:srgbClr val="FFFFFF"/>
          </a:effectRef>
          <a:fontRef idx="minor">
            <a:schemeClr val="tx1"/>
          </a:fontRef>
        </p:style>
      </p:cxnSp>
      <p:sp>
        <p:nvSpPr>
          <p:cNvPr id="12" name="矩形 11"/>
          <p:cNvSpPr/>
          <p:nvPr>
            <p:custDataLst>
              <p:tags r:id="rId11"/>
            </p:custDataLst>
          </p:nvPr>
        </p:nvSpPr>
        <p:spPr>
          <a:xfrm>
            <a:off x="2318145" y="4188870"/>
            <a:ext cx="3068055" cy="731418"/>
          </a:xfrm>
          <a:prstGeom prst="rect">
            <a:avLst/>
          </a:prstGeom>
          <a:noFill/>
        </p:spPr>
        <p:txBody>
          <a:bodyPr wrap="square" lIns="0" tIns="0" rIns="0" bIns="0" rtlCol="0" anchor="b" anchorCtr="0">
            <a:noAutofit/>
          </a:bodyPr>
          <a:lstStyle/>
          <a:p>
            <a:pPr>
              <a:spcBef>
                <a:spcPct val="0"/>
              </a:spcBef>
              <a:spcAft>
                <a:spcPct val="0"/>
              </a:spcAft>
            </a:pPr>
            <a:r>
              <a:rPr lang="zh-CN" altLang="en-US" b="1" dirty="0">
                <a:solidFill>
                  <a:schemeClr val="accent6">
                    <a:lumMod val="75000"/>
                  </a:schemeClr>
                </a:solidFill>
                <a:latin typeface="思源黑体 CN Medium" panose="020B0600000000000000" pitchFamily="34" charset="-122"/>
                <a:ea typeface="思源黑体 CN Medium" panose="020B0600000000000000" pitchFamily="34" charset="-122"/>
                <a:sym typeface="+mn-ea"/>
              </a:rPr>
              <a:t>资金认可</a:t>
            </a:r>
            <a:r>
              <a:rPr lang="zh-CN" altLang="en-US" b="1">
                <a:solidFill>
                  <a:schemeClr val="accent6">
                    <a:lumMod val="75000"/>
                  </a:schemeClr>
                </a:solidFill>
                <a:sym typeface="+mn-ea"/>
              </a:rPr>
              <a:t>：</a:t>
            </a:r>
            <a:endParaRPr lang="zh-CN" altLang="en-US" b="1">
              <a:solidFill>
                <a:schemeClr val="accent6">
                  <a:lumMod val="75000"/>
                </a:schemeClr>
              </a:solidFill>
              <a:sym typeface="+mn-ea"/>
            </a:endParaRPr>
          </a:p>
          <a:p>
            <a:pPr>
              <a:spcBef>
                <a:spcPct val="0"/>
              </a:spcBef>
              <a:spcAft>
                <a:spcPct val="0"/>
              </a:spcAft>
            </a:pPr>
            <a:r>
              <a:rPr lang="zh-CN" altLang="en-US" b="1">
                <a:solidFill>
                  <a:schemeClr val="accent6">
                    <a:lumMod val="75000"/>
                  </a:schemeClr>
                </a:solidFill>
                <a:sym typeface="+mn-ea"/>
              </a:rPr>
              <a:t>成交量</a:t>
            </a:r>
            <a:r>
              <a:rPr lang="en-US" altLang="zh-CN" b="1">
                <a:solidFill>
                  <a:schemeClr val="accent6">
                    <a:lumMod val="75000"/>
                  </a:schemeClr>
                </a:solidFill>
                <a:sym typeface="+mn-ea"/>
              </a:rPr>
              <a:t>/</a:t>
            </a:r>
            <a:r>
              <a:rPr lang="zh-CN" altLang="en-US" b="1">
                <a:solidFill>
                  <a:schemeClr val="accent6">
                    <a:lumMod val="75000"/>
                  </a:schemeClr>
                </a:solidFill>
                <a:sym typeface="+mn-ea"/>
              </a:rPr>
              <a:t>龙虎</a:t>
            </a:r>
            <a:r>
              <a:rPr lang="en-US" altLang="zh-CN" b="1">
                <a:solidFill>
                  <a:schemeClr val="accent6">
                    <a:lumMod val="75000"/>
                  </a:schemeClr>
                </a:solidFill>
                <a:sym typeface="+mn-ea"/>
              </a:rPr>
              <a:t>/ k</a:t>
            </a:r>
            <a:r>
              <a:rPr lang="zh-CN" altLang="en-US" b="1">
                <a:solidFill>
                  <a:schemeClr val="accent6">
                    <a:lumMod val="75000"/>
                  </a:schemeClr>
                </a:solidFill>
                <a:sym typeface="+mn-ea"/>
              </a:rPr>
              <a:t>线</a:t>
            </a:r>
            <a:endParaRPr lang="zh-CN" altLang="en-US" b="1">
              <a:solidFill>
                <a:schemeClr val="accent6">
                  <a:lumMod val="75000"/>
                </a:schemeClr>
              </a:solidFill>
              <a:latin typeface="+mn-ea"/>
              <a:cs typeface="+mn-ea"/>
              <a:sym typeface="+mn-ea"/>
            </a:endParaRPr>
          </a:p>
        </p:txBody>
      </p:sp>
      <p:sp>
        <p:nvSpPr>
          <p:cNvPr id="13" name="矩形 12"/>
          <p:cNvSpPr/>
          <p:nvPr>
            <p:custDataLst>
              <p:tags r:id="rId12"/>
            </p:custDataLst>
          </p:nvPr>
        </p:nvSpPr>
        <p:spPr>
          <a:xfrm>
            <a:off x="2317750" y="5027295"/>
            <a:ext cx="2068195" cy="835025"/>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a:solidFill>
                  <a:schemeClr val="tx1"/>
                </a:solidFill>
                <a:sym typeface="+mn-ea"/>
              </a:rPr>
              <a:t>微风</a:t>
            </a:r>
            <a:r>
              <a:rPr lang="en-US" altLang="zh-CN" sz="1400">
                <a:solidFill>
                  <a:schemeClr val="tx1"/>
                </a:solidFill>
                <a:sym typeface="+mn-ea"/>
              </a:rPr>
              <a:t>/</a:t>
            </a:r>
            <a:r>
              <a:rPr lang="zh-CN" altLang="en-US" sz="1400">
                <a:solidFill>
                  <a:schemeClr val="tx1"/>
                </a:solidFill>
                <a:sym typeface="+mn-ea"/>
              </a:rPr>
              <a:t>阵风</a:t>
            </a:r>
            <a:r>
              <a:rPr lang="en-US" altLang="zh-CN" sz="1400">
                <a:solidFill>
                  <a:schemeClr val="tx1"/>
                </a:solidFill>
                <a:sym typeface="+mn-ea"/>
              </a:rPr>
              <a:t>/</a:t>
            </a:r>
            <a:r>
              <a:rPr lang="zh-CN" altLang="en-US" sz="1400">
                <a:solidFill>
                  <a:schemeClr val="tx1"/>
                </a:solidFill>
                <a:sym typeface="+mn-ea"/>
              </a:rPr>
              <a:t>台风</a:t>
            </a:r>
            <a:r>
              <a:rPr lang="en-US" altLang="zh-CN" sz="1400">
                <a:solidFill>
                  <a:schemeClr val="tx1"/>
                </a:solidFill>
                <a:sym typeface="+mn-ea"/>
              </a:rPr>
              <a:t>/</a:t>
            </a:r>
            <a:r>
              <a:rPr lang="zh-CN" altLang="en-US" sz="1400">
                <a:solidFill>
                  <a:schemeClr val="tx1"/>
                </a:solidFill>
                <a:sym typeface="+mn-ea"/>
              </a:rPr>
              <a:t>季风</a:t>
            </a:r>
            <a:endParaRPr lang="zh-CN" altLang="en-US" sz="1400">
              <a:solidFill>
                <a:schemeClr val="tx1"/>
              </a:solidFill>
              <a:sym typeface="+mn-ea"/>
            </a:endParaRPr>
          </a:p>
          <a:p>
            <a:pPr>
              <a:lnSpc>
                <a:spcPct val="130000"/>
              </a:lnSpc>
              <a:spcBef>
                <a:spcPct val="0"/>
              </a:spcBef>
              <a:spcAft>
                <a:spcPct val="0"/>
              </a:spcAft>
            </a:pPr>
            <a:r>
              <a:rPr lang="zh-CN" altLang="en-US" sz="1400">
                <a:solidFill>
                  <a:schemeClr val="tx1"/>
                </a:solidFill>
                <a:latin typeface="+mn-ea"/>
                <a:cs typeface="+mn-ea"/>
                <a:sym typeface="+mn-ea"/>
              </a:rPr>
              <a:t>中期风口、短期风口</a:t>
            </a:r>
            <a:endParaRPr lang="zh-CN" altLang="en-US" sz="1400">
              <a:solidFill>
                <a:schemeClr val="tx1"/>
              </a:solidFill>
              <a:latin typeface="+mn-ea"/>
              <a:cs typeface="+mn-ea"/>
              <a:sym typeface="+mn-ea"/>
            </a:endParaRPr>
          </a:p>
        </p:txBody>
      </p:sp>
      <p:cxnSp>
        <p:nvCxnSpPr>
          <p:cNvPr id="14" name="直接连接符 13"/>
          <p:cNvCxnSpPr/>
          <p:nvPr>
            <p:custDataLst>
              <p:tags r:id="rId13"/>
            </p:custDataLst>
          </p:nvPr>
        </p:nvCxnSpPr>
        <p:spPr>
          <a:xfrm>
            <a:off x="2228679" y="3964341"/>
            <a:ext cx="0" cy="1557033"/>
          </a:xfrm>
          <a:prstGeom prst="line">
            <a:avLst/>
          </a:prstGeom>
          <a:ln w="12700" cmpd="sng">
            <a:solidFill>
              <a:schemeClr val="accent6">
                <a:lumMod val="75000"/>
              </a:schemeClr>
            </a:solidFill>
            <a:prstDash val="solid"/>
            <a:headEnd type="none" w="sm" len="sm"/>
            <a:tailEnd type="oval" w="sm" len="sm"/>
          </a:ln>
        </p:spPr>
        <p:style>
          <a:lnRef idx="2">
            <a:schemeClr val="accent1"/>
          </a:lnRef>
          <a:fillRef idx="0">
            <a:srgbClr val="FFFFFF"/>
          </a:fillRef>
          <a:effectRef idx="0">
            <a:srgbClr val="FFFFFF"/>
          </a:effectRef>
          <a:fontRef idx="minor">
            <a:schemeClr val="tx1"/>
          </a:fontRef>
        </p:style>
      </p:cxnSp>
      <p:sp>
        <p:nvSpPr>
          <p:cNvPr id="20" name="矩形 19"/>
          <p:cNvSpPr/>
          <p:nvPr>
            <p:custDataLst>
              <p:tags r:id="rId14"/>
            </p:custDataLst>
          </p:nvPr>
        </p:nvSpPr>
        <p:spPr>
          <a:xfrm>
            <a:off x="4561917" y="1464628"/>
            <a:ext cx="3068055" cy="731418"/>
          </a:xfrm>
          <a:prstGeom prst="rect">
            <a:avLst/>
          </a:prstGeom>
          <a:noFill/>
        </p:spPr>
        <p:txBody>
          <a:bodyPr wrap="square" lIns="0" tIns="0" rIns="0" bIns="0" rtlCol="0" anchor="b" anchorCtr="0">
            <a:noAutofit/>
          </a:bodyPr>
          <a:lstStyle/>
          <a:p>
            <a:pPr>
              <a:spcBef>
                <a:spcPct val="0"/>
              </a:spcBef>
              <a:spcAft>
                <a:spcPct val="0"/>
              </a:spcAft>
            </a:pPr>
            <a:r>
              <a:rPr lang="zh-CN" altLang="en-US" b="1" dirty="0">
                <a:solidFill>
                  <a:srgbClr val="2169D3"/>
                </a:solidFill>
                <a:latin typeface="思源黑体 CN Medium" panose="020B0600000000000000" pitchFamily="34" charset="-122"/>
                <a:ea typeface="思源黑体 CN Medium" panose="020B0600000000000000" pitchFamily="34" charset="-122"/>
                <a:sym typeface="+mn-ea"/>
              </a:rPr>
              <a:t>持续发酵：</a:t>
            </a:r>
            <a:endParaRPr lang="zh-CN" altLang="en-US" b="1" dirty="0">
              <a:solidFill>
                <a:srgbClr val="2169D3"/>
              </a:solidFill>
              <a:latin typeface="思源黑体 CN Medium" panose="020B0600000000000000" pitchFamily="34" charset="-122"/>
              <a:ea typeface="思源黑体 CN Medium" panose="020B0600000000000000" pitchFamily="34" charset="-122"/>
              <a:sym typeface="+mn-ea"/>
            </a:endParaRPr>
          </a:p>
          <a:p>
            <a:pPr>
              <a:spcBef>
                <a:spcPct val="0"/>
              </a:spcBef>
              <a:spcAft>
                <a:spcPct val="0"/>
              </a:spcAft>
            </a:pPr>
            <a:r>
              <a:rPr lang="zh-CN" altLang="en-US" b="1" dirty="0">
                <a:solidFill>
                  <a:srgbClr val="2169D3"/>
                </a:solidFill>
                <a:latin typeface="思源黑体 CN Medium" panose="020B0600000000000000" pitchFamily="34" charset="-122"/>
                <a:ea typeface="思源黑体 CN Medium" panose="020B0600000000000000" pitchFamily="34" charset="-122"/>
                <a:sym typeface="+mn-ea"/>
              </a:rPr>
              <a:t>消息不断霸屏</a:t>
            </a:r>
            <a:endParaRPr lang="zh-CN" altLang="en-US" b="1" dirty="0">
              <a:solidFill>
                <a:srgbClr val="2169D3"/>
              </a:solidFill>
              <a:latin typeface="思源黑体 CN Medium" panose="020B0600000000000000" pitchFamily="34" charset="-122"/>
              <a:ea typeface="思源黑体 CN Medium" panose="020B0600000000000000" pitchFamily="34" charset="-122"/>
              <a:cs typeface="+mn-ea"/>
              <a:sym typeface="+mn-ea"/>
            </a:endParaRPr>
          </a:p>
        </p:txBody>
      </p:sp>
      <p:sp>
        <p:nvSpPr>
          <p:cNvPr id="21" name="矩形 20"/>
          <p:cNvSpPr/>
          <p:nvPr>
            <p:custDataLst>
              <p:tags r:id="rId15"/>
            </p:custDataLst>
          </p:nvPr>
        </p:nvSpPr>
        <p:spPr>
          <a:xfrm>
            <a:off x="4561917" y="2227955"/>
            <a:ext cx="3068055" cy="834771"/>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a:sym typeface="+mn-ea"/>
              </a:rPr>
              <a:t>一个大的主线往往凭借梯队鱼贯而行</a:t>
            </a:r>
            <a:endParaRPr lang="zh-CN" altLang="en-US" sz="1400">
              <a:sym typeface="+mn-ea"/>
            </a:endParaRPr>
          </a:p>
          <a:p>
            <a:pPr>
              <a:lnSpc>
                <a:spcPct val="130000"/>
              </a:lnSpc>
              <a:spcBef>
                <a:spcPct val="0"/>
              </a:spcBef>
              <a:spcAft>
                <a:spcPct val="0"/>
              </a:spcAft>
            </a:pPr>
            <a:r>
              <a:rPr lang="zh-CN" altLang="en-US" sz="1400">
                <a:sym typeface="+mn-ea"/>
              </a:rPr>
              <a:t>利好消息不断，市场热度高</a:t>
            </a:r>
            <a:endParaRPr lang="zh-CN" altLang="en-US" sz="1400">
              <a:solidFill>
                <a:schemeClr val="tx1">
                  <a:lumMod val="85000"/>
                  <a:lumOff val="15000"/>
                </a:schemeClr>
              </a:solidFill>
              <a:latin typeface="+mn-ea"/>
              <a:cs typeface="+mn-ea"/>
              <a:sym typeface="+mn-ea"/>
            </a:endParaRPr>
          </a:p>
        </p:txBody>
      </p:sp>
      <p:cxnSp>
        <p:nvCxnSpPr>
          <p:cNvPr id="15" name="直接连接符 14"/>
          <p:cNvCxnSpPr/>
          <p:nvPr>
            <p:custDataLst>
              <p:tags r:id="rId16"/>
            </p:custDataLst>
          </p:nvPr>
        </p:nvCxnSpPr>
        <p:spPr>
          <a:xfrm>
            <a:off x="4403871" y="1803032"/>
            <a:ext cx="0" cy="1557033"/>
          </a:xfrm>
          <a:prstGeom prst="line">
            <a:avLst/>
          </a:prstGeom>
          <a:ln w="3175">
            <a:solidFill>
              <a:schemeClr val="accent1"/>
            </a:solidFill>
            <a:headEnd type="oval" w="sm" len="sm"/>
            <a:tailEnd type="none" w="sm" len="sm"/>
          </a:ln>
        </p:spPr>
        <p:style>
          <a:lnRef idx="2">
            <a:schemeClr val="accent1"/>
          </a:lnRef>
          <a:fillRef idx="0">
            <a:srgbClr val="FFFFFF"/>
          </a:fillRef>
          <a:effectRef idx="0">
            <a:srgbClr val="FFFFFF"/>
          </a:effectRef>
          <a:fontRef idx="minor">
            <a:schemeClr val="tx1"/>
          </a:fontRef>
        </p:style>
      </p:cxnSp>
      <p:sp>
        <p:nvSpPr>
          <p:cNvPr id="22" name="矩形 21"/>
          <p:cNvSpPr/>
          <p:nvPr>
            <p:custDataLst>
              <p:tags r:id="rId17"/>
            </p:custDataLst>
          </p:nvPr>
        </p:nvSpPr>
        <p:spPr>
          <a:xfrm>
            <a:off x="6232246" y="4282349"/>
            <a:ext cx="3068055" cy="731418"/>
          </a:xfrm>
          <a:prstGeom prst="rect">
            <a:avLst/>
          </a:prstGeom>
          <a:noFill/>
        </p:spPr>
        <p:txBody>
          <a:bodyPr wrap="square" lIns="0" tIns="0" rIns="0" bIns="0" rtlCol="0" anchor="b" anchorCtr="0">
            <a:noAutofit/>
          </a:bodyPr>
          <a:lstStyle/>
          <a:p>
            <a:pPr>
              <a:spcBef>
                <a:spcPct val="0"/>
              </a:spcBef>
              <a:spcAft>
                <a:spcPct val="0"/>
              </a:spcAft>
            </a:pPr>
            <a:r>
              <a:rPr lang="zh-CN" altLang="en-US" b="1">
                <a:solidFill>
                  <a:schemeClr val="accent6">
                    <a:lumMod val="75000"/>
                  </a:schemeClr>
                </a:solidFill>
                <a:sym typeface="+mn-ea"/>
              </a:rPr>
              <a:t>领军人物：</a:t>
            </a:r>
            <a:endParaRPr lang="zh-CN" altLang="en-US" b="1">
              <a:solidFill>
                <a:schemeClr val="accent6">
                  <a:lumMod val="75000"/>
                </a:schemeClr>
              </a:solidFill>
              <a:sym typeface="+mn-ea"/>
            </a:endParaRPr>
          </a:p>
          <a:p>
            <a:pPr>
              <a:spcBef>
                <a:spcPct val="0"/>
              </a:spcBef>
              <a:spcAft>
                <a:spcPct val="0"/>
              </a:spcAft>
            </a:pPr>
            <a:r>
              <a:rPr lang="zh-CN" altLang="en-US" b="1">
                <a:solidFill>
                  <a:schemeClr val="accent6">
                    <a:lumMod val="75000"/>
                  </a:schemeClr>
                </a:solidFill>
                <a:sym typeface="+mn-ea"/>
              </a:rPr>
              <a:t>推动风口龙头</a:t>
            </a:r>
            <a:endParaRPr lang="zh-CN" altLang="en-US" b="1">
              <a:solidFill>
                <a:schemeClr val="accent6">
                  <a:lumMod val="75000"/>
                </a:schemeClr>
              </a:solidFill>
              <a:latin typeface="+mn-ea"/>
              <a:cs typeface="+mn-ea"/>
              <a:sym typeface="+mn-ea"/>
            </a:endParaRPr>
          </a:p>
        </p:txBody>
      </p:sp>
      <p:sp>
        <p:nvSpPr>
          <p:cNvPr id="23" name="矩形 22"/>
          <p:cNvSpPr/>
          <p:nvPr>
            <p:custDataLst>
              <p:tags r:id="rId18"/>
            </p:custDataLst>
          </p:nvPr>
        </p:nvSpPr>
        <p:spPr>
          <a:xfrm>
            <a:off x="6232246" y="5024087"/>
            <a:ext cx="3068055" cy="834771"/>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a:sym typeface="+mn-ea"/>
              </a:rPr>
              <a:t>资金共振</a:t>
            </a:r>
            <a:endParaRPr lang="zh-CN" altLang="en-US" sz="1400">
              <a:sym typeface="+mn-ea"/>
            </a:endParaRPr>
          </a:p>
          <a:p>
            <a:pPr>
              <a:lnSpc>
                <a:spcPct val="130000"/>
              </a:lnSpc>
              <a:spcBef>
                <a:spcPct val="0"/>
              </a:spcBef>
              <a:spcAft>
                <a:spcPct val="0"/>
              </a:spcAft>
            </a:pPr>
            <a:r>
              <a:rPr lang="zh-CN" altLang="en-US" sz="1400">
                <a:sym typeface="+mn-ea"/>
              </a:rPr>
              <a:t>一是市场龙头，</a:t>
            </a:r>
            <a:endParaRPr lang="zh-CN" altLang="en-US" sz="1400">
              <a:sym typeface="+mn-ea"/>
            </a:endParaRPr>
          </a:p>
          <a:p>
            <a:pPr>
              <a:lnSpc>
                <a:spcPct val="130000"/>
              </a:lnSpc>
              <a:spcBef>
                <a:spcPct val="0"/>
              </a:spcBef>
              <a:spcAft>
                <a:spcPct val="0"/>
              </a:spcAft>
            </a:pPr>
            <a:r>
              <a:rPr lang="zh-CN" altLang="en-US" sz="1400">
                <a:sym typeface="+mn-ea"/>
              </a:rPr>
              <a:t>二是产业龙头</a:t>
            </a:r>
            <a:endParaRPr lang="zh-CN" altLang="en-US" sz="1400">
              <a:solidFill>
                <a:schemeClr val="tx1">
                  <a:lumMod val="85000"/>
                  <a:lumOff val="15000"/>
                </a:schemeClr>
              </a:solidFill>
              <a:latin typeface="+mn-ea"/>
              <a:cs typeface="+mn-ea"/>
              <a:sym typeface="+mn-ea"/>
            </a:endParaRPr>
          </a:p>
        </p:txBody>
      </p:sp>
      <p:cxnSp>
        <p:nvCxnSpPr>
          <p:cNvPr id="16" name="直接连接符 15"/>
          <p:cNvCxnSpPr/>
          <p:nvPr>
            <p:custDataLst>
              <p:tags r:id="rId19"/>
            </p:custDataLst>
          </p:nvPr>
        </p:nvCxnSpPr>
        <p:spPr>
          <a:xfrm>
            <a:off x="6051975" y="3975905"/>
            <a:ext cx="0" cy="1557033"/>
          </a:xfrm>
          <a:prstGeom prst="line">
            <a:avLst/>
          </a:prstGeom>
          <a:ln w="3175">
            <a:solidFill>
              <a:schemeClr val="accent6">
                <a:lumMod val="75000"/>
              </a:schemeClr>
            </a:solidFill>
            <a:headEnd type="none" w="sm" len="sm"/>
            <a:tailEnd type="oval" w="sm" len="sm"/>
          </a:ln>
        </p:spPr>
        <p:style>
          <a:lnRef idx="2">
            <a:schemeClr val="accent1"/>
          </a:lnRef>
          <a:fillRef idx="0">
            <a:srgbClr val="FFFFFF"/>
          </a:fillRef>
          <a:effectRef idx="0">
            <a:srgbClr val="FFFFFF"/>
          </a:effectRef>
          <a:fontRef idx="minor">
            <a:schemeClr val="tx1"/>
          </a:fontRef>
        </p:style>
      </p:cxnSp>
      <p:sp>
        <p:nvSpPr>
          <p:cNvPr id="24" name="矩形 23"/>
          <p:cNvSpPr/>
          <p:nvPr>
            <p:custDataLst>
              <p:tags r:id="rId20"/>
            </p:custDataLst>
          </p:nvPr>
        </p:nvSpPr>
        <p:spPr>
          <a:xfrm>
            <a:off x="8420184" y="1466533"/>
            <a:ext cx="3068055" cy="731418"/>
          </a:xfrm>
          <a:prstGeom prst="rect">
            <a:avLst/>
          </a:prstGeom>
          <a:noFill/>
        </p:spPr>
        <p:txBody>
          <a:bodyPr wrap="square" lIns="0" tIns="0" rIns="0" bIns="0" rtlCol="0" anchor="b" anchorCtr="0">
            <a:noAutofit/>
          </a:bodyPr>
          <a:lstStyle/>
          <a:p>
            <a:pPr>
              <a:spcBef>
                <a:spcPct val="0"/>
              </a:spcBef>
              <a:spcAft>
                <a:spcPct val="0"/>
              </a:spcAft>
            </a:pPr>
            <a:r>
              <a:rPr lang="zh-CN" altLang="en-US" b="1">
                <a:solidFill>
                  <a:srgbClr val="2169D3"/>
                </a:solidFill>
                <a:sym typeface="+mn-ea"/>
              </a:rPr>
              <a:t>高潮分化：</a:t>
            </a:r>
            <a:endParaRPr lang="zh-CN" altLang="en-US" b="1">
              <a:solidFill>
                <a:srgbClr val="2169D3"/>
              </a:solidFill>
              <a:sym typeface="+mn-ea"/>
            </a:endParaRPr>
          </a:p>
          <a:p>
            <a:pPr>
              <a:spcBef>
                <a:spcPct val="0"/>
              </a:spcBef>
              <a:spcAft>
                <a:spcPct val="0"/>
              </a:spcAft>
            </a:pPr>
            <a:r>
              <a:rPr lang="zh-CN" altLang="en-US" b="1">
                <a:solidFill>
                  <a:srgbClr val="2169D3"/>
                </a:solidFill>
                <a:sym typeface="+mn-ea"/>
              </a:rPr>
              <a:t>市场情绪、板块热点</a:t>
            </a:r>
            <a:endParaRPr lang="zh-CN" altLang="en-US" b="1">
              <a:solidFill>
                <a:srgbClr val="2169D3"/>
              </a:solidFill>
              <a:sym typeface="+mn-ea"/>
            </a:endParaRPr>
          </a:p>
        </p:txBody>
      </p:sp>
      <p:sp>
        <p:nvSpPr>
          <p:cNvPr id="25" name="矩形 24"/>
          <p:cNvSpPr/>
          <p:nvPr>
            <p:custDataLst>
              <p:tags r:id="rId21"/>
            </p:custDataLst>
          </p:nvPr>
        </p:nvSpPr>
        <p:spPr>
          <a:xfrm>
            <a:off x="8420184" y="2225415"/>
            <a:ext cx="3068055" cy="834771"/>
          </a:xfrm>
          <a:prstGeom prst="rect">
            <a:avLst/>
          </a:prstGeom>
          <a:noFill/>
        </p:spPr>
        <p:txBody>
          <a:bodyPr wrap="square" lIns="0" tIns="0" rIns="0" bIns="0" rtlCol="0" anchor="t" anchorCtr="0">
            <a:noAutofit/>
          </a:bodyPr>
          <a:lstStyle/>
          <a:p>
            <a:pPr algn="l">
              <a:lnSpc>
                <a:spcPct val="130000"/>
              </a:lnSpc>
              <a:buClrTx/>
              <a:buSzTx/>
              <a:buNone/>
            </a:pPr>
            <a:r>
              <a:rPr lang="zh-CN" altLang="en-US" sz="1400">
                <a:sym typeface="+mn-ea"/>
              </a:rPr>
              <a:t>高潮卖跟风，卖在沸点的逆向思维</a:t>
            </a:r>
            <a:endParaRPr lang="zh-CN" altLang="en-US" sz="1400">
              <a:sym typeface="+mn-ea"/>
            </a:endParaRPr>
          </a:p>
          <a:p>
            <a:pPr algn="l">
              <a:lnSpc>
                <a:spcPct val="130000"/>
              </a:lnSpc>
              <a:buClrTx/>
              <a:buSzTx/>
              <a:buNone/>
            </a:pPr>
            <a:r>
              <a:rPr lang="zh-CN" altLang="en-US" sz="1400">
                <a:sym typeface="+mn-ea"/>
              </a:rPr>
              <a:t>分化看龙头，高潮后跟风股容易被实锤</a:t>
            </a:r>
            <a:endParaRPr lang="zh-CN" altLang="en-US" sz="1400">
              <a:sym typeface="+mn-ea"/>
            </a:endParaRPr>
          </a:p>
        </p:txBody>
      </p:sp>
      <p:cxnSp>
        <p:nvCxnSpPr>
          <p:cNvPr id="18" name="直接连接符 17"/>
          <p:cNvCxnSpPr/>
          <p:nvPr>
            <p:custDataLst>
              <p:tags r:id="rId22"/>
            </p:custDataLst>
          </p:nvPr>
        </p:nvCxnSpPr>
        <p:spPr>
          <a:xfrm>
            <a:off x="8331988" y="1832242"/>
            <a:ext cx="0" cy="1557033"/>
          </a:xfrm>
          <a:prstGeom prst="line">
            <a:avLst/>
          </a:prstGeom>
          <a:ln w="3175">
            <a:solidFill>
              <a:schemeClr val="accent1"/>
            </a:solidFill>
            <a:headEnd type="oval" w="sm" len="sm"/>
            <a:tailEnd type="none" w="sm" len="sm"/>
          </a:ln>
        </p:spPr>
        <p:style>
          <a:lnRef idx="2">
            <a:schemeClr val="accent1"/>
          </a:lnRef>
          <a:fillRef idx="0">
            <a:srgbClr val="FFFFFF"/>
          </a:fillRef>
          <a:effectRef idx="0">
            <a:srgbClr val="FFFFFF"/>
          </a:effectRef>
          <a:fontRef idx="minor">
            <a:schemeClr val="tx1"/>
          </a:fontRef>
        </p:style>
      </p:cxnSp>
      <p:sp>
        <p:nvSpPr>
          <p:cNvPr id="26" name="燕尾形箭头 25"/>
          <p:cNvSpPr/>
          <p:nvPr>
            <p:custDataLst>
              <p:tags r:id="rId23"/>
            </p:custDataLst>
          </p:nvPr>
        </p:nvSpPr>
        <p:spPr>
          <a:xfrm>
            <a:off x="9599295" y="3088005"/>
            <a:ext cx="2210435" cy="1177925"/>
          </a:xfrm>
          <a:prstGeom prst="notchedRightArrow">
            <a:avLst/>
          </a:prstGeom>
          <a:gradFill>
            <a:gsLst>
              <a:gs pos="50000">
                <a:schemeClr val="accent6"/>
              </a:gs>
              <a:gs pos="0">
                <a:schemeClr val="accent6">
                  <a:lumMod val="25000"/>
                  <a:lumOff val="75000"/>
                </a:schemeClr>
              </a:gs>
              <a:gs pos="100000">
                <a:schemeClr val="accent6">
                  <a:lumMod val="85000"/>
                </a:schemeClr>
              </a:gs>
            </a:gsLst>
            <a:lin ang="5400000" scaled="1"/>
          </a:gradFill>
          <a:ln>
            <a:noFill/>
          </a:ln>
          <a:effectLst>
            <a:outerShdw blurRad="63500" dist="63500" dir="2700000" algn="tl"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71755" rIns="7175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000" b="1">
                <a:latin typeface="+mn-ea"/>
                <a:cs typeface="+mn-ea"/>
                <a:sym typeface="+mn-ea"/>
              </a:rPr>
              <a:t>06</a:t>
            </a:r>
            <a:endParaRPr lang="en-US" altLang="zh-CN" sz="2000" b="1">
              <a:latin typeface="+mn-ea"/>
              <a:cs typeface="+mn-ea"/>
              <a:sym typeface="+mn-ea"/>
            </a:endParaRPr>
          </a:p>
        </p:txBody>
      </p:sp>
      <p:cxnSp>
        <p:nvCxnSpPr>
          <p:cNvPr id="27" name="直接连接符 26"/>
          <p:cNvCxnSpPr/>
          <p:nvPr>
            <p:custDataLst>
              <p:tags r:id="rId24"/>
            </p:custDataLst>
          </p:nvPr>
        </p:nvCxnSpPr>
        <p:spPr>
          <a:xfrm>
            <a:off x="9599085" y="3964475"/>
            <a:ext cx="0" cy="1557033"/>
          </a:xfrm>
          <a:prstGeom prst="line">
            <a:avLst/>
          </a:prstGeom>
          <a:ln w="3175">
            <a:solidFill>
              <a:schemeClr val="accent6">
                <a:lumMod val="75000"/>
              </a:schemeClr>
            </a:solidFill>
            <a:headEnd type="none" w="sm" len="sm"/>
            <a:tailEnd type="oval" w="sm" len="sm"/>
          </a:ln>
        </p:spPr>
        <p:style>
          <a:lnRef idx="2">
            <a:schemeClr val="accent1"/>
          </a:lnRef>
          <a:fillRef idx="0">
            <a:srgbClr val="FFFFFF"/>
          </a:fillRef>
          <a:effectRef idx="0">
            <a:srgbClr val="FFFFFF"/>
          </a:effectRef>
          <a:fontRef idx="minor">
            <a:schemeClr val="tx1"/>
          </a:fontRef>
        </p:style>
      </p:cxnSp>
      <p:sp>
        <p:nvSpPr>
          <p:cNvPr id="33" name="矩形 32"/>
          <p:cNvSpPr/>
          <p:nvPr>
            <p:custDataLst>
              <p:tags r:id="rId25"/>
            </p:custDataLst>
          </p:nvPr>
        </p:nvSpPr>
        <p:spPr>
          <a:xfrm>
            <a:off x="9712960" y="4104005"/>
            <a:ext cx="1776095" cy="845820"/>
          </a:xfrm>
          <a:prstGeom prst="rect">
            <a:avLst/>
          </a:prstGeom>
          <a:noFill/>
        </p:spPr>
        <p:txBody>
          <a:bodyPr wrap="square" lIns="0" tIns="0" rIns="0" bIns="0" rtlCol="0" anchor="b" anchorCtr="0">
            <a:noAutofit/>
          </a:bodyPr>
          <a:p>
            <a:pPr>
              <a:spcBef>
                <a:spcPct val="0"/>
              </a:spcBef>
              <a:spcAft>
                <a:spcPct val="0"/>
              </a:spcAft>
            </a:pPr>
            <a:r>
              <a:rPr lang="zh-CN" altLang="en-US" b="1">
                <a:solidFill>
                  <a:schemeClr val="accent6">
                    <a:lumMod val="75000"/>
                  </a:schemeClr>
                </a:solidFill>
                <a:sym typeface="+mn-ea"/>
              </a:rPr>
              <a:t>风口落幕：</a:t>
            </a:r>
            <a:endParaRPr lang="zh-CN" altLang="en-US" b="1">
              <a:solidFill>
                <a:schemeClr val="accent6">
                  <a:lumMod val="75000"/>
                </a:schemeClr>
              </a:solidFill>
              <a:sym typeface="+mn-ea"/>
            </a:endParaRPr>
          </a:p>
          <a:p>
            <a:pPr>
              <a:spcBef>
                <a:spcPct val="0"/>
              </a:spcBef>
              <a:spcAft>
                <a:spcPct val="0"/>
              </a:spcAft>
            </a:pPr>
            <a:r>
              <a:rPr lang="zh-CN" altLang="en-US" b="1">
                <a:solidFill>
                  <a:schemeClr val="accent6">
                    <a:lumMod val="75000"/>
                  </a:schemeClr>
                </a:solidFill>
                <a:sym typeface="+mn-ea"/>
              </a:rPr>
              <a:t>人气股集中退潮</a:t>
            </a:r>
            <a:endParaRPr lang="zh-CN" altLang="en-US" b="1">
              <a:solidFill>
                <a:schemeClr val="accent6">
                  <a:lumMod val="75000"/>
                </a:schemeClr>
              </a:solidFill>
              <a:sym typeface="+mn-ea"/>
            </a:endParaRPr>
          </a:p>
        </p:txBody>
      </p:sp>
      <p:sp>
        <p:nvSpPr>
          <p:cNvPr id="34" name="矩形 33"/>
          <p:cNvSpPr/>
          <p:nvPr>
            <p:custDataLst>
              <p:tags r:id="rId26"/>
            </p:custDataLst>
          </p:nvPr>
        </p:nvSpPr>
        <p:spPr>
          <a:xfrm>
            <a:off x="9712960" y="5027295"/>
            <a:ext cx="2161540" cy="648335"/>
          </a:xfrm>
          <a:prstGeom prst="rect">
            <a:avLst/>
          </a:prstGeom>
          <a:noFill/>
        </p:spPr>
        <p:txBody>
          <a:bodyPr wrap="square" lIns="0" tIns="0" rIns="0" bIns="0" rtlCol="0" anchor="t" anchorCtr="0">
            <a:noAutofit/>
          </a:bodyPr>
          <a:p>
            <a:pPr algn="l">
              <a:lnSpc>
                <a:spcPct val="130000"/>
              </a:lnSpc>
              <a:buClrTx/>
              <a:buSzTx/>
              <a:buNone/>
            </a:pPr>
            <a:r>
              <a:rPr lang="zh-CN" altLang="en-US" sz="1400">
                <a:sym typeface="+mn-ea"/>
              </a:rPr>
              <a:t>低位票或新题材出现</a:t>
            </a:r>
            <a:endParaRPr lang="zh-CN" altLang="en-US" sz="1400">
              <a:sym typeface="+mn-ea"/>
            </a:endParaRPr>
          </a:p>
          <a:p>
            <a:pPr algn="l">
              <a:lnSpc>
                <a:spcPct val="130000"/>
              </a:lnSpc>
              <a:buClrTx/>
              <a:buSzTx/>
              <a:buNone/>
            </a:pPr>
            <a:r>
              <a:rPr lang="zh-CN" altLang="en-US" sz="1400">
                <a:sym typeface="+mn-ea"/>
              </a:rPr>
              <a:t>专注低位补涨或低吸龙回头</a:t>
            </a:r>
            <a:endParaRPr lang="zh-CN" altLang="en-US" sz="1400">
              <a:sym typeface="+mn-ea"/>
            </a:endParaRPr>
          </a:p>
        </p:txBody>
      </p:sp>
      <p:sp>
        <p:nvSpPr>
          <p:cNvPr id="8" name="文本框 7"/>
          <p:cNvSpPr txBox="1"/>
          <p:nvPr/>
        </p:nvSpPr>
        <p:spPr>
          <a:xfrm>
            <a:off x="2977515" y="922655"/>
            <a:ext cx="6621780" cy="398780"/>
          </a:xfrm>
          <a:prstGeom prst="rect">
            <a:avLst/>
          </a:prstGeom>
          <a:noFill/>
        </p:spPr>
        <p:txBody>
          <a:bodyPr wrap="square" rtlCol="0" anchor="t">
            <a:spAutoFit/>
          </a:bodyPr>
          <a:p>
            <a:r>
              <a:rPr lang="zh-CN" altLang="en-US" sz="2000" b="1">
                <a:solidFill>
                  <a:srgbClr val="C70000"/>
                </a:solidFill>
                <a:sym typeface="+mn-ea"/>
              </a:rPr>
              <a:t>形成风口</a:t>
            </a:r>
            <a:r>
              <a:rPr lang="en-US" altLang="zh-CN" sz="2000" b="1">
                <a:solidFill>
                  <a:srgbClr val="C70000"/>
                </a:solidFill>
                <a:sym typeface="+mn-ea"/>
              </a:rPr>
              <a:t>     →   </a:t>
            </a:r>
            <a:r>
              <a:rPr lang="zh-CN" altLang="en-US" sz="2000" b="1">
                <a:solidFill>
                  <a:srgbClr val="C70000"/>
                </a:solidFill>
                <a:sym typeface="+mn-ea"/>
              </a:rPr>
              <a:t>风口发酵</a:t>
            </a:r>
            <a:r>
              <a:rPr lang="en-US" altLang="zh-CN" sz="2000" b="1">
                <a:solidFill>
                  <a:srgbClr val="C70000"/>
                </a:solidFill>
                <a:sym typeface="+mn-ea"/>
              </a:rPr>
              <a:t>     →     </a:t>
            </a:r>
            <a:r>
              <a:rPr lang="zh-CN" altLang="en-US" sz="2000" b="1">
                <a:solidFill>
                  <a:srgbClr val="C70000"/>
                </a:solidFill>
                <a:sym typeface="+mn-ea"/>
              </a:rPr>
              <a:t>高潮分化</a:t>
            </a:r>
            <a:r>
              <a:rPr lang="en-US" altLang="zh-CN" sz="2000" b="1">
                <a:solidFill>
                  <a:srgbClr val="C70000"/>
                </a:solidFill>
                <a:sym typeface="+mn-ea"/>
              </a:rPr>
              <a:t>  →     </a:t>
            </a:r>
            <a:r>
              <a:rPr lang="zh-CN" altLang="en-US" sz="2000" b="1">
                <a:solidFill>
                  <a:srgbClr val="C70000"/>
                </a:solidFill>
                <a:sym typeface="+mn-ea"/>
              </a:rPr>
              <a:t>风口落幕</a:t>
            </a:r>
            <a:endParaRPr lang="zh-CN" altLang="en-US" sz="2000" b="1">
              <a:solidFill>
                <a:srgbClr val="C70000"/>
              </a:solidFill>
              <a:sym typeface="+mn-ea"/>
            </a:endParaRPr>
          </a:p>
        </p:txBody>
      </p:sp>
      <p:sp>
        <p:nvSpPr>
          <p:cNvPr id="7" name="矩形 6"/>
          <p:cNvSpPr/>
          <p:nvPr/>
        </p:nvSpPr>
        <p:spPr>
          <a:xfrm>
            <a:off x="329565" y="1525905"/>
            <a:ext cx="4007485" cy="4359910"/>
          </a:xfrm>
          <a:prstGeom prst="rect">
            <a:avLst/>
          </a:prstGeom>
          <a:noFill/>
          <a:ln w="12700" cmpd="sng">
            <a:solidFill>
              <a:srgbClr val="C81D31"/>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4402455" y="1543050"/>
            <a:ext cx="3670300" cy="4359910"/>
          </a:xfrm>
          <a:prstGeom prst="rect">
            <a:avLst/>
          </a:prstGeom>
          <a:noFill/>
          <a:ln w="12700" cmpd="sng">
            <a:solidFill>
              <a:srgbClr val="C81D31"/>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18"/>
          <p:cNvSpPr/>
          <p:nvPr/>
        </p:nvSpPr>
        <p:spPr>
          <a:xfrm>
            <a:off x="8211820" y="1520190"/>
            <a:ext cx="3662680" cy="4359910"/>
          </a:xfrm>
          <a:prstGeom prst="rect">
            <a:avLst/>
          </a:prstGeom>
          <a:noFill/>
          <a:ln w="12700" cmpd="sng">
            <a:solidFill>
              <a:srgbClr val="C81D31"/>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目录 拷贝 2"/>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custDataLst>
              <p:tags r:id="rId2"/>
            </p:custDataLst>
          </p:nvPr>
        </p:nvSpPr>
        <p:spPr>
          <a:xfrm>
            <a:off x="3315970" y="88265"/>
            <a:ext cx="6466840" cy="625475"/>
          </a:xfrm>
          <a:prstGeom prst="rect">
            <a:avLst/>
          </a:prstGeom>
          <a:noFill/>
        </p:spPr>
        <p:txBody>
          <a:bodyPr wrap="square" rtlCol="0">
            <a:noAutofit/>
          </a:bodyPr>
          <a:p>
            <a:pPr marR="0" defTabSz="914400" fontAlgn="auto">
              <a:lnSpc>
                <a:spcPct val="100000"/>
              </a:lnSpc>
              <a:spcBef>
                <a:spcPts val="0"/>
              </a:spcBef>
              <a:buClrTx/>
              <a:buSzTx/>
              <a:buFontTx/>
              <a:buNone/>
            </a:pPr>
            <a:r>
              <a:rPr lang="en-US" altLang="zh-CN" sz="3600">
                <a:solidFill>
                  <a:schemeClr val="bg1"/>
                </a:solidFill>
                <a:sym typeface="+mn-ea"/>
              </a:rPr>
              <a:t>  </a:t>
            </a:r>
            <a:r>
              <a:rPr lang="en-US" altLang="zh-CN" sz="3600" b="1">
                <a:solidFill>
                  <a:schemeClr val="bg1"/>
                </a:solidFill>
                <a:sym typeface="+mn-ea"/>
              </a:rPr>
              <a:t> </a:t>
            </a:r>
            <a:r>
              <a:rPr lang="zh-CN" altLang="en-US" sz="3600" b="1">
                <a:solidFill>
                  <a:schemeClr val="bg1"/>
                </a:solidFill>
                <a:sym typeface="+mn-ea"/>
              </a:rPr>
              <a:t>一、</a:t>
            </a:r>
            <a:r>
              <a:rPr lang="en-US" altLang="zh-CN" sz="3600" b="1">
                <a:solidFill>
                  <a:schemeClr val="bg1"/>
                </a:solidFill>
                <a:sym typeface="+mn-ea"/>
              </a:rPr>
              <a:t> </a:t>
            </a:r>
            <a:r>
              <a:rPr lang="zh-CN" altLang="en-US" sz="3600" b="1">
                <a:solidFill>
                  <a:schemeClr val="bg1"/>
                </a:solidFill>
                <a:sym typeface="+mn-ea"/>
              </a:rPr>
              <a:t>风口擒牛</a:t>
            </a:r>
            <a:r>
              <a:rPr lang="en-US" altLang="zh-CN" sz="3600" b="1">
                <a:solidFill>
                  <a:schemeClr val="bg1"/>
                </a:solidFill>
                <a:sym typeface="+mn-ea"/>
              </a:rPr>
              <a:t>-</a:t>
            </a:r>
            <a:r>
              <a:rPr lang="zh-CN" altLang="en-US" sz="3600" b="1">
                <a:solidFill>
                  <a:schemeClr val="bg1"/>
                </a:solidFill>
                <a:sym typeface="+mn-ea"/>
              </a:rPr>
              <a:t>跟庄</a:t>
            </a:r>
            <a:r>
              <a:rPr lang="zh-CN" altLang="en-US" sz="3600" b="1">
                <a:solidFill>
                  <a:schemeClr val="bg1"/>
                </a:solidFill>
                <a:sym typeface="+mn-ea"/>
              </a:rPr>
              <a:t>吃肉</a:t>
            </a:r>
            <a:endParaRPr kumimoji="0" lang="zh-CN" altLang="en-US" sz="3600" b="1" i="0" kern="1200" cap="none" spc="0" normalizeH="0" baseline="0">
              <a:solidFill>
                <a:schemeClr val="bg1"/>
              </a:solidFill>
              <a:sym typeface="+mn-ea"/>
            </a:endParaRPr>
          </a:p>
        </p:txBody>
      </p:sp>
      <p:sp>
        <p:nvSpPr>
          <p:cNvPr id="13" name="文本框 12"/>
          <p:cNvSpPr txBox="1"/>
          <p:nvPr/>
        </p:nvSpPr>
        <p:spPr>
          <a:xfrm>
            <a:off x="441960" y="1058545"/>
            <a:ext cx="11160760" cy="632460"/>
          </a:xfrm>
          <a:prstGeom prst="rect">
            <a:avLst/>
          </a:prstGeom>
          <a:ln w="12700" cap="flat" cmpd="sng" algn="ctr">
            <a:solidFill>
              <a:schemeClr val="accent3"/>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spAutoFit/>
          </a:bodyPr>
          <a:p>
            <a:pPr>
              <a:lnSpc>
                <a:spcPct val="110000"/>
              </a:lnSpc>
            </a:pPr>
            <a:r>
              <a:rPr lang="zh-CN" altLang="en-US" sz="1600">
                <a:uFillTx/>
                <a:sym typeface="+mn-ea"/>
              </a:rPr>
              <a:t>所谓风口擒牛，是指通过</a:t>
            </a:r>
            <a:r>
              <a:rPr lang="zh-CN" altLang="en-US" sz="1600" b="1">
                <a:solidFill>
                  <a:srgbClr val="FF0000"/>
                </a:solidFill>
                <a:uFillTx/>
                <a:sym typeface="+mn-ea"/>
              </a:rPr>
              <a:t>消息驱动</a:t>
            </a:r>
            <a:r>
              <a:rPr lang="en-US" altLang="zh-CN" sz="1600" b="1">
                <a:solidFill>
                  <a:srgbClr val="FF0000"/>
                </a:solidFill>
                <a:uFillTx/>
                <a:sym typeface="+mn-ea"/>
              </a:rPr>
              <a:t>+</a:t>
            </a:r>
            <a:r>
              <a:rPr lang="zh-CN" altLang="en-US" sz="1600" b="1">
                <a:solidFill>
                  <a:srgbClr val="FF0000"/>
                </a:solidFill>
                <a:uFillTx/>
                <a:sym typeface="+mn-ea"/>
              </a:rPr>
              <a:t>资金异动</a:t>
            </a:r>
            <a:r>
              <a:rPr lang="zh-CN" altLang="en-US" sz="1600">
                <a:uFillTx/>
                <a:sym typeface="+mn-ea"/>
              </a:rPr>
              <a:t>，来确定短期风口，并在风口形成之初，</a:t>
            </a:r>
            <a:r>
              <a:rPr lang="zh-CN" altLang="en-US" sz="1600" b="1">
                <a:solidFill>
                  <a:srgbClr val="FF0000"/>
                </a:solidFill>
                <a:uFillTx/>
                <a:sym typeface="+mn-ea"/>
              </a:rPr>
              <a:t>寻找率先异动拉升走强</a:t>
            </a:r>
            <a:r>
              <a:rPr lang="zh-CN" altLang="en-US" sz="1600">
                <a:uFillTx/>
                <a:sym typeface="+mn-ea"/>
              </a:rPr>
              <a:t>的个股（有望成为后续龙头）</a:t>
            </a:r>
            <a:r>
              <a:rPr lang="en-US" altLang="zh-CN" sz="1600">
                <a:uFillTx/>
                <a:sym typeface="+mn-ea"/>
              </a:rPr>
              <a:t>  </a:t>
            </a:r>
            <a:r>
              <a:rPr lang="zh-CN" altLang="en-US" sz="1600">
                <a:uFillTx/>
                <a:sym typeface="+mn-ea"/>
              </a:rPr>
              <a:t>，在它放量拉升之际尽量低吸跟进，从而吃肉（行情配合下，风口龙头</a:t>
            </a:r>
            <a:r>
              <a:rPr lang="zh-CN" altLang="en-US" sz="1600">
                <a:uFillTx/>
                <a:sym typeface="+mn-ea"/>
              </a:rPr>
              <a:t>当天大概率封板并有溢价）</a:t>
            </a:r>
            <a:endParaRPr lang="zh-CN" altLang="en-US" sz="1600">
              <a:solidFill>
                <a:schemeClr val="tx1"/>
              </a:solidFill>
              <a:uFillTx/>
              <a:sym typeface="+mn-ea"/>
            </a:endParaRPr>
          </a:p>
        </p:txBody>
      </p:sp>
      <p:sp>
        <p:nvSpPr>
          <p:cNvPr id="8" name="文本框 7"/>
          <p:cNvSpPr txBox="1"/>
          <p:nvPr/>
        </p:nvSpPr>
        <p:spPr>
          <a:xfrm>
            <a:off x="276225" y="2195195"/>
            <a:ext cx="3153410" cy="2306955"/>
          </a:xfrm>
          <a:prstGeom prst="rect">
            <a:avLst/>
          </a:prstGeom>
          <a:noFill/>
        </p:spPr>
        <p:txBody>
          <a:bodyPr wrap="square" rtlCol="0" anchor="t">
            <a:spAutoFit/>
          </a:bodyPr>
          <a:p>
            <a:pPr>
              <a:lnSpc>
                <a:spcPct val="150000"/>
              </a:lnSpc>
            </a:pPr>
            <a:r>
              <a:rPr lang="zh-CN" altLang="en-US" sz="1600" b="1">
                <a:uFillTx/>
                <a:sym typeface="+mn-ea"/>
              </a:rPr>
              <a:t>实操要点</a:t>
            </a:r>
            <a:endParaRPr lang="zh-CN" altLang="en-US" sz="1600" b="1">
              <a:uFillTx/>
              <a:sym typeface="+mn-ea"/>
            </a:endParaRPr>
          </a:p>
          <a:p>
            <a:pPr>
              <a:lnSpc>
                <a:spcPct val="150000"/>
              </a:lnSpc>
            </a:pPr>
            <a:endParaRPr lang="zh-CN" altLang="en-US" sz="1600">
              <a:uFillTx/>
              <a:sym typeface="+mn-ea"/>
            </a:endParaRPr>
          </a:p>
          <a:p>
            <a:pPr>
              <a:lnSpc>
                <a:spcPct val="150000"/>
              </a:lnSpc>
            </a:pPr>
            <a:r>
              <a:rPr lang="en-US" altLang="zh-CN" sz="1600">
                <a:uFillTx/>
                <a:sym typeface="+mn-ea"/>
              </a:rPr>
              <a:t>1</a:t>
            </a:r>
            <a:r>
              <a:rPr lang="zh-CN" altLang="en-US" sz="1600">
                <a:uFillTx/>
                <a:sym typeface="+mn-ea"/>
              </a:rPr>
              <a:t>、确定风口（逻辑</a:t>
            </a:r>
            <a:r>
              <a:rPr lang="en-US" altLang="zh-CN" sz="1600">
                <a:uFillTx/>
                <a:sym typeface="+mn-ea"/>
              </a:rPr>
              <a:t>+</a:t>
            </a:r>
            <a:r>
              <a:rPr lang="zh-CN" altLang="en-US" sz="1600">
                <a:uFillTx/>
                <a:sym typeface="+mn-ea"/>
              </a:rPr>
              <a:t>资金）</a:t>
            </a:r>
            <a:endParaRPr lang="zh-CN" altLang="en-US" sz="1600">
              <a:uFillTx/>
              <a:sym typeface="+mn-ea"/>
            </a:endParaRPr>
          </a:p>
          <a:p>
            <a:pPr>
              <a:lnSpc>
                <a:spcPct val="150000"/>
              </a:lnSpc>
            </a:pPr>
            <a:r>
              <a:rPr lang="en-US" altLang="zh-CN" sz="1600">
                <a:uFillTx/>
                <a:sym typeface="+mn-ea"/>
              </a:rPr>
              <a:t>2</a:t>
            </a:r>
            <a:r>
              <a:rPr lang="zh-CN" altLang="en-US" sz="1600">
                <a:uFillTx/>
                <a:sym typeface="+mn-ea"/>
              </a:rPr>
              <a:t>、寻找</a:t>
            </a:r>
            <a:r>
              <a:rPr lang="zh-CN" altLang="en-US" sz="1600" b="1">
                <a:solidFill>
                  <a:srgbClr val="FF0000"/>
                </a:solidFill>
                <a:uFillTx/>
                <a:sym typeface="+mn-ea"/>
              </a:rPr>
              <a:t>率先资金异动</a:t>
            </a:r>
            <a:r>
              <a:rPr lang="zh-CN" altLang="en-US" sz="1600">
                <a:uFillTx/>
                <a:sym typeface="+mn-ea"/>
              </a:rPr>
              <a:t>的个股</a:t>
            </a:r>
            <a:endParaRPr lang="zh-CN" altLang="en-US" sz="1600">
              <a:uFillTx/>
              <a:sym typeface="+mn-ea"/>
            </a:endParaRPr>
          </a:p>
          <a:p>
            <a:pPr>
              <a:lnSpc>
                <a:spcPct val="150000"/>
              </a:lnSpc>
            </a:pPr>
            <a:r>
              <a:rPr lang="en-US" altLang="zh-CN" sz="1600">
                <a:uFillTx/>
                <a:sym typeface="+mn-ea"/>
              </a:rPr>
              <a:t>3</a:t>
            </a:r>
            <a:r>
              <a:rPr lang="zh-CN" altLang="en-US" sz="1600">
                <a:uFillTx/>
                <a:sym typeface="+mn-ea"/>
              </a:rPr>
              <a:t>、结合技术形态放量突破最佳</a:t>
            </a:r>
            <a:endParaRPr lang="zh-CN" altLang="en-US" sz="1600">
              <a:uFillTx/>
              <a:sym typeface="+mn-ea"/>
            </a:endParaRPr>
          </a:p>
          <a:p>
            <a:pPr>
              <a:lnSpc>
                <a:spcPct val="150000"/>
              </a:lnSpc>
            </a:pPr>
            <a:r>
              <a:rPr lang="en-US" altLang="zh-CN" sz="1600">
                <a:uFillTx/>
                <a:sym typeface="+mn-ea"/>
              </a:rPr>
              <a:t>4</a:t>
            </a:r>
            <a:r>
              <a:rPr lang="zh-CN" altLang="en-US" sz="1600">
                <a:uFillTx/>
                <a:sym typeface="+mn-ea"/>
              </a:rPr>
              <a:t>、具备基本面硬逻辑支撑最佳</a:t>
            </a:r>
            <a:endParaRPr lang="zh-CN" altLang="en-US" sz="1600">
              <a:uFillTx/>
              <a:sym typeface="+mn-ea"/>
            </a:endParaRPr>
          </a:p>
        </p:txBody>
      </p:sp>
      <p:sp>
        <p:nvSpPr>
          <p:cNvPr id="3" name="文本框 2"/>
          <p:cNvSpPr txBox="1"/>
          <p:nvPr/>
        </p:nvSpPr>
        <p:spPr>
          <a:xfrm>
            <a:off x="4295140" y="2416175"/>
            <a:ext cx="7148195" cy="3282950"/>
          </a:xfrm>
          <a:prstGeom prst="rect">
            <a:avLst/>
          </a:prstGeom>
          <a:ln w="12700" cap="flat" cmpd="sng" algn="ctr">
            <a:solidFill>
              <a:schemeClr val="accent3"/>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noAutofit/>
          </a:bodyPr>
          <a:p>
            <a:pPr>
              <a:lnSpc>
                <a:spcPct val="110000"/>
              </a:lnSpc>
            </a:pPr>
            <a:endParaRPr lang="zh-CN" altLang="en-US" sz="1600">
              <a:solidFill>
                <a:schemeClr val="tx1"/>
              </a:solidFill>
              <a:uFillTx/>
              <a:sym typeface="+mn-ea"/>
            </a:endParaRPr>
          </a:p>
        </p:txBody>
      </p:sp>
      <p:pic>
        <p:nvPicPr>
          <p:cNvPr id="10" name="图片 9"/>
          <p:cNvPicPr>
            <a:picLocks noChangeAspect="1"/>
          </p:cNvPicPr>
          <p:nvPr/>
        </p:nvPicPr>
        <p:blipFill>
          <a:blip r:embed="rId3"/>
          <a:srcRect l="5870"/>
          <a:stretch>
            <a:fillRect/>
          </a:stretch>
        </p:blipFill>
        <p:spPr>
          <a:xfrm>
            <a:off x="8121650" y="1843405"/>
            <a:ext cx="3574415" cy="2109470"/>
          </a:xfrm>
          <a:prstGeom prst="rect">
            <a:avLst/>
          </a:prstGeom>
          <a:ln>
            <a:solidFill>
              <a:schemeClr val="accent6"/>
            </a:solidFill>
          </a:ln>
        </p:spPr>
      </p:pic>
      <p:sp>
        <p:nvSpPr>
          <p:cNvPr id="11" name="文本框 10"/>
          <p:cNvSpPr txBox="1"/>
          <p:nvPr/>
        </p:nvSpPr>
        <p:spPr>
          <a:xfrm>
            <a:off x="3216275" y="2087245"/>
            <a:ext cx="4726305" cy="583565"/>
          </a:xfrm>
          <a:prstGeom prst="rect">
            <a:avLst/>
          </a:prstGeom>
        </p:spPr>
        <p:style>
          <a:lnRef idx="0">
            <a:srgbClr val="FFFFFF"/>
          </a:lnRef>
          <a:fillRef idx="1">
            <a:schemeClr val="accent2"/>
          </a:fillRef>
          <a:effectRef idx="1">
            <a:schemeClr val="accent2"/>
          </a:effectRef>
          <a:fontRef idx="minor">
            <a:schemeClr val="lt1"/>
          </a:fontRef>
        </p:style>
        <p:txBody>
          <a:bodyPr wrap="square" rtlCol="0" anchor="t">
            <a:spAutoFit/>
          </a:bodyPr>
          <a:p>
            <a:r>
              <a:rPr lang="zh-CN" altLang="en-US" sz="1600"/>
              <a:t>风口：本周不跟着美股下跌的国产芯片（特朗普胜任</a:t>
            </a:r>
            <a:r>
              <a:rPr lang="en-US" altLang="zh-CN" sz="1600"/>
              <a:t>+</a:t>
            </a:r>
            <a:r>
              <a:rPr lang="zh-CN" altLang="en-US" sz="1600"/>
              <a:t>国产替代</a:t>
            </a:r>
            <a:r>
              <a:rPr lang="en-US" altLang="zh-CN" sz="1600"/>
              <a:t>+</a:t>
            </a:r>
            <a:r>
              <a:rPr lang="zh-CN" altLang="en-US" sz="1600"/>
              <a:t>华为手机基本用国产芯片）</a:t>
            </a:r>
            <a:endParaRPr lang="zh-CN" altLang="en-US" sz="1600"/>
          </a:p>
        </p:txBody>
      </p:sp>
      <p:pic>
        <p:nvPicPr>
          <p:cNvPr id="12" name="图片 11"/>
          <p:cNvPicPr>
            <a:picLocks noChangeAspect="1"/>
          </p:cNvPicPr>
          <p:nvPr/>
        </p:nvPicPr>
        <p:blipFill>
          <a:blip r:embed="rId4"/>
          <a:srcRect l="14606"/>
          <a:stretch>
            <a:fillRect/>
          </a:stretch>
        </p:blipFill>
        <p:spPr>
          <a:xfrm>
            <a:off x="3216275" y="2840990"/>
            <a:ext cx="4726305" cy="2858135"/>
          </a:xfrm>
          <a:prstGeom prst="rect">
            <a:avLst/>
          </a:prstGeom>
          <a:ln>
            <a:solidFill>
              <a:schemeClr val="accent2"/>
            </a:solidFill>
          </a:ln>
        </p:spPr>
      </p:pic>
      <p:pic>
        <p:nvPicPr>
          <p:cNvPr id="9" name="图片 8"/>
          <p:cNvPicPr>
            <a:picLocks noChangeAspect="1"/>
          </p:cNvPicPr>
          <p:nvPr/>
        </p:nvPicPr>
        <p:blipFill>
          <a:blip r:embed="rId5"/>
          <a:srcRect l="6464"/>
          <a:stretch>
            <a:fillRect/>
          </a:stretch>
        </p:blipFill>
        <p:spPr>
          <a:xfrm>
            <a:off x="8121650" y="4018915"/>
            <a:ext cx="3574415" cy="2280285"/>
          </a:xfrm>
          <a:prstGeom prst="rect">
            <a:avLst/>
          </a:prstGeom>
          <a:ln>
            <a:solidFill>
              <a:srgbClr val="00B0F0"/>
            </a:solidFill>
          </a:ln>
        </p:spPr>
      </p:pic>
      <p:sp>
        <p:nvSpPr>
          <p:cNvPr id="6" name="文本框 5"/>
          <p:cNvSpPr txBox="1"/>
          <p:nvPr/>
        </p:nvSpPr>
        <p:spPr>
          <a:xfrm>
            <a:off x="441960" y="4622800"/>
            <a:ext cx="2487295" cy="1076325"/>
          </a:xfrm>
          <a:prstGeom prst="rect">
            <a:avLst/>
          </a:prstGeom>
          <a:ln w="12700" cap="flat" cmpd="sng" algn="ctr">
            <a:solidFill>
              <a:schemeClr val="accent2"/>
            </a:solidFill>
            <a:prstDash val="dash"/>
            <a:miter lim="800000"/>
          </a:ln>
        </p:spPr>
        <p:style>
          <a:lnRef idx="0">
            <a:schemeClr val="accent2"/>
          </a:lnRef>
          <a:fillRef idx="0">
            <a:srgbClr val="FFFFFF"/>
          </a:fillRef>
          <a:effectRef idx="0">
            <a:srgbClr val="FFFFFF"/>
          </a:effectRef>
          <a:fontRef idx="minor">
            <a:schemeClr val="tx1"/>
          </a:fontRef>
        </p:style>
        <p:txBody>
          <a:bodyPr wrap="square" rtlCol="0" anchor="t">
            <a:spAutoFit/>
          </a:bodyPr>
          <a:p>
            <a:r>
              <a:rPr lang="zh-CN" altLang="en-US" sz="1600">
                <a:uFillTx/>
                <a:sym typeface="+mn-ea"/>
              </a:rPr>
              <a:t>所有个股的起爆或拉升，都是大资金的行为，故及时发现异动拉升的个股并排除诱多，有望跟风吃肉</a:t>
            </a:r>
            <a:endParaRPr lang="zh-CN" altLang="en-US" sz="1600">
              <a:uFillTx/>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目录 拷贝 2"/>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custDataLst>
              <p:tags r:id="rId2"/>
            </p:custDataLst>
          </p:nvPr>
        </p:nvSpPr>
        <p:spPr>
          <a:xfrm>
            <a:off x="3104515" y="88265"/>
            <a:ext cx="6120130" cy="645160"/>
          </a:xfrm>
          <a:prstGeom prst="rect">
            <a:avLst/>
          </a:prstGeom>
          <a:noFill/>
        </p:spPr>
        <p:txBody>
          <a:bodyPr wrap="square" rtlCol="0">
            <a:spAutoFit/>
          </a:bodyPr>
          <a:p>
            <a:pPr marR="0" defTabSz="914400" fontAlgn="auto">
              <a:lnSpc>
                <a:spcPct val="100000"/>
              </a:lnSpc>
              <a:spcBef>
                <a:spcPts val="0"/>
              </a:spcBef>
              <a:buClrTx/>
              <a:buSzTx/>
              <a:buFontTx/>
              <a:buNone/>
            </a:pPr>
            <a:r>
              <a:rPr lang="en-US" altLang="zh-CN" sz="3600">
                <a:solidFill>
                  <a:schemeClr val="bg1"/>
                </a:solidFill>
                <a:sym typeface="+mn-ea"/>
              </a:rPr>
              <a:t>  </a:t>
            </a:r>
            <a:r>
              <a:rPr lang="en-US" altLang="zh-CN" sz="3600" b="1">
                <a:solidFill>
                  <a:schemeClr val="bg1"/>
                </a:solidFill>
                <a:sym typeface="+mn-ea"/>
              </a:rPr>
              <a:t>           </a:t>
            </a:r>
            <a:r>
              <a:rPr lang="zh-CN" altLang="en-US" sz="3600" b="1">
                <a:solidFill>
                  <a:schemeClr val="bg1"/>
                </a:solidFill>
                <a:sym typeface="+mn-ea"/>
              </a:rPr>
              <a:t>案例回顾：光刻胶</a:t>
            </a:r>
            <a:endParaRPr kumimoji="0" lang="en-US" altLang="zh-CN" sz="3600" b="1" i="0" kern="1200" cap="none" spc="0" normalizeH="0" baseline="0">
              <a:solidFill>
                <a:schemeClr val="bg1"/>
              </a:solidFill>
              <a:sym typeface="+mn-ea"/>
            </a:endParaRPr>
          </a:p>
        </p:txBody>
      </p:sp>
      <p:sp>
        <p:nvSpPr>
          <p:cNvPr id="13" name="文本框 12"/>
          <p:cNvSpPr txBox="1"/>
          <p:nvPr/>
        </p:nvSpPr>
        <p:spPr>
          <a:xfrm>
            <a:off x="720725" y="1131570"/>
            <a:ext cx="3358515" cy="3868420"/>
          </a:xfrm>
          <a:prstGeom prst="rect">
            <a:avLst/>
          </a:prstGeom>
          <a:ln w="12700" cap="flat" cmpd="sng" algn="ctr">
            <a:solidFill>
              <a:schemeClr val="accent3"/>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noAutofit/>
          </a:bodyPr>
          <a:p>
            <a:pPr>
              <a:lnSpc>
                <a:spcPct val="170000"/>
              </a:lnSpc>
            </a:pPr>
            <a:r>
              <a:rPr lang="zh-CN" altLang="en-US" b="1">
                <a:highlight>
                  <a:srgbClr val="FFFF00"/>
                </a:highlight>
                <a:uFillTx/>
                <a:sym typeface="+mn-ea"/>
              </a:rPr>
              <a:t>案例</a:t>
            </a:r>
            <a:r>
              <a:rPr lang="en-US" altLang="zh-CN" b="1">
                <a:highlight>
                  <a:srgbClr val="FFFF00"/>
                </a:highlight>
                <a:uFillTx/>
                <a:sym typeface="+mn-ea"/>
              </a:rPr>
              <a:t>1</a:t>
            </a:r>
            <a:r>
              <a:rPr lang="zh-CN" altLang="en-US" b="1">
                <a:highlight>
                  <a:srgbClr val="FFFF00"/>
                </a:highlight>
                <a:uFillTx/>
                <a:sym typeface="+mn-ea"/>
              </a:rPr>
              <a:t>、</a:t>
            </a:r>
            <a:r>
              <a:rPr lang="en-US" altLang="zh-CN">
                <a:uFillTx/>
                <a:sym typeface="+mn-ea"/>
              </a:rPr>
              <a:t>5</a:t>
            </a:r>
            <a:r>
              <a:rPr lang="zh-CN" altLang="en-US">
                <a:uFillTx/>
                <a:sym typeface="+mn-ea"/>
              </a:rPr>
              <a:t>月</a:t>
            </a:r>
            <a:r>
              <a:rPr lang="en-US" altLang="zh-CN">
                <a:uFillTx/>
                <a:sym typeface="+mn-ea"/>
              </a:rPr>
              <a:t>27</a:t>
            </a:r>
            <a:r>
              <a:rPr lang="zh-CN" altLang="en-US">
                <a:uFillTx/>
                <a:sym typeface="+mn-ea"/>
              </a:rPr>
              <a:t>日《国家第三期大基金成立》，消息刺激，半导体芯片、高端材料、高端设备炒作，其中光刻胶</a:t>
            </a:r>
            <a:r>
              <a:rPr lang="en-US" altLang="zh-CN">
                <a:uFillTx/>
                <a:sym typeface="+mn-ea"/>
              </a:rPr>
              <a:t>/PCB</a:t>
            </a:r>
            <a:r>
              <a:rPr lang="zh-CN" altLang="en-US">
                <a:uFillTx/>
                <a:sym typeface="+mn-ea"/>
              </a:rPr>
              <a:t>概念容大感光率先得到资金抢筹，确定龙头，于是在它放量拉升时果断低吸就能捕捉当天涨停板以及后续的波段。</a:t>
            </a:r>
            <a:endParaRPr lang="zh-CN" altLang="en-US">
              <a:solidFill>
                <a:schemeClr val="tx1"/>
              </a:solidFill>
              <a:uFillTx/>
              <a:sym typeface="+mn-ea"/>
            </a:endParaRPr>
          </a:p>
        </p:txBody>
      </p:sp>
      <p:pic>
        <p:nvPicPr>
          <p:cNvPr id="10" name="图片 9"/>
          <p:cNvPicPr>
            <a:picLocks noChangeAspect="1"/>
          </p:cNvPicPr>
          <p:nvPr/>
        </p:nvPicPr>
        <p:blipFill>
          <a:blip r:embed="rId3"/>
          <a:stretch>
            <a:fillRect/>
          </a:stretch>
        </p:blipFill>
        <p:spPr>
          <a:xfrm>
            <a:off x="4742180" y="911860"/>
            <a:ext cx="6680835" cy="5212080"/>
          </a:xfrm>
          <a:prstGeom prst="rect">
            <a:avLst/>
          </a:prstGeom>
          <a:ln>
            <a:solidFill>
              <a:schemeClr val="accent6"/>
            </a:solidFill>
          </a:ln>
        </p:spPr>
      </p:pic>
      <p:sp>
        <p:nvSpPr>
          <p:cNvPr id="3" name="文本框 2"/>
          <p:cNvSpPr txBox="1"/>
          <p:nvPr/>
        </p:nvSpPr>
        <p:spPr>
          <a:xfrm>
            <a:off x="720725" y="5203190"/>
            <a:ext cx="3357880" cy="866140"/>
          </a:xfrm>
          <a:prstGeom prst="rect">
            <a:avLst/>
          </a:prstGeom>
        </p:spPr>
        <p:style>
          <a:lnRef idx="0">
            <a:srgbClr val="FFFFFF"/>
          </a:lnRef>
          <a:fillRef idx="1">
            <a:schemeClr val="accent1"/>
          </a:fillRef>
          <a:effectRef idx="1">
            <a:schemeClr val="accent1"/>
          </a:effectRef>
          <a:fontRef idx="minor">
            <a:schemeClr val="lt1"/>
          </a:fontRef>
        </p:style>
        <p:txBody>
          <a:bodyPr wrap="square" rtlCol="0" anchor="t">
            <a:spAutoFit/>
          </a:bodyPr>
          <a:p>
            <a:pPr>
              <a:lnSpc>
                <a:spcPct val="140000"/>
              </a:lnSpc>
            </a:pPr>
            <a:r>
              <a:rPr lang="zh-CN" altLang="en-US" sz="1200">
                <a:sym typeface="+mn-ea"/>
              </a:rPr>
              <a:t>备注：其他光刻胶概念基本是午后才拉升：雅克科技、富乐德、华峰测控</a:t>
            </a:r>
            <a:r>
              <a:rPr lang="zh-CN" sz="1200">
                <a:sym typeface="+mn-ea"/>
              </a:rPr>
              <a:t>、</a:t>
            </a:r>
            <a:r>
              <a:rPr lang="zh-CN" altLang="en-US" sz="1200">
                <a:sym typeface="+mn-ea"/>
              </a:rPr>
              <a:t>艾森股份、捷捷微电、富瀚微、澜起科技、力芯微等</a:t>
            </a:r>
            <a:endParaRPr lang="zh-CN" altLang="en-US" sz="120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目录 拷贝 2"/>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custDataLst>
              <p:tags r:id="rId2"/>
            </p:custDataLst>
          </p:nvPr>
        </p:nvSpPr>
        <p:spPr>
          <a:xfrm>
            <a:off x="3154045" y="88265"/>
            <a:ext cx="5539105" cy="645160"/>
          </a:xfrm>
          <a:prstGeom prst="rect">
            <a:avLst/>
          </a:prstGeom>
          <a:noFill/>
        </p:spPr>
        <p:txBody>
          <a:bodyPr wrap="square" rtlCol="0">
            <a:spAutoFit/>
          </a:bodyPr>
          <a:p>
            <a:pPr marR="0" defTabSz="914400" fontAlgn="auto">
              <a:lnSpc>
                <a:spcPct val="100000"/>
              </a:lnSpc>
              <a:spcBef>
                <a:spcPts val="0"/>
              </a:spcBef>
              <a:buClrTx/>
              <a:buSzTx/>
              <a:buFontTx/>
              <a:buNone/>
            </a:pPr>
            <a:r>
              <a:rPr lang="en-US" altLang="zh-CN" sz="3600">
                <a:solidFill>
                  <a:schemeClr val="bg1"/>
                </a:solidFill>
                <a:sym typeface="+mn-ea"/>
              </a:rPr>
              <a:t>  </a:t>
            </a:r>
            <a:r>
              <a:rPr lang="en-US" altLang="zh-CN" sz="3600" b="1">
                <a:solidFill>
                  <a:schemeClr val="bg1"/>
                </a:solidFill>
                <a:sym typeface="+mn-ea"/>
              </a:rPr>
              <a:t>           </a:t>
            </a:r>
            <a:r>
              <a:rPr lang="zh-CN" altLang="en-US" sz="3600" b="1">
                <a:solidFill>
                  <a:schemeClr val="bg1"/>
                </a:solidFill>
                <a:sym typeface="+mn-ea"/>
              </a:rPr>
              <a:t>案例回顾：</a:t>
            </a:r>
            <a:r>
              <a:rPr lang="en-US" altLang="zh-CN" sz="3600" b="1">
                <a:solidFill>
                  <a:schemeClr val="bg1"/>
                </a:solidFill>
                <a:sym typeface="+mn-ea"/>
              </a:rPr>
              <a:t>CPO</a:t>
            </a:r>
            <a:endParaRPr kumimoji="0" lang="en-US" altLang="zh-CN" sz="3600" b="1" i="0" kern="1200" cap="none" spc="0" normalizeH="0" baseline="0">
              <a:solidFill>
                <a:schemeClr val="bg1"/>
              </a:solidFill>
              <a:sym typeface="+mn-ea"/>
            </a:endParaRPr>
          </a:p>
        </p:txBody>
      </p:sp>
      <p:sp>
        <p:nvSpPr>
          <p:cNvPr id="11" name="文本框 10"/>
          <p:cNvSpPr txBox="1"/>
          <p:nvPr/>
        </p:nvSpPr>
        <p:spPr>
          <a:xfrm>
            <a:off x="622935" y="1168400"/>
            <a:ext cx="3493135" cy="4521835"/>
          </a:xfrm>
          <a:prstGeom prst="rect">
            <a:avLst/>
          </a:prstGeom>
          <a:ln w="12700" cap="flat" cmpd="sng" algn="ctr">
            <a:solidFill>
              <a:schemeClr val="accent3"/>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spAutoFit/>
          </a:bodyPr>
          <a:p>
            <a:pPr>
              <a:lnSpc>
                <a:spcPct val="160000"/>
              </a:lnSpc>
            </a:pPr>
            <a:r>
              <a:rPr lang="zh-CN" altLang="en-US" b="1">
                <a:highlight>
                  <a:srgbClr val="FFFF00"/>
                </a:highlight>
                <a:uFillTx/>
                <a:sym typeface="+mn-ea"/>
              </a:rPr>
              <a:t>案例</a:t>
            </a:r>
            <a:r>
              <a:rPr lang="en-US" altLang="zh-CN" b="1">
                <a:highlight>
                  <a:srgbClr val="FFFF00"/>
                </a:highlight>
                <a:uFillTx/>
                <a:sym typeface="+mn-ea"/>
              </a:rPr>
              <a:t>2</a:t>
            </a:r>
            <a:r>
              <a:rPr lang="zh-CN" altLang="en-US" b="1">
                <a:highlight>
                  <a:srgbClr val="FFFF00"/>
                </a:highlight>
                <a:uFillTx/>
                <a:sym typeface="+mn-ea"/>
              </a:rPr>
              <a:t>、</a:t>
            </a:r>
            <a:r>
              <a:rPr lang="en-US" altLang="zh-CN">
                <a:uFillTx/>
                <a:sym typeface="+mn-ea"/>
              </a:rPr>
              <a:t>6</a:t>
            </a:r>
            <a:r>
              <a:rPr lang="zh-CN" altLang="en-US">
                <a:uFillTx/>
                <a:sym typeface="+mn-ea"/>
              </a:rPr>
              <a:t>月</a:t>
            </a:r>
            <a:r>
              <a:rPr lang="en-US" altLang="zh-CN">
                <a:uFillTx/>
                <a:sym typeface="+mn-ea"/>
              </a:rPr>
              <a:t>14</a:t>
            </a:r>
            <a:r>
              <a:rPr lang="zh-CN" altLang="en-US">
                <a:uFillTx/>
                <a:sym typeface="+mn-ea"/>
              </a:rPr>
              <a:t>日</a:t>
            </a:r>
            <a:r>
              <a:rPr lang="en-US" altLang="zh-CN">
                <a:uFillTx/>
                <a:sym typeface="+mn-ea"/>
              </a:rPr>
              <a:t>传闻：</a:t>
            </a:r>
            <a:r>
              <a:rPr lang="zh-CN" altLang="en-US">
                <a:uFillTx/>
                <a:sym typeface="+mn-ea"/>
              </a:rPr>
              <a:t>中际旭创</a:t>
            </a:r>
            <a:r>
              <a:rPr lang="en-US" altLang="zh-CN">
                <a:uFillTx/>
                <a:sym typeface="+mn-ea"/>
              </a:rPr>
              <a:t>在新加坡交流会上表示，明年800G的量很有可能1500万+只，此前</a:t>
            </a:r>
            <a:r>
              <a:rPr lang="zh-CN" altLang="en-US">
                <a:uFillTx/>
                <a:sym typeface="+mn-ea"/>
              </a:rPr>
              <a:t>市场</a:t>
            </a:r>
            <a:r>
              <a:rPr lang="en-US" altLang="zh-CN">
                <a:uFillTx/>
                <a:sym typeface="+mn-ea"/>
              </a:rPr>
              <a:t>预期1000万只</a:t>
            </a:r>
            <a:r>
              <a:rPr lang="zh-CN" altLang="en-US">
                <a:uFillTx/>
                <a:sym typeface="+mn-ea"/>
              </a:rPr>
              <a:t>。且看到资金开盘就抢筹</a:t>
            </a:r>
            <a:r>
              <a:rPr lang="en-US" altLang="zh-CN">
                <a:uFillTx/>
                <a:sym typeface="+mn-ea"/>
              </a:rPr>
              <a:t>CPO</a:t>
            </a:r>
            <a:r>
              <a:rPr lang="zh-CN" altLang="en-US">
                <a:uFillTx/>
                <a:sym typeface="+mn-ea"/>
              </a:rPr>
              <a:t>人气票（全部指数低开而新易盛、中际旭创平开甚至高开），确认</a:t>
            </a:r>
            <a:r>
              <a:rPr lang="en-US" altLang="zh-CN">
                <a:uFillTx/>
                <a:sym typeface="+mn-ea"/>
              </a:rPr>
              <a:t>CPO</a:t>
            </a:r>
            <a:r>
              <a:rPr lang="zh-CN" altLang="en-US">
                <a:uFillTx/>
                <a:sym typeface="+mn-ea"/>
              </a:rPr>
              <a:t>或成当日热点。于是在</a:t>
            </a:r>
            <a:r>
              <a:rPr lang="en-US" altLang="zh-CN">
                <a:uFillTx/>
                <a:sym typeface="+mn-ea"/>
              </a:rPr>
              <a:t>9:50</a:t>
            </a:r>
            <a:r>
              <a:rPr lang="zh-CN" altLang="en-US">
                <a:uFillTx/>
                <a:sym typeface="+mn-ea"/>
              </a:rPr>
              <a:t>看到剑桥科技、东田微、天孚通讯快速拉升，择优跟进就能当天吃肉</a:t>
            </a:r>
            <a:r>
              <a:rPr lang="zh-CN" altLang="en-US" sz="1600">
                <a:uFillTx/>
                <a:sym typeface="+mn-ea"/>
              </a:rPr>
              <a:t>。</a:t>
            </a:r>
            <a:endParaRPr lang="zh-CN" altLang="en-US" sz="1600">
              <a:solidFill>
                <a:schemeClr val="tx1"/>
              </a:solidFill>
              <a:uFillTx/>
              <a:sym typeface="+mn-ea"/>
            </a:endParaRPr>
          </a:p>
        </p:txBody>
      </p:sp>
      <p:pic>
        <p:nvPicPr>
          <p:cNvPr id="12" name="图片 11"/>
          <p:cNvPicPr>
            <a:picLocks noChangeAspect="1"/>
          </p:cNvPicPr>
          <p:nvPr/>
        </p:nvPicPr>
        <p:blipFill>
          <a:blip r:embed="rId3"/>
          <a:srcRect l="6847"/>
          <a:stretch>
            <a:fillRect/>
          </a:stretch>
        </p:blipFill>
        <p:spPr>
          <a:xfrm>
            <a:off x="4309745" y="1063625"/>
            <a:ext cx="7567295" cy="5066030"/>
          </a:xfrm>
          <a:prstGeom prst="rect">
            <a:avLst/>
          </a:prstGeom>
          <a:ln>
            <a:solidFill>
              <a:schemeClr val="accent6"/>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目录 拷贝 2"/>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custDataLst>
              <p:tags r:id="rId2"/>
            </p:custDataLst>
          </p:nvPr>
        </p:nvSpPr>
        <p:spPr>
          <a:xfrm>
            <a:off x="3315970" y="88265"/>
            <a:ext cx="6466840" cy="625475"/>
          </a:xfrm>
          <a:prstGeom prst="rect">
            <a:avLst/>
          </a:prstGeom>
          <a:noFill/>
        </p:spPr>
        <p:txBody>
          <a:bodyPr wrap="square" rtlCol="0">
            <a:noAutofit/>
          </a:bodyPr>
          <a:p>
            <a:pPr marR="0" defTabSz="914400" fontAlgn="auto">
              <a:lnSpc>
                <a:spcPct val="100000"/>
              </a:lnSpc>
              <a:spcBef>
                <a:spcPts val="0"/>
              </a:spcBef>
              <a:buClrTx/>
              <a:buSzTx/>
              <a:buFontTx/>
              <a:buNone/>
            </a:pPr>
            <a:r>
              <a:rPr lang="en-US" altLang="zh-CN" sz="3600">
                <a:solidFill>
                  <a:schemeClr val="bg1"/>
                </a:solidFill>
                <a:sym typeface="+mn-ea"/>
              </a:rPr>
              <a:t>  </a:t>
            </a:r>
            <a:r>
              <a:rPr lang="en-US" altLang="zh-CN" sz="3600" b="1">
                <a:solidFill>
                  <a:schemeClr val="bg1"/>
                </a:solidFill>
                <a:sym typeface="+mn-ea"/>
              </a:rPr>
              <a:t> </a:t>
            </a:r>
            <a:r>
              <a:rPr lang="zh-CN" altLang="en-US" sz="3600" b="1">
                <a:solidFill>
                  <a:schemeClr val="bg1"/>
                </a:solidFill>
                <a:sym typeface="+mn-ea"/>
              </a:rPr>
              <a:t>二、</a:t>
            </a:r>
            <a:r>
              <a:rPr lang="en-US" altLang="zh-CN" sz="3600" b="1">
                <a:solidFill>
                  <a:schemeClr val="bg1"/>
                </a:solidFill>
                <a:sym typeface="+mn-ea"/>
              </a:rPr>
              <a:t> </a:t>
            </a:r>
            <a:r>
              <a:rPr lang="zh-CN" altLang="en-US" sz="3600" b="1">
                <a:solidFill>
                  <a:schemeClr val="bg1"/>
                </a:solidFill>
                <a:sym typeface="+mn-ea"/>
              </a:rPr>
              <a:t>风口擒牛</a:t>
            </a:r>
            <a:r>
              <a:rPr lang="en-US" altLang="zh-CN" sz="3600" b="1">
                <a:solidFill>
                  <a:schemeClr val="bg1"/>
                </a:solidFill>
                <a:sym typeface="+mn-ea"/>
              </a:rPr>
              <a:t>-</a:t>
            </a:r>
            <a:r>
              <a:rPr lang="zh-CN" altLang="en-US" sz="3600" b="1">
                <a:solidFill>
                  <a:schemeClr val="bg1"/>
                </a:solidFill>
                <a:sym typeface="+mn-ea"/>
              </a:rPr>
              <a:t>跟风吃肉</a:t>
            </a:r>
            <a:endParaRPr kumimoji="0" lang="zh-CN" altLang="en-US" sz="3600" b="1" i="0" kern="1200" cap="none" spc="0" normalizeH="0" baseline="0">
              <a:solidFill>
                <a:schemeClr val="bg1"/>
              </a:solidFill>
              <a:sym typeface="+mn-ea"/>
            </a:endParaRPr>
          </a:p>
        </p:txBody>
      </p:sp>
      <p:sp>
        <p:nvSpPr>
          <p:cNvPr id="13" name="文本框 12"/>
          <p:cNvSpPr txBox="1"/>
          <p:nvPr/>
        </p:nvSpPr>
        <p:spPr>
          <a:xfrm>
            <a:off x="488950" y="1045845"/>
            <a:ext cx="11244580" cy="902970"/>
          </a:xfrm>
          <a:prstGeom prst="rect">
            <a:avLst/>
          </a:prstGeom>
          <a:ln w="12700" cap="flat" cmpd="sng" algn="ctr">
            <a:solidFill>
              <a:schemeClr val="accent3"/>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spAutoFit/>
          </a:bodyPr>
          <a:p>
            <a:pPr>
              <a:lnSpc>
                <a:spcPct val="110000"/>
              </a:lnSpc>
            </a:pPr>
            <a:r>
              <a:rPr lang="zh-CN" altLang="en-US" sz="1600">
                <a:solidFill>
                  <a:schemeClr val="tx1"/>
                </a:solidFill>
                <a:uFillTx/>
                <a:sym typeface="+mn-ea"/>
              </a:rPr>
              <a:t>风口擒牛时，针对稳健者，也可以在风口启动初期（分化之前）做跟风。例如今天（</a:t>
            </a:r>
            <a:r>
              <a:rPr lang="en-US" altLang="zh-CN" sz="1600">
                <a:solidFill>
                  <a:schemeClr val="tx1"/>
                </a:solidFill>
                <a:uFillTx/>
                <a:sym typeface="+mn-ea"/>
              </a:rPr>
              <a:t>7</a:t>
            </a:r>
            <a:r>
              <a:rPr lang="zh-CN" altLang="en-US" sz="1600">
                <a:solidFill>
                  <a:schemeClr val="tx1"/>
                </a:solidFill>
                <a:uFillTx/>
                <a:sym typeface="+mn-ea"/>
              </a:rPr>
              <a:t>月</a:t>
            </a:r>
            <a:r>
              <a:rPr lang="en-US" altLang="zh-CN" sz="1600">
                <a:solidFill>
                  <a:schemeClr val="tx1"/>
                </a:solidFill>
                <a:uFillTx/>
                <a:sym typeface="+mn-ea"/>
              </a:rPr>
              <a:t>19</a:t>
            </a:r>
            <a:r>
              <a:rPr lang="zh-CN" altLang="en-US" sz="1600">
                <a:solidFill>
                  <a:schemeClr val="tx1"/>
                </a:solidFill>
                <a:uFillTx/>
                <a:sym typeface="+mn-ea"/>
              </a:rPr>
              <a:t>日）半导体芯片延续昨日强势，开盘就看到昨日龙头上海贝岭逆势高开走升，</a:t>
            </a:r>
            <a:r>
              <a:rPr lang="en-US" altLang="zh-CN" sz="1600">
                <a:solidFill>
                  <a:schemeClr val="tx1"/>
                </a:solidFill>
                <a:uFillTx/>
                <a:sym typeface="+mn-ea"/>
              </a:rPr>
              <a:t>9:40</a:t>
            </a:r>
            <a:r>
              <a:rPr lang="zh-CN" altLang="en-US" sz="1600">
                <a:solidFill>
                  <a:schemeClr val="tx1"/>
                </a:solidFill>
                <a:uFillTx/>
                <a:sym typeface="+mn-ea"/>
              </a:rPr>
              <a:t>左右直接大单封板，于是继续看到</a:t>
            </a:r>
            <a:r>
              <a:rPr lang="zh-CN" altLang="en-US" sz="1600" b="1">
                <a:solidFill>
                  <a:srgbClr val="FF0000"/>
                </a:solidFill>
                <a:uFillTx/>
                <a:sym typeface="+mn-ea"/>
              </a:rPr>
              <a:t>双乐股份、士兰微、新洁能、瑞芯微、华虹公司、北京君正等异动拉升</a:t>
            </a:r>
            <a:r>
              <a:rPr lang="zh-CN" altLang="en-US" sz="1600">
                <a:solidFill>
                  <a:schemeClr val="tx1"/>
                </a:solidFill>
                <a:uFillTx/>
                <a:sym typeface="+mn-ea"/>
              </a:rPr>
              <a:t>，叠加</a:t>
            </a:r>
            <a:r>
              <a:rPr lang="en-US" altLang="zh-CN" sz="1600">
                <a:solidFill>
                  <a:schemeClr val="tx1"/>
                </a:solidFill>
                <a:uFillTx/>
                <a:sym typeface="+mn-ea"/>
              </a:rPr>
              <a:t>L2</a:t>
            </a:r>
            <a:r>
              <a:rPr lang="zh-CN" altLang="en-US" sz="1600">
                <a:solidFill>
                  <a:schemeClr val="tx1"/>
                </a:solidFill>
                <a:uFillTx/>
                <a:sym typeface="+mn-ea"/>
              </a:rPr>
              <a:t>资金显示大单抢筹，果断低吸，当天都能吃肉。</a:t>
            </a:r>
            <a:endParaRPr lang="zh-CN" altLang="en-US" sz="1600">
              <a:solidFill>
                <a:schemeClr val="tx1"/>
              </a:solidFill>
              <a:uFillTx/>
              <a:sym typeface="+mn-ea"/>
            </a:endParaRPr>
          </a:p>
        </p:txBody>
      </p:sp>
      <p:sp>
        <p:nvSpPr>
          <p:cNvPr id="8" name="文本框 7"/>
          <p:cNvSpPr txBox="1"/>
          <p:nvPr/>
        </p:nvSpPr>
        <p:spPr>
          <a:xfrm>
            <a:off x="488950" y="2442210"/>
            <a:ext cx="3585210" cy="2676525"/>
          </a:xfrm>
          <a:prstGeom prst="rect">
            <a:avLst/>
          </a:prstGeom>
          <a:noFill/>
        </p:spPr>
        <p:txBody>
          <a:bodyPr wrap="square" rtlCol="0" anchor="t">
            <a:spAutoFit/>
          </a:bodyPr>
          <a:p>
            <a:pPr>
              <a:lnSpc>
                <a:spcPct val="150000"/>
              </a:lnSpc>
            </a:pPr>
            <a:r>
              <a:rPr lang="zh-CN" altLang="en-US" sz="1600" b="1">
                <a:uFillTx/>
                <a:sym typeface="+mn-ea"/>
              </a:rPr>
              <a:t>实操要点</a:t>
            </a:r>
            <a:endParaRPr lang="zh-CN" altLang="en-US" sz="1600" b="1">
              <a:uFillTx/>
              <a:sym typeface="+mn-ea"/>
            </a:endParaRPr>
          </a:p>
          <a:p>
            <a:pPr>
              <a:lnSpc>
                <a:spcPct val="150000"/>
              </a:lnSpc>
            </a:pPr>
            <a:endParaRPr lang="zh-CN" altLang="en-US" sz="1600">
              <a:uFillTx/>
              <a:sym typeface="+mn-ea"/>
            </a:endParaRPr>
          </a:p>
          <a:p>
            <a:pPr>
              <a:lnSpc>
                <a:spcPct val="150000"/>
              </a:lnSpc>
            </a:pPr>
            <a:r>
              <a:rPr lang="en-US" altLang="zh-CN" sz="1600">
                <a:uFillTx/>
                <a:sym typeface="+mn-ea"/>
              </a:rPr>
              <a:t>1</a:t>
            </a:r>
            <a:r>
              <a:rPr lang="zh-CN" altLang="en-US" sz="1600">
                <a:uFillTx/>
                <a:sym typeface="+mn-ea"/>
              </a:rPr>
              <a:t>、确定风口（逻辑</a:t>
            </a:r>
            <a:r>
              <a:rPr lang="en-US" altLang="zh-CN" sz="1600">
                <a:uFillTx/>
                <a:sym typeface="+mn-ea"/>
              </a:rPr>
              <a:t>+</a:t>
            </a:r>
            <a:r>
              <a:rPr lang="zh-CN" altLang="en-US" sz="1600">
                <a:uFillTx/>
                <a:sym typeface="+mn-ea"/>
              </a:rPr>
              <a:t>资金）</a:t>
            </a:r>
            <a:endParaRPr lang="zh-CN" altLang="en-US" sz="1600">
              <a:uFillTx/>
              <a:sym typeface="+mn-ea"/>
            </a:endParaRPr>
          </a:p>
          <a:p>
            <a:pPr>
              <a:lnSpc>
                <a:spcPct val="150000"/>
              </a:lnSpc>
            </a:pPr>
            <a:r>
              <a:rPr lang="en-US" altLang="zh-CN" sz="1600" b="1">
                <a:solidFill>
                  <a:srgbClr val="FF0000"/>
                </a:solidFill>
                <a:uFillTx/>
                <a:sym typeface="+mn-ea"/>
              </a:rPr>
              <a:t>2</a:t>
            </a:r>
            <a:r>
              <a:rPr lang="zh-CN" altLang="en-US" sz="1600" b="1">
                <a:solidFill>
                  <a:srgbClr val="FF0000"/>
                </a:solidFill>
                <a:uFillTx/>
                <a:sym typeface="+mn-ea"/>
              </a:rPr>
              <a:t>、确认走出龙头</a:t>
            </a:r>
            <a:endParaRPr lang="zh-CN" altLang="en-US" sz="1600" b="1">
              <a:solidFill>
                <a:srgbClr val="FF0000"/>
              </a:solidFill>
              <a:uFillTx/>
              <a:sym typeface="+mn-ea"/>
            </a:endParaRPr>
          </a:p>
          <a:p>
            <a:pPr>
              <a:lnSpc>
                <a:spcPct val="150000"/>
              </a:lnSpc>
            </a:pPr>
            <a:r>
              <a:rPr lang="en-US" altLang="zh-CN" sz="1600" b="1">
                <a:solidFill>
                  <a:srgbClr val="FF0000"/>
                </a:solidFill>
                <a:uFillTx/>
                <a:sym typeface="+mn-ea"/>
              </a:rPr>
              <a:t>3</a:t>
            </a:r>
            <a:r>
              <a:rPr lang="zh-CN" altLang="en-US" sz="1600" b="1">
                <a:solidFill>
                  <a:srgbClr val="FF0000"/>
                </a:solidFill>
                <a:uFillTx/>
                <a:sym typeface="+mn-ea"/>
              </a:rPr>
              <a:t>、寻找有资金异动的跟风股</a:t>
            </a:r>
            <a:endParaRPr lang="zh-CN" altLang="en-US" sz="1600" b="1">
              <a:solidFill>
                <a:srgbClr val="FF0000"/>
              </a:solidFill>
              <a:uFillTx/>
              <a:sym typeface="+mn-ea"/>
            </a:endParaRPr>
          </a:p>
          <a:p>
            <a:pPr>
              <a:lnSpc>
                <a:spcPct val="150000"/>
              </a:lnSpc>
            </a:pPr>
            <a:r>
              <a:rPr lang="en-US" altLang="zh-CN" sz="1600">
                <a:uFillTx/>
                <a:sym typeface="+mn-ea"/>
              </a:rPr>
              <a:t>4</a:t>
            </a:r>
            <a:r>
              <a:rPr lang="zh-CN" altLang="en-US" sz="1600">
                <a:uFillTx/>
                <a:sym typeface="+mn-ea"/>
              </a:rPr>
              <a:t>、结合技术形态做回档低吸</a:t>
            </a:r>
            <a:endParaRPr lang="zh-CN" altLang="en-US" sz="1600">
              <a:uFillTx/>
              <a:sym typeface="+mn-ea"/>
            </a:endParaRPr>
          </a:p>
          <a:p>
            <a:pPr>
              <a:lnSpc>
                <a:spcPct val="150000"/>
              </a:lnSpc>
            </a:pPr>
            <a:r>
              <a:rPr lang="en-US" altLang="zh-CN" sz="1600">
                <a:uFillTx/>
                <a:sym typeface="+mn-ea"/>
              </a:rPr>
              <a:t>5</a:t>
            </a:r>
            <a:r>
              <a:rPr lang="zh-CN" altLang="en-US" sz="1600">
                <a:uFillTx/>
                <a:sym typeface="+mn-ea"/>
              </a:rPr>
              <a:t>、基本面良好成功率更高</a:t>
            </a:r>
            <a:endParaRPr lang="zh-CN" altLang="en-US" sz="1600">
              <a:uFillTx/>
              <a:sym typeface="+mn-ea"/>
            </a:endParaRPr>
          </a:p>
        </p:txBody>
      </p:sp>
      <p:pic>
        <p:nvPicPr>
          <p:cNvPr id="7" name="图片 6"/>
          <p:cNvPicPr>
            <a:picLocks noChangeAspect="1"/>
          </p:cNvPicPr>
          <p:nvPr/>
        </p:nvPicPr>
        <p:blipFill>
          <a:blip r:embed="rId3"/>
          <a:stretch>
            <a:fillRect/>
          </a:stretch>
        </p:blipFill>
        <p:spPr>
          <a:xfrm>
            <a:off x="3308350" y="2251075"/>
            <a:ext cx="5456555" cy="3492500"/>
          </a:xfrm>
          <a:prstGeom prst="rect">
            <a:avLst/>
          </a:prstGeom>
          <a:ln>
            <a:solidFill>
              <a:schemeClr val="accent1">
                <a:lumMod val="40000"/>
                <a:lumOff val="60000"/>
              </a:schemeClr>
            </a:solidFill>
          </a:ln>
        </p:spPr>
      </p:pic>
      <p:pic>
        <p:nvPicPr>
          <p:cNvPr id="10" name="图片 9"/>
          <p:cNvPicPr>
            <a:picLocks noChangeAspect="1"/>
          </p:cNvPicPr>
          <p:nvPr/>
        </p:nvPicPr>
        <p:blipFill>
          <a:blip r:embed="rId4"/>
          <a:stretch>
            <a:fillRect/>
          </a:stretch>
        </p:blipFill>
        <p:spPr>
          <a:xfrm>
            <a:off x="8930005" y="2028825"/>
            <a:ext cx="2803525" cy="3357245"/>
          </a:xfrm>
          <a:prstGeom prst="rect">
            <a:avLst/>
          </a:prstGeom>
          <a:ln>
            <a:solidFill>
              <a:schemeClr val="accent6"/>
            </a:solidFill>
          </a:ln>
        </p:spPr>
      </p:pic>
      <p:pic>
        <p:nvPicPr>
          <p:cNvPr id="9" name="图片 8"/>
          <p:cNvPicPr>
            <a:picLocks noChangeAspect="1"/>
          </p:cNvPicPr>
          <p:nvPr/>
        </p:nvPicPr>
        <p:blipFill>
          <a:blip r:embed="rId5"/>
          <a:srcRect r="14346"/>
          <a:stretch>
            <a:fillRect/>
          </a:stretch>
        </p:blipFill>
        <p:spPr>
          <a:xfrm>
            <a:off x="9390380" y="3179445"/>
            <a:ext cx="2442210" cy="3032125"/>
          </a:xfrm>
          <a:prstGeom prst="rect">
            <a:avLst/>
          </a:prstGeom>
          <a:ln>
            <a:solidFill>
              <a:schemeClr val="accent6"/>
            </a:solidFill>
          </a:ln>
        </p:spPr>
      </p:pic>
      <p:sp>
        <p:nvSpPr>
          <p:cNvPr id="11" name="文本框 10"/>
          <p:cNvSpPr txBox="1"/>
          <p:nvPr/>
        </p:nvSpPr>
        <p:spPr>
          <a:xfrm>
            <a:off x="3315970" y="2087245"/>
            <a:ext cx="3412490" cy="337185"/>
          </a:xfrm>
          <a:prstGeom prst="rect">
            <a:avLst/>
          </a:prstGeom>
        </p:spPr>
        <p:style>
          <a:lnRef idx="0">
            <a:srgbClr val="FFFFFF"/>
          </a:lnRef>
          <a:fillRef idx="1">
            <a:schemeClr val="accent2"/>
          </a:fillRef>
          <a:effectRef idx="1">
            <a:schemeClr val="accent2"/>
          </a:effectRef>
          <a:fontRef idx="minor">
            <a:schemeClr val="lt1"/>
          </a:fontRef>
        </p:style>
        <p:txBody>
          <a:bodyPr wrap="square" rtlCol="0" anchor="t">
            <a:spAutoFit/>
          </a:bodyPr>
          <a:p>
            <a:r>
              <a:rPr lang="zh-CN" altLang="en-US" sz="1600"/>
              <a:t>国产芯片（</a:t>
            </a:r>
            <a:r>
              <a:rPr lang="en-US" altLang="zh-CN" sz="1600"/>
              <a:t>7</a:t>
            </a:r>
            <a:r>
              <a:rPr lang="zh-CN" altLang="en-US" sz="1600"/>
              <a:t>月</a:t>
            </a:r>
            <a:r>
              <a:rPr lang="en-US" altLang="zh-CN" sz="1600"/>
              <a:t>19</a:t>
            </a:r>
            <a:r>
              <a:rPr lang="zh-CN" altLang="en-US" sz="1600"/>
              <a:t>日</a:t>
            </a:r>
            <a:r>
              <a:rPr lang="en-US" altLang="zh-CN" sz="1600"/>
              <a:t>L2</a:t>
            </a:r>
            <a:r>
              <a:rPr lang="zh-CN" altLang="en-US" sz="1600"/>
              <a:t>资金跟风吃肉）</a:t>
            </a:r>
            <a:endParaRPr lang="zh-CN" altLang="en-US"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目录 拷贝 2"/>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custDataLst>
              <p:tags r:id="rId2"/>
            </p:custDataLst>
          </p:nvPr>
        </p:nvSpPr>
        <p:spPr>
          <a:xfrm>
            <a:off x="4495800" y="57150"/>
            <a:ext cx="4348480" cy="645160"/>
          </a:xfrm>
          <a:prstGeom prst="rect">
            <a:avLst/>
          </a:prstGeom>
          <a:noFill/>
        </p:spPr>
        <p:txBody>
          <a:bodyPr wrap="square" rtlCol="0">
            <a:spAutoFit/>
          </a:bodyPr>
          <a:p>
            <a:pPr marR="0" defTabSz="914400" fontAlgn="auto">
              <a:lnSpc>
                <a:spcPct val="100000"/>
              </a:lnSpc>
              <a:spcBef>
                <a:spcPts val="0"/>
              </a:spcBef>
              <a:buClrTx/>
              <a:buSzTx/>
              <a:buFontTx/>
              <a:buNone/>
            </a:pPr>
            <a:r>
              <a:rPr lang="en-US" altLang="zh-CN" sz="3600">
                <a:solidFill>
                  <a:schemeClr val="bg1"/>
                </a:solidFill>
                <a:sym typeface="+mn-ea"/>
              </a:rPr>
              <a:t> </a:t>
            </a:r>
            <a:r>
              <a:rPr lang="zh-CN" altLang="en-US" sz="3600" b="1">
                <a:solidFill>
                  <a:schemeClr val="bg1"/>
                </a:solidFill>
                <a:sym typeface="+mn-ea"/>
              </a:rPr>
              <a:t>案例回顾</a:t>
            </a:r>
            <a:r>
              <a:rPr lang="en-US" altLang="zh-CN" sz="3600" b="1">
                <a:solidFill>
                  <a:schemeClr val="bg1"/>
                </a:solidFill>
                <a:sym typeface="+mn-ea"/>
              </a:rPr>
              <a:t>:</a:t>
            </a:r>
            <a:r>
              <a:rPr lang="zh-CN" altLang="en-US" sz="3600" b="1">
                <a:solidFill>
                  <a:schemeClr val="bg1"/>
                </a:solidFill>
                <a:sym typeface="+mn-ea"/>
              </a:rPr>
              <a:t>消费电子</a:t>
            </a:r>
            <a:endParaRPr kumimoji="0" lang="zh-CN" altLang="en-US" sz="3600" b="1" i="0" kern="1200" cap="none" spc="0" normalizeH="0" baseline="0">
              <a:solidFill>
                <a:schemeClr val="bg1"/>
              </a:solidFill>
              <a:sym typeface="+mn-ea"/>
            </a:endParaRPr>
          </a:p>
        </p:txBody>
      </p:sp>
      <p:pic>
        <p:nvPicPr>
          <p:cNvPr id="3" name="图片 2"/>
          <p:cNvPicPr>
            <a:picLocks noChangeAspect="1"/>
          </p:cNvPicPr>
          <p:nvPr/>
        </p:nvPicPr>
        <p:blipFill>
          <a:blip r:embed="rId3"/>
          <a:stretch>
            <a:fillRect/>
          </a:stretch>
        </p:blipFill>
        <p:spPr>
          <a:xfrm>
            <a:off x="3822065" y="2207260"/>
            <a:ext cx="8195945" cy="4065905"/>
          </a:xfrm>
          <a:prstGeom prst="rect">
            <a:avLst/>
          </a:prstGeom>
          <a:ln>
            <a:solidFill>
              <a:schemeClr val="accent1"/>
            </a:solidFill>
          </a:ln>
        </p:spPr>
      </p:pic>
      <p:pic>
        <p:nvPicPr>
          <p:cNvPr id="6" name="图片 5"/>
          <p:cNvPicPr>
            <a:picLocks noChangeAspect="1"/>
          </p:cNvPicPr>
          <p:nvPr/>
        </p:nvPicPr>
        <p:blipFill>
          <a:blip r:embed="rId4"/>
          <a:srcRect l="9230" r="32799"/>
          <a:stretch>
            <a:fillRect/>
          </a:stretch>
        </p:blipFill>
        <p:spPr>
          <a:xfrm>
            <a:off x="317500" y="2655570"/>
            <a:ext cx="3373120" cy="3221990"/>
          </a:xfrm>
          <a:prstGeom prst="rect">
            <a:avLst/>
          </a:prstGeom>
          <a:ln>
            <a:solidFill>
              <a:schemeClr val="accent6"/>
            </a:solidFill>
          </a:ln>
        </p:spPr>
      </p:pic>
      <p:sp>
        <p:nvSpPr>
          <p:cNvPr id="8" name="文本框 7"/>
          <p:cNvSpPr txBox="1"/>
          <p:nvPr/>
        </p:nvSpPr>
        <p:spPr>
          <a:xfrm>
            <a:off x="227330" y="920115"/>
            <a:ext cx="11790680" cy="1206500"/>
          </a:xfrm>
          <a:prstGeom prst="rect">
            <a:avLst/>
          </a:prstGeom>
          <a:ln w="12700" cap="flat" cmpd="sng" algn="ctr">
            <a:solidFill>
              <a:schemeClr val="accent3"/>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noAutofit/>
          </a:bodyPr>
          <a:p>
            <a:pPr>
              <a:lnSpc>
                <a:spcPct val="110000"/>
              </a:lnSpc>
            </a:pPr>
            <a:r>
              <a:rPr lang="zh-CN" sz="1600" b="1">
                <a:highlight>
                  <a:srgbClr val="FFFF00"/>
                </a:highlight>
                <a:uFillTx/>
                <a:sym typeface="+mn-ea"/>
              </a:rPr>
              <a:t>案例</a:t>
            </a:r>
            <a:r>
              <a:rPr lang="en-US" altLang="zh-CN" sz="1600" b="1">
                <a:highlight>
                  <a:srgbClr val="FFFF00"/>
                </a:highlight>
                <a:uFillTx/>
                <a:sym typeface="+mn-ea"/>
              </a:rPr>
              <a:t>1</a:t>
            </a:r>
            <a:r>
              <a:rPr lang="zh-CN" altLang="en-US" sz="1600" b="1">
                <a:highlight>
                  <a:srgbClr val="FFFF00"/>
                </a:highlight>
                <a:uFillTx/>
                <a:sym typeface="+mn-ea"/>
              </a:rPr>
              <a:t>、</a:t>
            </a:r>
            <a:r>
              <a:rPr lang="zh-CN" altLang="en-US" sz="1600">
                <a:uFillTx/>
                <a:sym typeface="+mn-ea"/>
              </a:rPr>
              <a:t>美东时间6</a:t>
            </a:r>
            <a:r>
              <a:rPr lang="en-US" altLang="zh-CN" sz="1600">
                <a:uFillTx/>
                <a:sym typeface="+mn-ea"/>
              </a:rPr>
              <a:t>.</a:t>
            </a:r>
            <a:r>
              <a:rPr lang="zh-CN" altLang="en-US" sz="1600">
                <a:uFillTx/>
                <a:sym typeface="+mn-ea"/>
              </a:rPr>
              <a:t>11苹果WWDC24开发者大会上，苹果官宣与OpenAI合作，今年晚些时候，ChatGPT集成将登陆苹果系统。随后苹果股价连续3天大涨，反超微软成为全球市值一哥。7月消费电子概念股中报预喜，苹果市值不断续创新高，摩根士丹利把苹果目标价从216上调至273美元，并预测未来两年iPhone出货量高于2021~2022创纪录周期高位。消息持续发酵，消费电子/苹果概念成为6-7月最强风口，不容易或不敢把握英力股份、杰美特、好上好、瀛通通讯等，那</a:t>
            </a:r>
            <a:r>
              <a:rPr lang="zh-CN" altLang="en-US" sz="1600" b="1">
                <a:uFillTx/>
                <a:sym typeface="+mn-ea"/>
              </a:rPr>
              <a:t>紧跟控盘资金捕捉蓝思、立讯、东山、歌尔、领益等</a:t>
            </a:r>
            <a:r>
              <a:rPr lang="zh-CN" altLang="en-US" sz="1600">
                <a:uFillTx/>
                <a:sym typeface="+mn-ea"/>
              </a:rPr>
              <a:t>。</a:t>
            </a:r>
            <a:endParaRPr sz="1600">
              <a:uFillTx/>
              <a:sym typeface="+mn-ea"/>
            </a:endParaRPr>
          </a:p>
          <a:p>
            <a:pPr>
              <a:lnSpc>
                <a:spcPct val="110000"/>
              </a:lnSpc>
            </a:pPr>
            <a:endParaRPr lang="zh-CN" altLang="en-US" sz="1600">
              <a:solidFill>
                <a:schemeClr val="tx1"/>
              </a:solidFill>
              <a:uFillTx/>
              <a:sym typeface="+mn-ea"/>
            </a:endParaRPr>
          </a:p>
        </p:txBody>
      </p:sp>
      <p:sp>
        <p:nvSpPr>
          <p:cNvPr id="9" name="文本框 8"/>
          <p:cNvSpPr txBox="1"/>
          <p:nvPr/>
        </p:nvSpPr>
        <p:spPr>
          <a:xfrm>
            <a:off x="3937000" y="4491990"/>
            <a:ext cx="1092835" cy="398780"/>
          </a:xfrm>
          <a:prstGeom prst="rect">
            <a:avLst/>
          </a:prstGeom>
          <a:noFill/>
        </p:spPr>
        <p:txBody>
          <a:bodyPr wrap="square" rtlCol="0" anchor="t">
            <a:spAutoFit/>
          </a:bodyPr>
          <a:p>
            <a:r>
              <a:rPr lang="zh-CN" sz="2000" b="1">
                <a:solidFill>
                  <a:srgbClr val="FF0000"/>
                </a:solidFill>
                <a:uFillTx/>
                <a:sym typeface="+mn-ea"/>
              </a:rPr>
              <a:t>市值</a:t>
            </a:r>
            <a:r>
              <a:rPr lang="en-US" altLang="zh-CN" sz="2000" b="1">
                <a:solidFill>
                  <a:srgbClr val="FF0000"/>
                </a:solidFill>
                <a:uFillTx/>
                <a:sym typeface="+mn-ea"/>
              </a:rPr>
              <a:t>500</a:t>
            </a:r>
            <a:endParaRPr lang="en-US" altLang="zh-CN" sz="2000" b="1">
              <a:solidFill>
                <a:srgbClr val="FF0000"/>
              </a:solidFill>
              <a:uFillTx/>
              <a:sym typeface="+mn-ea"/>
            </a:endParaRPr>
          </a:p>
        </p:txBody>
      </p:sp>
      <p:sp>
        <p:nvSpPr>
          <p:cNvPr id="14" name="文本框 13"/>
          <p:cNvSpPr txBox="1"/>
          <p:nvPr/>
        </p:nvSpPr>
        <p:spPr>
          <a:xfrm>
            <a:off x="3937000" y="2536190"/>
            <a:ext cx="1410335" cy="398780"/>
          </a:xfrm>
          <a:prstGeom prst="rect">
            <a:avLst/>
          </a:prstGeom>
          <a:noFill/>
        </p:spPr>
        <p:txBody>
          <a:bodyPr wrap="square" rtlCol="0" anchor="t">
            <a:spAutoFit/>
          </a:bodyPr>
          <a:p>
            <a:r>
              <a:rPr lang="zh-CN" sz="2000" b="1">
                <a:solidFill>
                  <a:srgbClr val="FF0000"/>
                </a:solidFill>
                <a:uFillTx/>
                <a:sym typeface="+mn-ea"/>
              </a:rPr>
              <a:t>市值</a:t>
            </a:r>
            <a:r>
              <a:rPr lang="en-US" altLang="zh-CN" sz="2000" b="1">
                <a:solidFill>
                  <a:srgbClr val="FF0000"/>
                </a:solidFill>
                <a:uFillTx/>
                <a:sym typeface="+mn-ea"/>
              </a:rPr>
              <a:t>900+</a:t>
            </a:r>
            <a:endParaRPr lang="en-US" altLang="zh-CN" sz="2000" b="1">
              <a:solidFill>
                <a:srgbClr val="FF0000"/>
              </a:solidFill>
              <a:uFillTx/>
              <a:sym typeface="+mn-ea"/>
            </a:endParaRPr>
          </a:p>
        </p:txBody>
      </p:sp>
      <p:sp>
        <p:nvSpPr>
          <p:cNvPr id="15" name="文本框 14"/>
          <p:cNvSpPr txBox="1"/>
          <p:nvPr/>
        </p:nvSpPr>
        <p:spPr>
          <a:xfrm>
            <a:off x="9271000" y="2459990"/>
            <a:ext cx="1410335" cy="398780"/>
          </a:xfrm>
          <a:prstGeom prst="rect">
            <a:avLst/>
          </a:prstGeom>
          <a:noFill/>
        </p:spPr>
        <p:txBody>
          <a:bodyPr wrap="square" rtlCol="0" anchor="t">
            <a:spAutoFit/>
          </a:bodyPr>
          <a:p>
            <a:r>
              <a:rPr lang="zh-CN" sz="2000" b="1">
                <a:solidFill>
                  <a:srgbClr val="FF0000"/>
                </a:solidFill>
                <a:uFillTx/>
                <a:sym typeface="+mn-ea"/>
              </a:rPr>
              <a:t>市值</a:t>
            </a:r>
            <a:r>
              <a:rPr lang="en-US" altLang="zh-CN" sz="2000" b="1">
                <a:solidFill>
                  <a:srgbClr val="FF0000"/>
                </a:solidFill>
                <a:uFillTx/>
                <a:sym typeface="+mn-ea"/>
              </a:rPr>
              <a:t>450</a:t>
            </a:r>
            <a:r>
              <a:rPr lang="en-US" altLang="zh-CN" sz="2000" b="1">
                <a:solidFill>
                  <a:srgbClr val="FF0000"/>
                </a:solidFill>
                <a:uFillTx/>
                <a:sym typeface="+mn-ea"/>
              </a:rPr>
              <a:t>+</a:t>
            </a:r>
            <a:endParaRPr lang="en-US" altLang="zh-CN" sz="2000" b="1">
              <a:solidFill>
                <a:srgbClr val="FF0000"/>
              </a:solidFill>
              <a:uFillTx/>
              <a:sym typeface="+mn-ea"/>
            </a:endParaRPr>
          </a:p>
        </p:txBody>
      </p:sp>
      <p:sp>
        <p:nvSpPr>
          <p:cNvPr id="16" name="文本框 15"/>
          <p:cNvSpPr txBox="1"/>
          <p:nvPr/>
        </p:nvSpPr>
        <p:spPr>
          <a:xfrm>
            <a:off x="9486900" y="4616450"/>
            <a:ext cx="1410335" cy="398780"/>
          </a:xfrm>
          <a:prstGeom prst="rect">
            <a:avLst/>
          </a:prstGeom>
          <a:noFill/>
        </p:spPr>
        <p:txBody>
          <a:bodyPr wrap="square" rtlCol="0" anchor="t">
            <a:spAutoFit/>
          </a:bodyPr>
          <a:p>
            <a:r>
              <a:rPr lang="zh-CN" sz="2000" b="1">
                <a:solidFill>
                  <a:srgbClr val="FF0000"/>
                </a:solidFill>
                <a:uFillTx/>
                <a:sym typeface="+mn-ea"/>
              </a:rPr>
              <a:t>市值</a:t>
            </a:r>
            <a:r>
              <a:rPr lang="en-US" altLang="zh-CN" sz="2000" b="1">
                <a:solidFill>
                  <a:srgbClr val="FF0000"/>
                </a:solidFill>
                <a:uFillTx/>
                <a:sym typeface="+mn-ea"/>
              </a:rPr>
              <a:t>3000</a:t>
            </a:r>
            <a:endParaRPr lang="en-US" altLang="zh-CN" sz="2000" b="1">
              <a:solidFill>
                <a:srgbClr val="FF0000"/>
              </a:solidFill>
              <a:uFillTx/>
              <a:sym typeface="+mn-ea"/>
            </a:endParaRPr>
          </a:p>
        </p:txBody>
      </p:sp>
      <p:sp>
        <p:nvSpPr>
          <p:cNvPr id="7" name="文本框 6"/>
          <p:cNvSpPr txBox="1"/>
          <p:nvPr/>
        </p:nvSpPr>
        <p:spPr>
          <a:xfrm>
            <a:off x="1325245" y="3091815"/>
            <a:ext cx="1186815" cy="337185"/>
          </a:xfrm>
          <a:prstGeom prst="rect">
            <a:avLst/>
          </a:prstGeom>
          <a:noFill/>
        </p:spPr>
        <p:txBody>
          <a:bodyPr wrap="square" rtlCol="0" anchor="t">
            <a:spAutoFit/>
          </a:bodyPr>
          <a:p>
            <a:r>
              <a:rPr lang="zh-CN" sz="1600" b="1">
                <a:highlight>
                  <a:srgbClr val="FFFF00"/>
                </a:highlight>
                <a:uFillTx/>
                <a:sym typeface="+mn-ea"/>
              </a:rPr>
              <a:t>消费电子</a:t>
            </a:r>
            <a:endParaRPr lang="zh-CN" sz="1600" b="1">
              <a:highlight>
                <a:srgbClr val="FFFF00"/>
              </a:highlight>
              <a:uFillTx/>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目录 拷贝 2"/>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custDataLst>
              <p:tags r:id="rId2"/>
            </p:custDataLst>
          </p:nvPr>
        </p:nvSpPr>
        <p:spPr>
          <a:xfrm>
            <a:off x="3565525" y="50165"/>
            <a:ext cx="6009640" cy="645160"/>
          </a:xfrm>
          <a:prstGeom prst="rect">
            <a:avLst/>
          </a:prstGeom>
          <a:noFill/>
        </p:spPr>
        <p:txBody>
          <a:bodyPr wrap="square" rtlCol="0">
            <a:spAutoFit/>
          </a:bodyPr>
          <a:p>
            <a:pPr marR="0" defTabSz="914400" fontAlgn="auto">
              <a:lnSpc>
                <a:spcPct val="100000"/>
              </a:lnSpc>
              <a:spcBef>
                <a:spcPts val="0"/>
              </a:spcBef>
              <a:buClrTx/>
              <a:buSzTx/>
              <a:buFontTx/>
              <a:buNone/>
            </a:pPr>
            <a:r>
              <a:rPr lang="en-US" altLang="zh-CN" sz="3600">
                <a:solidFill>
                  <a:schemeClr val="bg1"/>
                </a:solidFill>
                <a:sym typeface="+mn-ea"/>
              </a:rPr>
              <a:t>  </a:t>
            </a:r>
            <a:r>
              <a:rPr lang="en-US" altLang="zh-CN" sz="3600" b="1">
                <a:solidFill>
                  <a:schemeClr val="bg1"/>
                </a:solidFill>
                <a:sym typeface="+mn-ea"/>
              </a:rPr>
              <a:t>     </a:t>
            </a:r>
            <a:r>
              <a:rPr lang="zh-CN" altLang="en-US" sz="3600" b="1">
                <a:solidFill>
                  <a:schemeClr val="bg1"/>
                </a:solidFill>
                <a:sym typeface="+mn-ea"/>
              </a:rPr>
              <a:t>消费电子风口发酵回顾</a:t>
            </a:r>
            <a:endParaRPr kumimoji="0" lang="zh-CN" altLang="en-US" sz="3600" b="1" i="0" kern="1200" cap="none" spc="0" normalizeH="0" baseline="0">
              <a:solidFill>
                <a:schemeClr val="bg1"/>
              </a:solidFill>
              <a:sym typeface="+mn-ea"/>
            </a:endParaRPr>
          </a:p>
        </p:txBody>
      </p:sp>
      <p:sp>
        <p:nvSpPr>
          <p:cNvPr id="64" name="燕尾形箭头 63"/>
          <p:cNvSpPr/>
          <p:nvPr>
            <p:custDataLst>
              <p:tags r:id="rId3"/>
            </p:custDataLst>
          </p:nvPr>
        </p:nvSpPr>
        <p:spPr>
          <a:xfrm>
            <a:off x="1191895" y="2654991"/>
            <a:ext cx="1754603" cy="1036233"/>
          </a:xfrm>
          <a:prstGeom prst="notchedRightArrow">
            <a:avLst/>
          </a:prstGeom>
          <a:gradFill>
            <a:gsLst>
              <a:gs pos="16000">
                <a:schemeClr val="accent1">
                  <a:lumMod val="60000"/>
                  <a:lumOff val="40000"/>
                </a:schemeClr>
              </a:gs>
              <a:gs pos="100000">
                <a:schemeClr val="accent1">
                  <a:alpha val="100000"/>
                </a:schemeClr>
              </a:gs>
            </a:gsLst>
            <a:lin ang="2700000" scaled="0"/>
          </a:gradFill>
          <a:ln>
            <a:noFill/>
          </a:ln>
          <a:effectLst>
            <a:outerShdw blurRad="63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71755" rIns="7175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400" b="1">
                <a:latin typeface="+mn-ea"/>
                <a:cs typeface="+mn-ea"/>
                <a:sym typeface="+mn-ea"/>
              </a:rPr>
              <a:t>01</a:t>
            </a:r>
            <a:endParaRPr lang="en-US" altLang="zh-CN" sz="1400" b="1">
              <a:latin typeface="+mn-ea"/>
              <a:cs typeface="+mn-ea"/>
              <a:sym typeface="+mn-ea"/>
            </a:endParaRPr>
          </a:p>
        </p:txBody>
      </p:sp>
      <p:sp>
        <p:nvSpPr>
          <p:cNvPr id="68" name="燕尾形箭头 67"/>
          <p:cNvSpPr/>
          <p:nvPr>
            <p:custDataLst>
              <p:tags r:id="rId4"/>
            </p:custDataLst>
          </p:nvPr>
        </p:nvSpPr>
        <p:spPr>
          <a:xfrm>
            <a:off x="2914712" y="2654991"/>
            <a:ext cx="1754603" cy="1036233"/>
          </a:xfrm>
          <a:prstGeom prst="notchedRightArrow">
            <a:avLst/>
          </a:prstGeom>
          <a:solidFill>
            <a:schemeClr val="accent2"/>
          </a:solidFill>
          <a:ln>
            <a:noFill/>
          </a:ln>
          <a:effectLst>
            <a:outerShdw blurRad="63500" dist="63500" dir="2700000" algn="tl"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71755" rIns="7175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400" b="1">
                <a:latin typeface="+mn-ea"/>
                <a:cs typeface="+mn-ea"/>
                <a:sym typeface="+mn-ea"/>
              </a:rPr>
              <a:t>02</a:t>
            </a:r>
            <a:endParaRPr lang="en-US" altLang="zh-CN" sz="1400" b="1">
              <a:latin typeface="+mn-ea"/>
              <a:cs typeface="+mn-ea"/>
              <a:sym typeface="+mn-ea"/>
            </a:endParaRPr>
          </a:p>
        </p:txBody>
      </p:sp>
      <p:sp>
        <p:nvSpPr>
          <p:cNvPr id="3" name="矩形 2"/>
          <p:cNvSpPr/>
          <p:nvPr>
            <p:custDataLst>
              <p:tags r:id="rId5"/>
            </p:custDataLst>
          </p:nvPr>
        </p:nvSpPr>
        <p:spPr>
          <a:xfrm>
            <a:off x="1449364" y="1223336"/>
            <a:ext cx="2698656" cy="643354"/>
          </a:xfrm>
          <a:prstGeom prst="rect">
            <a:avLst/>
          </a:prstGeom>
          <a:noFill/>
        </p:spPr>
        <p:txBody>
          <a:bodyPr wrap="square" lIns="0" tIns="0" rIns="0" bIns="0" rtlCol="0" anchor="b" anchorCtr="0">
            <a:noAutofit/>
          </a:bodyPr>
          <a:lstStyle/>
          <a:p>
            <a:pPr>
              <a:spcBef>
                <a:spcPct val="0"/>
              </a:spcBef>
              <a:spcAft>
                <a:spcPct val="0"/>
              </a:spcAft>
            </a:pPr>
            <a:r>
              <a:rPr lang="zh-CN" altLang="en-US" b="1">
                <a:solidFill>
                  <a:schemeClr val="accent1"/>
                </a:solidFill>
                <a:latin typeface="+mn-ea"/>
                <a:cs typeface="+mn-ea"/>
                <a:sym typeface="+mn-ea"/>
              </a:rPr>
              <a:t>北京时间</a:t>
            </a:r>
            <a:r>
              <a:rPr lang="zh-CN" altLang="en-US" b="1">
                <a:solidFill>
                  <a:schemeClr val="accent1"/>
                </a:solidFill>
                <a:latin typeface="+mn-ea"/>
                <a:cs typeface="+mn-ea"/>
                <a:sym typeface="+mn-ea"/>
              </a:rPr>
              <a:t>6月11日</a:t>
            </a:r>
            <a:r>
              <a:rPr lang="en-US" altLang="zh-CN" b="1">
                <a:solidFill>
                  <a:schemeClr val="accent1"/>
                </a:solidFill>
                <a:latin typeface="+mn-ea"/>
                <a:cs typeface="+mn-ea"/>
                <a:sym typeface="+mn-ea"/>
              </a:rPr>
              <a:t>-</a:t>
            </a:r>
            <a:r>
              <a:rPr lang="zh-CN" altLang="en-US" b="1">
                <a:solidFill>
                  <a:schemeClr val="accent1"/>
                </a:solidFill>
                <a:latin typeface="+mn-ea"/>
                <a:cs typeface="+mn-ea"/>
                <a:sym typeface="+mn-ea"/>
              </a:rPr>
              <a:t>15日苹果WWDC24开发者大会</a:t>
            </a:r>
            <a:endParaRPr lang="zh-CN" altLang="en-US" b="1">
              <a:solidFill>
                <a:schemeClr val="accent1"/>
              </a:solidFill>
              <a:latin typeface="+mn-ea"/>
              <a:cs typeface="+mn-ea"/>
              <a:sym typeface="+mn-ea"/>
            </a:endParaRPr>
          </a:p>
        </p:txBody>
      </p:sp>
      <p:sp>
        <p:nvSpPr>
          <p:cNvPr id="6" name="矩形 5"/>
          <p:cNvSpPr/>
          <p:nvPr>
            <p:custDataLst>
              <p:tags r:id="rId6"/>
            </p:custDataLst>
          </p:nvPr>
        </p:nvSpPr>
        <p:spPr>
          <a:xfrm>
            <a:off x="1367155" y="1891030"/>
            <a:ext cx="3065780" cy="734060"/>
          </a:xfrm>
          <a:prstGeom prst="rect">
            <a:avLst/>
          </a:prstGeom>
          <a:noFill/>
        </p:spPr>
        <p:txBody>
          <a:bodyPr wrap="square" lIns="0" tIns="0" rIns="0" bIns="0" rtlCol="0" anchor="t" anchorCtr="0">
            <a:noAutofit/>
          </a:bodyPr>
          <a:lstStyle/>
          <a:p>
            <a:pPr>
              <a:lnSpc>
                <a:spcPct val="130000"/>
              </a:lnSpc>
              <a:spcBef>
                <a:spcPct val="0"/>
              </a:spcBef>
              <a:spcAft>
                <a:spcPct val="0"/>
              </a:spcAft>
            </a:pPr>
            <a:r>
              <a:rPr sz="1400">
                <a:uFillTx/>
                <a:sym typeface="+mn-ea"/>
              </a:rPr>
              <a:t>6月11日苹果官宣与OpenAI合作，今年晚些时候ChatGPT集成将登陆苹果系统</a:t>
            </a:r>
            <a:endParaRPr sz="1400">
              <a:uFillTx/>
              <a:sym typeface="+mn-ea"/>
            </a:endParaRPr>
          </a:p>
          <a:p>
            <a:pPr>
              <a:lnSpc>
                <a:spcPct val="130000"/>
              </a:lnSpc>
              <a:spcBef>
                <a:spcPct val="0"/>
              </a:spcBef>
              <a:spcAft>
                <a:spcPct val="0"/>
              </a:spcAft>
            </a:pPr>
            <a:endParaRPr lang="zh-CN" altLang="en-US" sz="1400">
              <a:solidFill>
                <a:schemeClr val="tx1">
                  <a:lumMod val="85000"/>
                  <a:lumOff val="15000"/>
                </a:schemeClr>
              </a:solidFill>
              <a:latin typeface="+mn-ea"/>
              <a:cs typeface="+mn-ea"/>
              <a:sym typeface="+mn-ea"/>
            </a:endParaRPr>
          </a:p>
        </p:txBody>
      </p:sp>
      <p:sp>
        <p:nvSpPr>
          <p:cNvPr id="116" name="燕尾形箭头 115"/>
          <p:cNvSpPr/>
          <p:nvPr>
            <p:custDataLst>
              <p:tags r:id="rId7"/>
            </p:custDataLst>
          </p:nvPr>
        </p:nvSpPr>
        <p:spPr>
          <a:xfrm>
            <a:off x="4625450" y="2654991"/>
            <a:ext cx="1754603" cy="1036233"/>
          </a:xfrm>
          <a:prstGeom prst="notchedRightArrow">
            <a:avLst/>
          </a:prstGeom>
          <a:gradFill>
            <a:gsLst>
              <a:gs pos="16000">
                <a:schemeClr val="accent1">
                  <a:lumMod val="60000"/>
                  <a:lumOff val="40000"/>
                </a:schemeClr>
              </a:gs>
              <a:gs pos="100000">
                <a:schemeClr val="accent1">
                  <a:alpha val="100000"/>
                </a:schemeClr>
              </a:gs>
            </a:gsLst>
            <a:lin ang="2700000" scaled="0"/>
          </a:gradFill>
          <a:ln>
            <a:noFill/>
          </a:ln>
          <a:effectLst>
            <a:outerShdw blurRad="63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71755" rIns="7175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400" b="1">
                <a:latin typeface="+mn-ea"/>
                <a:cs typeface="+mn-ea"/>
                <a:sym typeface="+mn-ea"/>
              </a:rPr>
              <a:t>03</a:t>
            </a:r>
            <a:endParaRPr lang="en-US" altLang="zh-CN" sz="1400" b="1">
              <a:latin typeface="+mn-ea"/>
              <a:cs typeface="+mn-ea"/>
              <a:sym typeface="+mn-ea"/>
            </a:endParaRPr>
          </a:p>
        </p:txBody>
      </p:sp>
      <p:sp>
        <p:nvSpPr>
          <p:cNvPr id="120" name="燕尾形箭头 119"/>
          <p:cNvSpPr/>
          <p:nvPr>
            <p:custDataLst>
              <p:tags r:id="rId8"/>
            </p:custDataLst>
          </p:nvPr>
        </p:nvSpPr>
        <p:spPr>
          <a:xfrm>
            <a:off x="6348266" y="2654991"/>
            <a:ext cx="1754603" cy="1036233"/>
          </a:xfrm>
          <a:prstGeom prst="notchedRightArrow">
            <a:avLst/>
          </a:prstGeom>
          <a:solidFill>
            <a:schemeClr val="accent2"/>
          </a:solidFill>
          <a:ln>
            <a:noFill/>
          </a:ln>
          <a:effectLst>
            <a:outerShdw blurRad="63500" dist="63500" dir="2700000" algn="tl"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71755" rIns="7175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400" b="1">
                <a:latin typeface="+mn-ea"/>
                <a:cs typeface="+mn-ea"/>
                <a:sym typeface="+mn-ea"/>
              </a:rPr>
              <a:t>04</a:t>
            </a:r>
            <a:endParaRPr lang="en-US" altLang="zh-CN" sz="1400" b="1">
              <a:latin typeface="+mn-ea"/>
              <a:cs typeface="+mn-ea"/>
              <a:sym typeface="+mn-ea"/>
            </a:endParaRPr>
          </a:p>
        </p:txBody>
      </p:sp>
      <p:sp>
        <p:nvSpPr>
          <p:cNvPr id="130" name="燕尾形箭头 129"/>
          <p:cNvSpPr/>
          <p:nvPr>
            <p:custDataLst>
              <p:tags r:id="rId9"/>
            </p:custDataLst>
          </p:nvPr>
        </p:nvSpPr>
        <p:spPr>
          <a:xfrm>
            <a:off x="8059004" y="2654991"/>
            <a:ext cx="1754603" cy="1036233"/>
          </a:xfrm>
          <a:prstGeom prst="notchedRightArrow">
            <a:avLst/>
          </a:prstGeom>
          <a:gradFill>
            <a:gsLst>
              <a:gs pos="16000">
                <a:schemeClr val="accent1">
                  <a:lumMod val="60000"/>
                  <a:lumOff val="40000"/>
                </a:schemeClr>
              </a:gs>
              <a:gs pos="100000">
                <a:schemeClr val="accent1">
                  <a:alpha val="100000"/>
                </a:schemeClr>
              </a:gs>
            </a:gsLst>
            <a:lin ang="2700000" scaled="0"/>
          </a:gradFill>
          <a:ln>
            <a:noFill/>
          </a:ln>
          <a:effectLst>
            <a:outerShdw blurRad="63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71755" rIns="7175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400" b="1">
                <a:latin typeface="+mn-ea"/>
                <a:cs typeface="+mn-ea"/>
                <a:sym typeface="+mn-ea"/>
              </a:rPr>
              <a:t>05</a:t>
            </a:r>
            <a:endParaRPr lang="en-US" altLang="zh-CN" sz="1400" b="1">
              <a:latin typeface="+mn-ea"/>
              <a:cs typeface="+mn-ea"/>
              <a:sym typeface="+mn-ea"/>
            </a:endParaRPr>
          </a:p>
        </p:txBody>
      </p:sp>
      <p:cxnSp>
        <p:nvCxnSpPr>
          <p:cNvPr id="7" name="直接连接符 6"/>
          <p:cNvCxnSpPr/>
          <p:nvPr>
            <p:custDataLst>
              <p:tags r:id="rId10"/>
            </p:custDataLst>
          </p:nvPr>
        </p:nvCxnSpPr>
        <p:spPr>
          <a:xfrm>
            <a:off x="1201431" y="1545013"/>
            <a:ext cx="0" cy="1369563"/>
          </a:xfrm>
          <a:prstGeom prst="line">
            <a:avLst/>
          </a:prstGeom>
          <a:ln w="3175">
            <a:solidFill>
              <a:schemeClr val="accent1"/>
            </a:solidFill>
            <a:headEnd type="oval" w="sm" len="sm"/>
            <a:tailEnd type="none" w="sm" len="sm"/>
          </a:ln>
        </p:spPr>
        <p:style>
          <a:lnRef idx="2">
            <a:schemeClr val="accent1"/>
          </a:lnRef>
          <a:fillRef idx="0">
            <a:srgbClr val="FFFFFF"/>
          </a:fillRef>
          <a:effectRef idx="0">
            <a:srgbClr val="FFFFFF"/>
          </a:effectRef>
          <a:fontRef idx="minor">
            <a:schemeClr val="tx1"/>
          </a:fontRef>
        </p:style>
      </p:cxnSp>
      <p:sp>
        <p:nvSpPr>
          <p:cNvPr id="8" name="矩形 7"/>
          <p:cNvSpPr/>
          <p:nvPr>
            <p:custDataLst>
              <p:tags r:id="rId11"/>
            </p:custDataLst>
          </p:nvPr>
        </p:nvSpPr>
        <p:spPr>
          <a:xfrm>
            <a:off x="3104876" y="3553968"/>
            <a:ext cx="2698656" cy="643354"/>
          </a:xfrm>
          <a:prstGeom prst="rect">
            <a:avLst/>
          </a:prstGeom>
          <a:noFill/>
        </p:spPr>
        <p:txBody>
          <a:bodyPr wrap="square" lIns="0" tIns="0" rIns="0" bIns="0" rtlCol="0" anchor="b" anchorCtr="0">
            <a:noAutofit/>
          </a:bodyPr>
          <a:lstStyle/>
          <a:p>
            <a:pPr>
              <a:spcBef>
                <a:spcPct val="0"/>
              </a:spcBef>
              <a:spcAft>
                <a:spcPct val="0"/>
              </a:spcAft>
            </a:pPr>
            <a:r>
              <a:rPr lang="zh-CN" b="1">
                <a:solidFill>
                  <a:srgbClr val="EE822F"/>
                </a:solidFill>
                <a:latin typeface="+mn-ea"/>
                <a:cs typeface="+mn-ea"/>
                <a:sym typeface="+mn-ea"/>
              </a:rPr>
              <a:t>苹果成为全球市值一哥</a:t>
            </a:r>
            <a:endParaRPr lang="zh-CN" b="1">
              <a:solidFill>
                <a:srgbClr val="EE822F"/>
              </a:solidFill>
              <a:latin typeface="+mn-ea"/>
              <a:cs typeface="+mn-ea"/>
              <a:sym typeface="+mn-ea"/>
            </a:endParaRPr>
          </a:p>
        </p:txBody>
      </p:sp>
      <p:sp>
        <p:nvSpPr>
          <p:cNvPr id="19" name="矩形 18"/>
          <p:cNvSpPr/>
          <p:nvPr>
            <p:custDataLst>
              <p:tags r:id="rId12"/>
            </p:custDataLst>
          </p:nvPr>
        </p:nvSpPr>
        <p:spPr>
          <a:xfrm>
            <a:off x="938530" y="4479290"/>
            <a:ext cx="5277485" cy="1025525"/>
          </a:xfrm>
          <a:prstGeom prst="rect">
            <a:avLst/>
          </a:prstGeom>
          <a:noFill/>
        </p:spPr>
        <p:txBody>
          <a:bodyPr wrap="square" lIns="0" tIns="0" rIns="0" bIns="0" rtlCol="0" anchor="t" anchorCtr="0">
            <a:noAutofit/>
          </a:bodyPr>
          <a:lstStyle/>
          <a:p>
            <a:pPr>
              <a:lnSpc>
                <a:spcPct val="130000"/>
              </a:lnSpc>
              <a:spcBef>
                <a:spcPct val="0"/>
              </a:spcBef>
              <a:spcAft>
                <a:spcPct val="0"/>
              </a:spcAft>
            </a:pPr>
            <a:r>
              <a:rPr sz="1400" b="1">
                <a:uFillTx/>
                <a:sym typeface="+mn-ea"/>
              </a:rPr>
              <a:t>①6月12日</a:t>
            </a:r>
            <a:r>
              <a:rPr sz="1400">
                <a:uFillTx/>
                <a:sym typeface="+mn-ea"/>
              </a:rPr>
              <a:t>苹果连涨3</a:t>
            </a:r>
            <a:r>
              <a:rPr sz="1400">
                <a:uFillTx/>
                <a:sym typeface="+mn-ea"/>
              </a:rPr>
              <a:t>天，市值3.29万亿美元，反超微软夺市值第一</a:t>
            </a:r>
            <a:endParaRPr sz="1400">
              <a:uFillTx/>
              <a:sym typeface="+mn-ea"/>
            </a:endParaRPr>
          </a:p>
          <a:p>
            <a:pPr>
              <a:lnSpc>
                <a:spcPct val="130000"/>
              </a:lnSpc>
              <a:spcBef>
                <a:spcPct val="0"/>
              </a:spcBef>
              <a:spcAft>
                <a:spcPct val="0"/>
              </a:spcAft>
            </a:pPr>
            <a:r>
              <a:rPr sz="1400" b="1">
                <a:uFillTx/>
                <a:sym typeface="+mn-ea"/>
              </a:rPr>
              <a:t>②7月10日</a:t>
            </a:r>
            <a:r>
              <a:rPr sz="1400">
                <a:uFillTx/>
                <a:sym typeface="+mn-ea"/>
              </a:rPr>
              <a:t>苹果续创新高，成为全球首个市值超3.5万亿美元公司。</a:t>
            </a:r>
            <a:endParaRPr sz="1400">
              <a:uFillTx/>
              <a:sym typeface="+mn-ea"/>
            </a:endParaRPr>
          </a:p>
          <a:p>
            <a:pPr>
              <a:lnSpc>
                <a:spcPct val="130000"/>
              </a:lnSpc>
              <a:spcBef>
                <a:spcPct val="0"/>
              </a:spcBef>
              <a:spcAft>
                <a:spcPct val="0"/>
              </a:spcAft>
            </a:pPr>
            <a:r>
              <a:rPr sz="1400" b="1">
                <a:uFillTx/>
                <a:sym typeface="+mn-ea"/>
              </a:rPr>
              <a:t>③7月15日</a:t>
            </a:r>
            <a:r>
              <a:rPr sz="1400">
                <a:uFillTx/>
                <a:sym typeface="+mn-ea"/>
              </a:rPr>
              <a:t>苹果再创历史收盘新高，总市值达3．59万亿美元。</a:t>
            </a:r>
            <a:endParaRPr sz="1400">
              <a:uFillTx/>
              <a:sym typeface="+mn-ea"/>
            </a:endParaRPr>
          </a:p>
          <a:p>
            <a:pPr>
              <a:lnSpc>
                <a:spcPct val="130000"/>
              </a:lnSpc>
              <a:spcBef>
                <a:spcPct val="0"/>
              </a:spcBef>
              <a:spcAft>
                <a:spcPct val="0"/>
              </a:spcAft>
            </a:pPr>
            <a:endParaRPr sz="1400">
              <a:uFillTx/>
              <a:sym typeface="+mn-ea"/>
            </a:endParaRPr>
          </a:p>
          <a:p>
            <a:pPr>
              <a:lnSpc>
                <a:spcPct val="130000"/>
              </a:lnSpc>
              <a:spcBef>
                <a:spcPct val="0"/>
              </a:spcBef>
              <a:spcAft>
                <a:spcPct val="0"/>
              </a:spcAft>
            </a:pPr>
            <a:endParaRPr lang="zh-CN" altLang="en-US" sz="1400">
              <a:solidFill>
                <a:schemeClr val="tx1">
                  <a:lumMod val="85000"/>
                  <a:lumOff val="15000"/>
                </a:schemeClr>
              </a:solidFill>
              <a:latin typeface="+mn-ea"/>
              <a:cs typeface="+mn-ea"/>
              <a:sym typeface="+mn-ea"/>
            </a:endParaRPr>
          </a:p>
        </p:txBody>
      </p:sp>
      <p:cxnSp>
        <p:nvCxnSpPr>
          <p:cNvPr id="9" name="直接连接符 8"/>
          <p:cNvCxnSpPr/>
          <p:nvPr>
            <p:custDataLst>
              <p:tags r:id="rId13"/>
            </p:custDataLst>
          </p:nvPr>
        </p:nvCxnSpPr>
        <p:spPr>
          <a:xfrm flipH="1">
            <a:off x="2908378" y="3420404"/>
            <a:ext cx="20320" cy="1031240"/>
          </a:xfrm>
          <a:prstGeom prst="line">
            <a:avLst/>
          </a:prstGeom>
          <a:ln w="3175">
            <a:solidFill>
              <a:schemeClr val="accent4"/>
            </a:solidFill>
            <a:headEnd type="none" w="sm" len="sm"/>
            <a:tailEnd type="oval" w="sm" len="sm"/>
          </a:ln>
        </p:spPr>
        <p:style>
          <a:lnRef idx="2">
            <a:schemeClr val="accent1"/>
          </a:lnRef>
          <a:fillRef idx="0">
            <a:srgbClr val="FFFFFF"/>
          </a:fillRef>
          <a:effectRef idx="0">
            <a:srgbClr val="FFFFFF"/>
          </a:effectRef>
          <a:fontRef idx="minor">
            <a:schemeClr val="tx1"/>
          </a:fontRef>
        </p:style>
      </p:cxnSp>
      <p:sp>
        <p:nvSpPr>
          <p:cNvPr id="20" name="矩形 19"/>
          <p:cNvSpPr/>
          <p:nvPr>
            <p:custDataLst>
              <p:tags r:id="rId14"/>
            </p:custDataLst>
          </p:nvPr>
        </p:nvSpPr>
        <p:spPr>
          <a:xfrm>
            <a:off x="4881006" y="901391"/>
            <a:ext cx="2698656" cy="643354"/>
          </a:xfrm>
          <a:prstGeom prst="rect">
            <a:avLst/>
          </a:prstGeom>
          <a:noFill/>
        </p:spPr>
        <p:txBody>
          <a:bodyPr wrap="square" lIns="0" tIns="0" rIns="0" bIns="0" rtlCol="0" anchor="b" anchorCtr="0">
            <a:noAutofit/>
          </a:bodyPr>
          <a:lstStyle/>
          <a:p>
            <a:pPr>
              <a:spcBef>
                <a:spcPct val="0"/>
              </a:spcBef>
              <a:spcAft>
                <a:spcPct val="0"/>
              </a:spcAft>
            </a:pPr>
            <a:r>
              <a:rPr lang="zh-CN" b="1">
                <a:solidFill>
                  <a:schemeClr val="accent1"/>
                </a:solidFill>
                <a:latin typeface="+mn-ea"/>
                <a:cs typeface="+mn-ea"/>
                <a:sym typeface="+mn-ea"/>
              </a:rPr>
              <a:t>消费电子中报预喜</a:t>
            </a:r>
            <a:endParaRPr lang="zh-CN" b="1">
              <a:solidFill>
                <a:schemeClr val="accent1"/>
              </a:solidFill>
              <a:latin typeface="+mn-ea"/>
              <a:cs typeface="+mn-ea"/>
              <a:sym typeface="+mn-ea"/>
            </a:endParaRPr>
          </a:p>
        </p:txBody>
      </p:sp>
      <p:sp>
        <p:nvSpPr>
          <p:cNvPr id="21" name="矩形 20"/>
          <p:cNvSpPr/>
          <p:nvPr>
            <p:custDataLst>
              <p:tags r:id="rId15"/>
            </p:custDataLst>
          </p:nvPr>
        </p:nvSpPr>
        <p:spPr>
          <a:xfrm>
            <a:off x="4746625" y="1633855"/>
            <a:ext cx="3070225" cy="786765"/>
          </a:xfrm>
          <a:prstGeom prst="rect">
            <a:avLst/>
          </a:prstGeom>
          <a:noFill/>
        </p:spPr>
        <p:txBody>
          <a:bodyPr wrap="square" lIns="0" tIns="0" rIns="0" bIns="0" rtlCol="0" anchor="t" anchorCtr="0">
            <a:noAutofit/>
          </a:bodyPr>
          <a:lstStyle/>
          <a:p>
            <a:pPr>
              <a:lnSpc>
                <a:spcPct val="130000"/>
              </a:lnSpc>
              <a:spcBef>
                <a:spcPct val="0"/>
              </a:spcBef>
              <a:spcAft>
                <a:spcPct val="0"/>
              </a:spcAft>
            </a:pPr>
            <a:r>
              <a:rPr sz="1400">
                <a:uFillTx/>
                <a:sym typeface="+mn-ea"/>
              </a:rPr>
              <a:t>截至7月16日在SW消费电子板块共27家企业发布中报预告，其中12家预增/续盈/略增，4家实现扭亏，六成预喜</a:t>
            </a:r>
            <a:endParaRPr sz="1400">
              <a:uFillTx/>
              <a:sym typeface="+mn-ea"/>
            </a:endParaRPr>
          </a:p>
        </p:txBody>
      </p:sp>
      <p:cxnSp>
        <p:nvCxnSpPr>
          <p:cNvPr id="12" name="直接连接符 11"/>
          <p:cNvCxnSpPr/>
          <p:nvPr>
            <p:custDataLst>
              <p:tags r:id="rId16"/>
            </p:custDataLst>
          </p:nvPr>
        </p:nvCxnSpPr>
        <p:spPr>
          <a:xfrm>
            <a:off x="4628628" y="1545013"/>
            <a:ext cx="0" cy="1369563"/>
          </a:xfrm>
          <a:prstGeom prst="line">
            <a:avLst/>
          </a:prstGeom>
          <a:ln w="3175">
            <a:solidFill>
              <a:schemeClr val="accent1"/>
            </a:solidFill>
            <a:headEnd type="oval" w="sm" len="sm"/>
            <a:tailEnd type="none" w="sm" len="sm"/>
          </a:ln>
        </p:spPr>
        <p:style>
          <a:lnRef idx="2">
            <a:schemeClr val="accent1"/>
          </a:lnRef>
          <a:fillRef idx="0">
            <a:srgbClr val="FFFFFF"/>
          </a:fillRef>
          <a:effectRef idx="0">
            <a:srgbClr val="FFFFFF"/>
          </a:effectRef>
          <a:fontRef idx="minor">
            <a:schemeClr val="tx1"/>
          </a:fontRef>
        </p:style>
      </p:cxnSp>
      <p:sp>
        <p:nvSpPr>
          <p:cNvPr id="22" name="矩形 21"/>
          <p:cNvSpPr/>
          <p:nvPr>
            <p:custDataLst>
              <p:tags r:id="rId17"/>
            </p:custDataLst>
          </p:nvPr>
        </p:nvSpPr>
        <p:spPr>
          <a:xfrm>
            <a:off x="6603828" y="3554074"/>
            <a:ext cx="2698656" cy="643354"/>
          </a:xfrm>
          <a:prstGeom prst="rect">
            <a:avLst/>
          </a:prstGeom>
          <a:noFill/>
        </p:spPr>
        <p:txBody>
          <a:bodyPr wrap="square" lIns="0" tIns="0" rIns="0" bIns="0" rtlCol="0" anchor="b" anchorCtr="0">
            <a:noAutofit/>
          </a:bodyPr>
          <a:lstStyle/>
          <a:p>
            <a:pPr>
              <a:spcBef>
                <a:spcPct val="0"/>
              </a:spcBef>
              <a:spcAft>
                <a:spcPct val="0"/>
              </a:spcAft>
            </a:pPr>
            <a:r>
              <a:rPr lang="en-US" altLang="zh-CN" b="1">
                <a:solidFill>
                  <a:srgbClr val="EE822F"/>
                </a:solidFill>
                <a:latin typeface="+mn-ea"/>
                <a:cs typeface="+mn-ea"/>
                <a:sym typeface="+mn-ea"/>
              </a:rPr>
              <a:t>美东时间7月15日</a:t>
            </a:r>
            <a:endParaRPr lang="en-US" altLang="zh-CN" b="1">
              <a:solidFill>
                <a:srgbClr val="EE822F"/>
              </a:solidFill>
              <a:latin typeface="+mn-ea"/>
              <a:cs typeface="+mn-ea"/>
              <a:sym typeface="+mn-ea"/>
            </a:endParaRPr>
          </a:p>
        </p:txBody>
      </p:sp>
      <p:sp>
        <p:nvSpPr>
          <p:cNvPr id="23" name="矩形 22"/>
          <p:cNvSpPr/>
          <p:nvPr>
            <p:custDataLst>
              <p:tags r:id="rId18"/>
            </p:custDataLst>
          </p:nvPr>
        </p:nvSpPr>
        <p:spPr>
          <a:xfrm>
            <a:off x="6477635" y="4416425"/>
            <a:ext cx="5163185" cy="1073785"/>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a:uFillTx/>
                <a:sym typeface="+mn-ea"/>
              </a:rPr>
              <a:t>摩</a:t>
            </a:r>
            <a:r>
              <a:rPr sz="1400">
                <a:uFillTx/>
                <a:sym typeface="+mn-ea"/>
              </a:rPr>
              <a:t>根士丹利</a:t>
            </a:r>
            <a:r>
              <a:rPr lang="zh-CN" sz="1400">
                <a:uFillTx/>
                <a:sym typeface="+mn-ea"/>
              </a:rPr>
              <a:t>把</a:t>
            </a:r>
            <a:r>
              <a:rPr sz="1400">
                <a:uFillTx/>
                <a:sym typeface="+mn-ea"/>
              </a:rPr>
              <a:t>苹果目标价从216上调至273美元，</a:t>
            </a:r>
            <a:r>
              <a:rPr lang="zh-CN" sz="1400">
                <a:uFillTx/>
                <a:sym typeface="+mn-ea"/>
              </a:rPr>
              <a:t>它</a:t>
            </a:r>
            <a:r>
              <a:rPr sz="1400">
                <a:uFillTx/>
                <a:sym typeface="+mn-ea"/>
              </a:rPr>
              <a:t>认为苹果AI平台推出将引发用户升级智能手机、平板电脑的热潮，预测苹果未来两年iPhone出货量将接近5亿部，高于2021~2022年的创纪录周期高位。</a:t>
            </a:r>
            <a:endParaRPr sz="1400">
              <a:uFillTx/>
              <a:sym typeface="+mn-ea"/>
            </a:endParaRPr>
          </a:p>
          <a:p>
            <a:pPr>
              <a:lnSpc>
                <a:spcPct val="130000"/>
              </a:lnSpc>
              <a:spcBef>
                <a:spcPct val="0"/>
              </a:spcBef>
              <a:spcAft>
                <a:spcPct val="0"/>
              </a:spcAft>
            </a:pPr>
            <a:endParaRPr sz="1400">
              <a:uFillTx/>
              <a:sym typeface="+mn-ea"/>
            </a:endParaRPr>
          </a:p>
        </p:txBody>
      </p:sp>
      <p:cxnSp>
        <p:nvCxnSpPr>
          <p:cNvPr id="15" name="直接连接符 14"/>
          <p:cNvCxnSpPr/>
          <p:nvPr>
            <p:custDataLst>
              <p:tags r:id="rId19"/>
            </p:custDataLst>
          </p:nvPr>
        </p:nvCxnSpPr>
        <p:spPr>
          <a:xfrm flipH="1">
            <a:off x="6350180" y="3430576"/>
            <a:ext cx="5715" cy="1046480"/>
          </a:xfrm>
          <a:prstGeom prst="line">
            <a:avLst/>
          </a:prstGeom>
          <a:ln w="3175">
            <a:solidFill>
              <a:schemeClr val="accent4"/>
            </a:solidFill>
            <a:headEnd type="none" w="sm" len="sm"/>
            <a:tailEnd type="oval" w="sm" len="sm"/>
          </a:ln>
        </p:spPr>
        <p:style>
          <a:lnRef idx="2">
            <a:schemeClr val="accent1"/>
          </a:lnRef>
          <a:fillRef idx="0">
            <a:srgbClr val="FFFFFF"/>
          </a:fillRef>
          <a:effectRef idx="0">
            <a:srgbClr val="FFFFFF"/>
          </a:effectRef>
          <a:fontRef idx="minor">
            <a:schemeClr val="tx1"/>
          </a:fontRef>
        </p:style>
      </p:cxnSp>
      <p:sp>
        <p:nvSpPr>
          <p:cNvPr id="24" name="矩形 23"/>
          <p:cNvSpPr/>
          <p:nvPr>
            <p:custDataLst>
              <p:tags r:id="rId20"/>
            </p:custDataLst>
          </p:nvPr>
        </p:nvSpPr>
        <p:spPr>
          <a:xfrm>
            <a:off x="8312659" y="990291"/>
            <a:ext cx="2698656" cy="643354"/>
          </a:xfrm>
          <a:prstGeom prst="rect">
            <a:avLst/>
          </a:prstGeom>
          <a:noFill/>
        </p:spPr>
        <p:txBody>
          <a:bodyPr wrap="square" lIns="0" tIns="0" rIns="0" bIns="0" rtlCol="0" anchor="b" anchorCtr="0">
            <a:noAutofit/>
          </a:bodyPr>
          <a:lstStyle/>
          <a:p>
            <a:pPr>
              <a:spcBef>
                <a:spcPct val="0"/>
              </a:spcBef>
              <a:spcAft>
                <a:spcPct val="0"/>
              </a:spcAft>
            </a:pPr>
            <a:r>
              <a:rPr lang="zh-CN" altLang="en-US" b="1">
                <a:solidFill>
                  <a:schemeClr val="accent1"/>
                </a:solidFill>
                <a:latin typeface="+mn-ea"/>
                <a:cs typeface="+mn-ea"/>
                <a:sym typeface="+mn-ea"/>
              </a:rPr>
              <a:t>美东时间</a:t>
            </a:r>
            <a:r>
              <a:rPr lang="en-US" altLang="zh-CN" b="1">
                <a:solidFill>
                  <a:schemeClr val="accent1"/>
                </a:solidFill>
                <a:latin typeface="+mn-ea"/>
                <a:cs typeface="+mn-ea"/>
                <a:sym typeface="+mn-ea"/>
              </a:rPr>
              <a:t>7</a:t>
            </a:r>
            <a:r>
              <a:rPr lang="zh-CN" altLang="en-US" b="1">
                <a:solidFill>
                  <a:schemeClr val="accent1"/>
                </a:solidFill>
                <a:latin typeface="+mn-ea"/>
                <a:cs typeface="+mn-ea"/>
                <a:sym typeface="+mn-ea"/>
              </a:rPr>
              <a:t>月</a:t>
            </a:r>
            <a:r>
              <a:rPr lang="en-US" altLang="zh-CN" b="1">
                <a:solidFill>
                  <a:schemeClr val="accent1"/>
                </a:solidFill>
                <a:latin typeface="+mn-ea"/>
                <a:cs typeface="+mn-ea"/>
                <a:sym typeface="+mn-ea"/>
              </a:rPr>
              <a:t>9</a:t>
            </a:r>
            <a:r>
              <a:rPr lang="zh-CN" altLang="en-US" b="1">
                <a:solidFill>
                  <a:schemeClr val="accent1"/>
                </a:solidFill>
                <a:latin typeface="+mn-ea"/>
                <a:cs typeface="+mn-ea"/>
                <a:sym typeface="+mn-ea"/>
              </a:rPr>
              <a:t>日</a:t>
            </a:r>
            <a:endParaRPr lang="zh-CN" altLang="en-US" b="1">
              <a:solidFill>
                <a:schemeClr val="accent1"/>
              </a:solidFill>
              <a:latin typeface="+mn-ea"/>
              <a:cs typeface="+mn-ea"/>
              <a:sym typeface="+mn-ea"/>
            </a:endParaRPr>
          </a:p>
        </p:txBody>
      </p:sp>
      <p:sp>
        <p:nvSpPr>
          <p:cNvPr id="25" name="矩形 24"/>
          <p:cNvSpPr/>
          <p:nvPr>
            <p:custDataLst>
              <p:tags r:id="rId21"/>
            </p:custDataLst>
          </p:nvPr>
        </p:nvSpPr>
        <p:spPr>
          <a:xfrm>
            <a:off x="8312785" y="1686560"/>
            <a:ext cx="3447415" cy="734060"/>
          </a:xfrm>
          <a:prstGeom prst="rect">
            <a:avLst/>
          </a:prstGeom>
          <a:noFill/>
        </p:spPr>
        <p:txBody>
          <a:bodyPr wrap="square" lIns="0" tIns="0" rIns="0" bIns="0" rtlCol="0" anchor="t" anchorCtr="0">
            <a:noAutofit/>
          </a:bodyPr>
          <a:lstStyle/>
          <a:p>
            <a:pPr>
              <a:lnSpc>
                <a:spcPct val="130000"/>
              </a:lnSpc>
              <a:spcBef>
                <a:spcPct val="0"/>
              </a:spcBef>
              <a:spcAft>
                <a:spcPct val="0"/>
              </a:spcAft>
            </a:pPr>
            <a:r>
              <a:rPr sz="1400">
                <a:uFillTx/>
                <a:sym typeface="+mn-ea"/>
              </a:rPr>
              <a:t>据外媒报道，苹果官网公布的消息显示，他们2024财年第三财季的财报，将在8月1日美股收盘后，也就是北京时间8月2日凌晨发布。</a:t>
            </a:r>
            <a:endParaRPr sz="1400">
              <a:uFillTx/>
              <a:sym typeface="+mn-ea"/>
            </a:endParaRPr>
          </a:p>
          <a:p>
            <a:pPr>
              <a:lnSpc>
                <a:spcPct val="130000"/>
              </a:lnSpc>
              <a:spcBef>
                <a:spcPct val="0"/>
              </a:spcBef>
              <a:spcAft>
                <a:spcPct val="0"/>
              </a:spcAft>
            </a:pPr>
            <a:endParaRPr lang="zh-CN" altLang="en-US" sz="1400">
              <a:solidFill>
                <a:schemeClr val="tx1">
                  <a:lumMod val="85000"/>
                  <a:lumOff val="15000"/>
                </a:schemeClr>
              </a:solidFill>
              <a:latin typeface="+mn-ea"/>
              <a:cs typeface="+mn-ea"/>
              <a:sym typeface="+mn-ea"/>
            </a:endParaRPr>
          </a:p>
        </p:txBody>
      </p:sp>
      <p:cxnSp>
        <p:nvCxnSpPr>
          <p:cNvPr id="18" name="直接连接符 17"/>
          <p:cNvCxnSpPr/>
          <p:nvPr>
            <p:custDataLst>
              <p:tags r:id="rId22"/>
            </p:custDataLst>
          </p:nvPr>
        </p:nvCxnSpPr>
        <p:spPr>
          <a:xfrm>
            <a:off x="8065361" y="1545013"/>
            <a:ext cx="0" cy="1369563"/>
          </a:xfrm>
          <a:prstGeom prst="line">
            <a:avLst/>
          </a:prstGeom>
          <a:ln w="3175">
            <a:solidFill>
              <a:schemeClr val="accent1"/>
            </a:solidFill>
            <a:headEnd type="oval" w="sm" len="sm"/>
            <a:tailEnd type="none" w="sm" len="sm"/>
          </a:ln>
        </p:spPr>
        <p:style>
          <a:lnRef idx="2">
            <a:schemeClr val="accent1"/>
          </a:lnRef>
          <a:fillRef idx="0">
            <a:srgbClr val="FFFFFF"/>
          </a:fillRef>
          <a:effectRef idx="0">
            <a:srgbClr val="FFFFFF"/>
          </a:effectRef>
          <a:fontRef idx="minor">
            <a:schemeClr val="tx1"/>
          </a:fontRef>
        </p:style>
      </p:cxnSp>
    </p:spTree>
    <p:custDataLst>
      <p:tags r:id="rId2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2_1"/>
  <p:tag name="KSO_WM_UNIT_ID" val="diagram20231068_4*m_h_a*1_2_1"/>
  <p:tag name="KSO_WM_TEMPLATE_CATEGORY" val="diagram"/>
  <p:tag name="KSO_WM_TEMPLATE_INDEX" val="20231068"/>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10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0924_3*l_h_f*1_3_1"/>
  <p:tag name="KSO_WM_TEMPLATE_CATEGORY" val="diagram"/>
  <p:tag name="KSO_WM_TEMPLATE_INDEX" val="20230924"/>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20000000298023224},&quot;type&quot;:1},&quot;glow&quot;:{&quot;colorType&quot;:0},&quot;line&quot;:{&quot;type&quot;:0},&quot;shadow&quot;:{&quot;colorType&quot;:0},&quot;threeD&quot;:{&quot;curvedSurface&quot;:{&quot;brightness&quot;:0,&quot;colorType&quot;:2,&quot;rgb&quot;:&quot;#000000&quot;},&quot;depth&quot;:{&quot;colorType&quot;:0}}}}"/>
  <p:tag name="KSO_WM_UNIT_PRESET_TEXT" val="单击输入你的智能图形项正文"/>
  <p:tag name="KSO_WM_DIAGRAM_USE_COLOR_VALUE" val="{&quot;color_scheme&quot;:1,&quot;color_type&quot;:1,&quot;theme_color_indexes&quot;:[]}"/>
</p:tagLst>
</file>

<file path=ppt/tags/tag10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24_3*l_h_f*1_1_1"/>
  <p:tag name="KSO_WM_TEMPLATE_CATEGORY" val="diagram"/>
  <p:tag name="KSO_WM_TEMPLATE_INDEX" val="20230924"/>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20000000298023224},&quot;type&quot;:1},&quot;glow&quot;:{&quot;colorType&quot;:0},&quot;line&quot;:{&quot;type&quot;:0},&quot;shadow&quot;:{&quot;colorType&quot;:0},&quot;threeD&quot;:{&quot;curvedSurface&quot;:{&quot;brightness&quot;:0,&quot;colorType&quot;:2,&quot;rgb&quot;:&quot;#000000&quot;},&quot;depth&quot;:{&quot;colorType&quot;:0}}}}"/>
  <p:tag name="KSO_WM_UNIT_PRESET_TEXT" val="单击输入你的智能图形项正文"/>
  <p:tag name="KSO_WM_DIAGRAM_USE_COLOR_VALUE" val="{&quot;color_scheme&quot;:1,&quot;color_type&quot;:1,&quot;theme_color_indexes&quot;:[]}"/>
</p:tagLst>
</file>

<file path=ppt/tags/tag10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0924_3*l_h_a*1_3_1"/>
  <p:tag name="KSO_WM_TEMPLATE_CATEGORY" val="diagram"/>
  <p:tag name="KSO_WM_TEMPLATE_INDEX" val="20230924"/>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DIAGRAM_USE_COLOR_VALUE" val="{&quot;color_scheme&quot;:1,&quot;color_type&quot;:1,&quot;theme_color_indexes&quot;:[]}"/>
</p:tagLst>
</file>

<file path=ppt/tags/tag1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24_3*l_h_a*1_1_1"/>
  <p:tag name="KSO_WM_TEMPLATE_CATEGORY" val="diagram"/>
  <p:tag name="KSO_WM_TEMPLATE_INDEX" val="20230924"/>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DIAGRAM_USE_COLOR_VALUE" val="{&quot;color_scheme&quot;:1,&quot;color_type&quot;:1,&quot;theme_color_indexes&quot;:[]}"/>
</p:tagLst>
</file>

<file path=ppt/tags/tag104.xml><?xml version="1.0" encoding="utf-8"?>
<p:tagLst xmlns:p="http://schemas.openxmlformats.org/presentationml/2006/main">
  <p:tag name="RESOURCE_RECORD_KEY" val="{&quot;70&quot;:[3314060,331221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UNIT_LINE_FORE_SCHEMECOLOR_INDEX_BRIGHTNESS" val="0.35"/>
  <p:tag name="KSO_WM_UNIT_LINE_FILL_TYPE" val="2"/>
  <p:tag name="KSO_WM_UNIT_HIGHLIGHT" val="0"/>
  <p:tag name="KSO_WM_UNIT_COMPATIBLE" val="0"/>
  <p:tag name="KSO_WM_UNIT_DIAGRAM_ISNUMVISUAL" val="0"/>
  <p:tag name="KSO_WM_UNIT_DIAGRAM_ISREFERUNIT" val="0"/>
  <p:tag name="KSO_WM_UNIT_ID" val="diagram20231058_3*l_i*1_1"/>
  <p:tag name="KSO_WM_TEMPLATE_CATEGORY" val="diagram"/>
  <p:tag name="KSO_WM_TEMPLATE_INDEX" val="20231058"/>
  <p:tag name="KSO_WM_UNIT_LAYERLEVEL" val="1_1"/>
  <p:tag name="KSO_WM_TAG_VERSION" val="3.0"/>
  <p:tag name="KSO_WM_UNIT_TYPE" val="l_i"/>
  <p:tag name="KSO_WM_UNIT_INDEX" val="1_1"/>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type&quot;:0},&quot;glow&quot;:{&quot;colorType&quot;:0},&quot;line&quot;:{&quot;solidLine&quot;:{&quot;brightness&quot;:0.5,&quot;colorType&quot;:1,&quot;foreColorIndex&quot;:1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5"/>
</p:tagLst>
</file>

<file path=ppt/tags/tag10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058_3*l_h_f*1_1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35"/>
  <p:tag name="KSO_WM_DIAGRAM_GROUP_CODE" val="l1-1"/>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10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058_3*l_h_a*1_1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
  <p:tag name="KSO_WM_DIAGRAM_GROUP_CODE" val="l1-1"/>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10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058_3*l_h_f*1_2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35"/>
  <p:tag name="KSO_WM_DIAGRAM_GROUP_CODE" val="l1-1"/>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1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1068_4*m_h_f*1_2_1"/>
  <p:tag name="KSO_WM_TEMPLATE_CATEGORY" val="diagram"/>
  <p:tag name="KSO_WM_TEMPLATE_INDEX" val="20231068"/>
  <p:tag name="KSO_WM_UNIT_LAYERLEVEL" val="1_1_1"/>
  <p:tag name="KSO_WM_TAG_VERSION" val="3.0"/>
  <p:tag name="KSO_WM_BEAUTIFY_FLAG" val="#wm#"/>
  <p:tag name="KSO_WM_DIAGRAM_VERSION" val="3"/>
  <p:tag name="KSO_WM_DIAGRAM_COLOR_TRICK" val="2"/>
  <p:tag name="KSO_WM_DIAGRAM_COLOR_TEXT_CAN_REMOVE" val="n"/>
  <p:tag name="KSO_WM_UNIT_SUBTYPE" val="a"/>
  <p:tag name="KSO_WM_UNIT_TYPE" val="m_h_f"/>
  <p:tag name="KSO_WM_UNIT_INDEX" val="1_2_1"/>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10;你的智能图形项正文"/>
  <p:tag name="KSO_WM_DIAGRAM_USE_COLOR_VALUE" val="{&quot;color_scheme&quot;:1,&quot;color_type&quot;:1,&quot;theme_color_indexes&quot;:[]}"/>
</p:tagLst>
</file>

<file path=ppt/tags/tag1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058_3*l_h_f*1_3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35"/>
  <p:tag name="KSO_WM_DIAGRAM_GROUP_CODE" val="l1-1"/>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11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058_3*l_h_f*1_4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35"/>
  <p:tag name="KSO_WM_DIAGRAM_GROUP_CODE" val="l1-1"/>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11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058_3*l_h_a*1_4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
  <p:tag name="KSO_WM_DIAGRAM_GROUP_CODE" val="l1-1"/>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113.xml><?xml version="1.0" encoding="utf-8"?>
<p:tagLst xmlns:p="http://schemas.openxmlformats.org/presentationml/2006/main">
  <p:tag name="KSO_WM_BEAUTIFY_FLAG" val="#wm#"/>
  <p:tag name="KSO_WM_UNIT_SHADOW_SCHEMECOLOR_INDEX_BRIGHTNESS" val="-0.25"/>
  <p:tag name="KSO_WM_UNIT_SHADOW_SCHEMECOLOR_INDEX" val="5"/>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3*l_h_i*1_1_1"/>
  <p:tag name="KSO_WM_TEMPLATE_CATEGORY" val="diagram"/>
  <p:tag name="KSO_WM_TEMPLATE_INDEX" val="20231058"/>
  <p:tag name="KSO_WM_UNIT_LAYERLEVEL" val="1_1_1"/>
  <p:tag name="KSO_WM_TAG_VERSION" val="3.0"/>
  <p:tag name="KSO_WM_UNIT_TYPE" val="l_h_i"/>
  <p:tag name="KSO_WM_UNIT_INDEX" val="1_1_1"/>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114.xml><?xml version="1.0" encoding="utf-8"?>
<p:tagLst xmlns:p="http://schemas.openxmlformats.org/presentationml/2006/main">
  <p:tag name="KSO_WM_BEAUTIFY_FLAG" val="#wm#"/>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5"/>
  <p:tag name="KSO_WM_UNIT_TEXT_FILL_FORE_SCHEMECOLOR_INDEX_BRIGHTNESS" val="0"/>
  <p:tag name="KSO_WM_UNIT_HIGHLIGHT" val="0"/>
  <p:tag name="KSO_WM_UNIT_COMPATIBLE" val="0"/>
  <p:tag name="KSO_WM_UNIT_DIAGRAM_ISNUMVISUAL" val="0"/>
  <p:tag name="KSO_WM_UNIT_DIAGRAM_ISREFERUNIT" val="0"/>
  <p:tag name="KSO_WM_UNIT_ID" val="diagram20231058_3*l_h_i*1_1_2"/>
  <p:tag name="KSO_WM_TEMPLATE_CATEGORY" val="diagram"/>
  <p:tag name="KSO_WM_TEMPLATE_INDEX" val="20231058"/>
  <p:tag name="KSO_WM_UNIT_LAYERLEVEL" val="1_1_1"/>
  <p:tag name="KSO_WM_TAG_VERSION" val="3.0"/>
  <p:tag name="KSO_WM_UNIT_TYPE" val="l_h_i"/>
  <p:tag name="KSO_WM_UNIT_INDEX" val="1_1_2"/>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gradient&quot;:[{&quot;brightness&quot;:0.6000000238418579,&quot;colorType&quot;:1,&quot;foreColorIndex&quot;:5,&quot;pos&quot;:0,&quot;transparency&quot;:0},{&quot;brightness&quot;:0,&quot;colorType&quot;:1,&quot;foreColorIndex&quot;:5,&quot;pos&quot;:0.899999976158142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TEXT_FILL_FORE_SCHEMECOLOR_INDEX" val="1"/>
  <p:tag name="KSO_WM_UNIT_TEXT_FILL_TYPE" val="1"/>
</p:tagLst>
</file>

<file path=ppt/tags/tag115.xml><?xml version="1.0" encoding="utf-8"?>
<p:tagLst xmlns:p="http://schemas.openxmlformats.org/presentationml/2006/main">
  <p:tag name="KSO_WM_BEAUTIFY_FLAG" val="#wm#"/>
  <p:tag name="KSO_WM_UNIT_SHADOW_SCHEMECOLOR_INDEX_BRIGHTNESS" val="-0.25"/>
  <p:tag name="KSO_WM_UNIT_SHADOW_SCHEMECOLOR_INDEX" val="6"/>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3*l_h_i*1_2_1"/>
  <p:tag name="KSO_WM_TEMPLATE_CATEGORY" val="diagram"/>
  <p:tag name="KSO_WM_TEMPLATE_INDEX" val="20231058"/>
  <p:tag name="KSO_WM_UNIT_LAYERLEVEL" val="1_1_1"/>
  <p:tag name="KSO_WM_TAG_VERSION" val="3.0"/>
  <p:tag name="KSO_WM_UNIT_TYPE" val="l_h_i"/>
  <p:tag name="KSO_WM_UNIT_INDEX" val="1_2_1"/>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6,&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Lst>
</file>

<file path=ppt/tags/tag116.xml><?xml version="1.0" encoding="utf-8"?>
<p:tagLst xmlns:p="http://schemas.openxmlformats.org/presentationml/2006/main">
  <p:tag name="KSO_WM_BEAUTIFY_FLAG" val="#wm#"/>
  <p:tag name="KSO_WM_UNIT_FILL_FORE_SCHEMECOLOR_INDEX_1_BRIGHTNESS" val="0.4"/>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6"/>
  <p:tag name="KSO_WM_UNIT_TEXT_FILL_FORE_SCHEMECOLOR_INDEX_BRIGHTNESS" val="0"/>
  <p:tag name="KSO_WM_UNIT_HIGHLIGHT" val="0"/>
  <p:tag name="KSO_WM_UNIT_COMPATIBLE" val="0"/>
  <p:tag name="KSO_WM_UNIT_DIAGRAM_ISNUMVISUAL" val="0"/>
  <p:tag name="KSO_WM_UNIT_DIAGRAM_ISREFERUNIT" val="0"/>
  <p:tag name="KSO_WM_UNIT_ID" val="diagram20231058_3*l_h_i*1_2_2"/>
  <p:tag name="KSO_WM_TEMPLATE_CATEGORY" val="diagram"/>
  <p:tag name="KSO_WM_TEMPLATE_INDEX" val="20231058"/>
  <p:tag name="KSO_WM_UNIT_LAYERLEVEL" val="1_1_1"/>
  <p:tag name="KSO_WM_TAG_VERSION" val="3.0"/>
  <p:tag name="KSO_WM_UNIT_TYPE" val="l_h_i"/>
  <p:tag name="KSO_WM_UNIT_INDEX" val="1_2_2"/>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gradient&quot;:[{&quot;brightness&quot;:0.6000000238418579,&quot;colorType&quot;:1,&quot;foreColorIndex&quot;:6,&quot;pos&quot;:0,&quot;transparency&quot;:0},{&quot;brightness&quot;:0,&quot;colorType&quot;:1,&quot;foreColorIndex&quot;:6,&quot;pos&quot;:0.8999999761581421,&quot;transparency&quot;:0}],&quot;type&quot;:3},&quot;glow&quot;:{&quot;colorType&quot;:0},&quot;line&quot;:{&quot;type&quot;:0},&quot;shadow&quot;:{&quot;brightness&quot;:-0.25,&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TEXT_FILL_FORE_SCHEMECOLOR_INDEX" val="1"/>
  <p:tag name="KSO_WM_UNIT_TEXT_FILL_TYPE" val="1"/>
</p:tagLst>
</file>

<file path=ppt/tags/tag1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058_3*l_h_a*1_2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
  <p:tag name="KSO_WM_DIAGRAM_GROUP_CODE" val="l1-1"/>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118.xml><?xml version="1.0" encoding="utf-8"?>
<p:tagLst xmlns:p="http://schemas.openxmlformats.org/presentationml/2006/main">
  <p:tag name="KSO_WM_BEAUTIFY_FLAG" val="#wm#"/>
  <p:tag name="KSO_WM_UNIT_SHADOW_SCHEMECOLOR_INDEX_BRIGHTNESS" val="-0.5"/>
  <p:tag name="KSO_WM_UNIT_SHADOW_SCHEMECOLOR_INDEX" val="7"/>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3*l_h_i*1_3_1"/>
  <p:tag name="KSO_WM_TEMPLATE_CATEGORY" val="diagram"/>
  <p:tag name="KSO_WM_TEMPLATE_INDEX" val="20231058"/>
  <p:tag name="KSO_WM_UNIT_LAYERLEVEL" val="1_1_1"/>
  <p:tag name="KSO_WM_TAG_VERSION" val="3.0"/>
  <p:tag name="KSO_WM_UNIT_TYPE" val="l_h_i"/>
  <p:tag name="KSO_WM_UNIT_INDEX" val="1_3_1"/>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solid&quot;:{&quot;brightness&quot;:0,&quot;colorType&quot;:1,&quot;foreColorIndex&quot;:7,&quot;transparency&quot;:0},&quot;type&quot;:1},&quot;glow&quot;:{&quot;colorType&quot;:0},&quot;line&quot;:{&quot;type&quot;:0},&quot;shadow&quot;:{&quot;brightness&quot;:-0.5,&quot;colorType&quot;:1,&quot;foreColorIndex&quot;:7,&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7"/>
  <p:tag name="KSO_WM_UNIT_FILL_FORE_SCHEMECOLOR_INDEX_BRIGHTNESS" val="0"/>
</p:tagLst>
</file>

<file path=ppt/tags/tag119.xml><?xml version="1.0" encoding="utf-8"?>
<p:tagLst xmlns:p="http://schemas.openxmlformats.org/presentationml/2006/main">
  <p:tag name="KSO_WM_BEAUTIFY_FLAG" val="#wm#"/>
  <p:tag name="KSO_WM_UNIT_FILL_FORE_SCHEMECOLOR_INDEX_1_BRIGHTNESS" val="0.4"/>
  <p:tag name="KSO_WM_UNIT_FILL_FORE_SCHEMECOLOR_INDEX_1" val="7"/>
  <p:tag name="KSO_WM_UNIT_FILL_FORE_SCHEMECOLOR_INDEX_1_POS" val="0"/>
  <p:tag name="KSO_WM_UNIT_FILL_FORE_SCHEMECOLOR_INDEX_1_TRANS" val="0"/>
  <p:tag name="KSO_WM_UNIT_FILL_FORE_SCHEMECOLOR_INDEX_2_BRIGHTNESS" val="0"/>
  <p:tag name="KSO_WM_UNIT_FILL_FORE_SCHEMECOLOR_INDEX_2" val="7"/>
  <p:tag name="KSO_WM_UNIT_FILL_FORE_SCHEMECOLOR_INDEX_2_POS" val="0.8"/>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7"/>
  <p:tag name="KSO_WM_UNIT_TEXT_FILL_FORE_SCHEMECOLOR_INDEX_BRIGHTNESS" val="0"/>
  <p:tag name="KSO_WM_UNIT_HIGHLIGHT" val="0"/>
  <p:tag name="KSO_WM_UNIT_COMPATIBLE" val="0"/>
  <p:tag name="KSO_WM_UNIT_DIAGRAM_ISNUMVISUAL" val="0"/>
  <p:tag name="KSO_WM_UNIT_DIAGRAM_ISREFERUNIT" val="0"/>
  <p:tag name="KSO_WM_UNIT_ID" val="diagram20231058_3*l_h_i*1_3_2"/>
  <p:tag name="KSO_WM_TEMPLATE_CATEGORY" val="diagram"/>
  <p:tag name="KSO_WM_TEMPLATE_INDEX" val="20231058"/>
  <p:tag name="KSO_WM_UNIT_LAYERLEVEL" val="1_1_1"/>
  <p:tag name="KSO_WM_TAG_VERSION" val="3.0"/>
  <p:tag name="KSO_WM_UNIT_TYPE" val="l_h_i"/>
  <p:tag name="KSO_WM_UNIT_INDEX" val="1_3_2"/>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gradient&quot;:[{&quot;brightness&quot;:0.6000000238418579,&quot;colorType&quot;:1,&quot;foreColorIndex&quot;:7,&quot;pos&quot;:0,&quot;transparency&quot;:0},{&quot;brightness&quot;:0,&quot;colorType&quot;:1,&quot;foreColorIndex&quot;:7,&quot;pos&quot;:0.800000011920929,&quot;transparency&quot;:0}],&quot;type&quot;:3},&quot;glow&quot;:{&quot;colorType&quot;:0},&quot;line&quot;:{&quot;type&quot;:0},&quot;shadow&quot;:{&quot;brightness&quot;:-0.25,&quot;colorType&quot;:1,&quot;foreColorIndex&quot;:7,&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FILL_TYPE" val="3"/>
  <p:tag name="KSO_WM_UNIT_TEXT_FILL_FORE_SCHEMECOLOR_INDEX" val="1"/>
  <p:tag name="KSO_WM_UNIT_TEXT_FILL_TYPE" val="1"/>
</p:tagLst>
</file>

<file path=ppt/tags/tag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2_2"/>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TYPE" val="m_h_i"/>
  <p:tag name="KSO_WM_UNIT_INDEX" val="1_2_2"/>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8"/>
  <p:tag name="KSO_WM_DIAGRAM_USE_COLOR_VALUE" val="{&quot;color_scheme&quot;:1,&quot;color_type&quot;:1,&quot;theme_color_indexes&quot;:[]}"/>
</p:tagLst>
</file>

<file path=ppt/tags/tag12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058_3*l_h_a*1_3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
  <p:tag name="KSO_WM_DIAGRAM_GROUP_CODE" val="l1-1"/>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121.xml><?xml version="1.0" encoding="utf-8"?>
<p:tagLst xmlns:p="http://schemas.openxmlformats.org/presentationml/2006/main">
  <p:tag name="KSO_WM_BEAUTIFY_FLAG" val="#wm#"/>
  <p:tag name="KSO_WM_UNIT_SHADOW_SCHEMECOLOR_INDEX_BRIGHTNESS" val="-0.25"/>
  <p:tag name="KSO_WM_UNIT_SHADOW_SCHEMECOLOR_INDEX" val="8"/>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3*l_h_i*1_4_1"/>
  <p:tag name="KSO_WM_TEMPLATE_CATEGORY" val="diagram"/>
  <p:tag name="KSO_WM_TEMPLATE_INDEX" val="20231058"/>
  <p:tag name="KSO_WM_UNIT_LAYERLEVEL" val="1_1_1"/>
  <p:tag name="KSO_WM_TAG_VERSION" val="3.0"/>
  <p:tag name="KSO_WM_UNIT_TYPE" val="l_h_i"/>
  <p:tag name="KSO_WM_UNIT_INDEX" val="1_4_1"/>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solid&quot;:{&quot;brightness&quot;:0,&quot;colorType&quot;:1,&quot;foreColorIndex&quot;:8,&quot;transparency&quot;:0},&quot;type&quot;:1},&quot;glow&quot;:{&quot;colorType&quot;:0},&quot;line&quot;:{&quot;type&quot;:0},&quot;shadow&quot;:{&quot;brightness&quot;:-0.25,&quot;colorType&quot;:1,&quot;foreColorIndex&quot;:8,&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8"/>
  <p:tag name="KSO_WM_UNIT_FILL_FORE_SCHEMECOLOR_INDEX_BRIGHTNESS" val="0"/>
</p:tagLst>
</file>

<file path=ppt/tags/tag122.xml><?xml version="1.0" encoding="utf-8"?>
<p:tagLst xmlns:p="http://schemas.openxmlformats.org/presentationml/2006/main">
  <p:tag name="KSO_WM_BEAUTIFY_FLAG" val="#wm#"/>
  <p:tag name="KSO_WM_UNIT_FILL_FORE_SCHEMECOLOR_INDEX_1_BRIGHTNESS" val="0.4"/>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8"/>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8"/>
  <p:tag name="KSO_WM_UNIT_TEXT_FILL_FORE_SCHEMECOLOR_INDEX_BRIGHTNESS" val="0"/>
  <p:tag name="KSO_WM_UNIT_HIGHLIGHT" val="0"/>
  <p:tag name="KSO_WM_UNIT_COMPATIBLE" val="0"/>
  <p:tag name="KSO_WM_UNIT_DIAGRAM_ISNUMVISUAL" val="0"/>
  <p:tag name="KSO_WM_UNIT_DIAGRAM_ISREFERUNIT" val="0"/>
  <p:tag name="KSO_WM_UNIT_ID" val="diagram20231058_3*l_h_i*1_4_2"/>
  <p:tag name="KSO_WM_TEMPLATE_CATEGORY" val="diagram"/>
  <p:tag name="KSO_WM_TEMPLATE_INDEX" val="20231058"/>
  <p:tag name="KSO_WM_UNIT_LAYERLEVEL" val="1_1_1"/>
  <p:tag name="KSO_WM_TAG_VERSION" val="3.0"/>
  <p:tag name="KSO_WM_UNIT_TYPE" val="l_h_i"/>
  <p:tag name="KSO_WM_UNIT_INDEX" val="1_4_2"/>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292.27500610351564,&quot;left&quot;:36.94998779296875,&quot;top&quot;:130.67499389648438,&quot;width&quot;:874.3000244140625}"/>
  <p:tag name="KSO_WM_DIAGRAM_COLOR_MATCH_VALUE" val="{&quot;shape&quot;:{&quot;fill&quot;:{&quot;gradient&quot;:[{&quot;brightness&quot;:0.6000000238418579,&quot;colorType&quot;:1,&quot;foreColorIndex&quot;:8,&quot;pos&quot;:0,&quot;transparency&quot;:0},{&quot;brightness&quot;:0,&quot;colorType&quot;:1,&quot;foreColorIndex&quot;:8,&quot;pos&quot;:0.8999999761581421,&quot;transparency&quot;:0}],&quot;type&quot;:3},&quot;glow&quot;:{&quot;colorType&quot;:0},&quot;line&quot;:{&quot;type&quot;:0},&quot;shadow&quot;:{&quot;brightness&quot;:-0.25,&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 name="KSO_WM_UNIT_FILL_TYPE" val="3"/>
  <p:tag name="KSO_WM_UNIT_TEXT_FILL_FORE_SCHEMECOLOR_INDEX" val="1"/>
  <p:tag name="KSO_WM_UNIT_TEXT_FILL_TYPE" val="1"/>
</p:tagLst>
</file>

<file path=ppt/tags/tag123.xml><?xml version="1.0" encoding="utf-8"?>
<p:tagLst xmlns:p="http://schemas.openxmlformats.org/presentationml/2006/main">
  <p:tag name="RESOURCE_RECORD_KEY" val="{&quot;70&quot;:[3314060]}"/>
</p:tagLst>
</file>

<file path=ppt/tags/tag124.xml><?xml version="1.0" encoding="utf-8"?>
<p:tagLst xmlns:p="http://schemas.openxmlformats.org/presentationml/2006/main">
  <p:tag name="commondata" val="eyJoZGlkIjoiMjUxNmU2Yzc2MjNiNjJjZGFlY2Q1MzYxMGIzYTQ4YWEifQ=="/>
  <p:tag name="resource_record_key" val="{&quot;70&quot;:[3315771,3320067,3314129,3314155,3314060,3312211,3314145,3320059,3314165,3315773,3315783,3314167,3316390,3316388]}"/>
</p:tagLst>
</file>

<file path=ppt/tags/tag1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3_1"/>
  <p:tag name="KSO_WM_UNIT_ID" val="diagram20231068_4*m_h_a*1_3_1"/>
  <p:tag name="KSO_WM_TEMPLATE_CATEGORY" val="diagram"/>
  <p:tag name="KSO_WM_TEMPLATE_INDEX" val="20231068"/>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1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1068_4*m_h_f*1_3_1"/>
  <p:tag name="KSO_WM_TEMPLATE_CATEGORY" val="diagram"/>
  <p:tag name="KSO_WM_TEMPLATE_INDEX" val="20231068"/>
  <p:tag name="KSO_WM_UNIT_LAYERLEVEL" val="1_1_1"/>
  <p:tag name="KSO_WM_TAG_VERSION" val="3.0"/>
  <p:tag name="KSO_WM_BEAUTIFY_FLAG" val="#wm#"/>
  <p:tag name="KSO_WM_DIAGRAM_VERSION" val="3"/>
  <p:tag name="KSO_WM_DIAGRAM_COLOR_TRICK" val="2"/>
  <p:tag name="KSO_WM_DIAGRAM_COLOR_TEXT_CAN_REMOVE" val="n"/>
  <p:tag name="KSO_WM_UNIT_SUBTYPE" val="a"/>
  <p:tag name="KSO_WM_UNIT_TYPE" val="m_h_f"/>
  <p:tag name="KSO_WM_UNIT_INDEX" val="1_3_1"/>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10;你的智能图形项正文"/>
  <p:tag name="KSO_WM_DIAGRAM_USE_COLOR_VALUE" val="{&quot;color_scheme&quot;:1,&quot;color_type&quot;:1,&quot;theme_color_indexes&quot;:[]}"/>
</p:tagLst>
</file>

<file path=ppt/tags/tag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3_2"/>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TYPE" val="m_h_i"/>
  <p:tag name="KSO_WM_UNIT_INDEX" val="1_3_2"/>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4_1"/>
  <p:tag name="KSO_WM_UNIT_ID" val="diagram20231068_4*m_h_a*1_4_1"/>
  <p:tag name="KSO_WM_TEMPLATE_CATEGORY" val="diagram"/>
  <p:tag name="KSO_WM_TEMPLATE_INDEX" val="20231068"/>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1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1068_4*m_h_f*1_4_1"/>
  <p:tag name="KSO_WM_TEMPLATE_CATEGORY" val="diagram"/>
  <p:tag name="KSO_WM_TEMPLATE_INDEX" val="20231068"/>
  <p:tag name="KSO_WM_UNIT_LAYERLEVEL" val="1_1_1"/>
  <p:tag name="KSO_WM_TAG_VERSION" val="3.0"/>
  <p:tag name="KSO_WM_BEAUTIFY_FLAG" val="#wm#"/>
  <p:tag name="KSO_WM_DIAGRAM_VERSION" val="3"/>
  <p:tag name="KSO_WM_DIAGRAM_COLOR_TRICK" val="2"/>
  <p:tag name="KSO_WM_DIAGRAM_COLOR_TEXT_CAN_REMOVE" val="n"/>
  <p:tag name="KSO_WM_UNIT_SUBTYPE" val="a"/>
  <p:tag name="KSO_WM_UNIT_TYPE" val="m_h_f"/>
  <p:tag name="KSO_WM_UNIT_INDEX" val="1_4_1"/>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10;你的智能图形项正文"/>
  <p:tag name="KSO_WM_DIAGRAM_USE_COLOR_VALUE" val="{&quot;color_scheme&quot;:1,&quot;color_type&quot;:1,&quot;theme_color_indexes&quot;:[]}"/>
</p:tagLst>
</file>

<file path=ppt/tags/tag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4_2"/>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TYPE" val="m_h_i"/>
  <p:tag name="KSO_WM_UNIT_INDEX" val="1_4_2"/>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8"/>
  <p:tag name="KSO_WM_DIAGRAM_USE_COLOR_VALUE" val="{&quot;color_scheme&quot;:1,&quot;color_type&quot;:1,&quot;theme_color_indexes&quot;:[]}"/>
</p:tagLst>
</file>

<file path=ppt/tags/tag1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5_1"/>
  <p:tag name="KSO_WM_UNIT_ID" val="diagram20231068_4*m_h_a*1_5_1"/>
  <p:tag name="KSO_WM_TEMPLATE_CATEGORY" val="diagram"/>
  <p:tag name="KSO_WM_TEMPLATE_INDEX" val="20231068"/>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VALUE" val="22"/>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1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1_1"/>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gradient&quot;:[{&quot;brightness&quot;:0.4000000059604645,&quot;colorType&quot;:1,&quot;foreColorIndex&quot;:5,&quot;pos&quot;:0.1599999964237213,&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PRESET_TEXT" val="01"/>
  <p:tag name="KSO_WM_DIAGRAM_USE_COLOR_VALUE" val="{&quot;color_scheme&quot;:1,&quot;color_type&quot;:1,&quot;theme_color_indexes&quot;:[]}"/>
</p:tagLst>
</file>

<file path=ppt/tags/tag2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1068_4*m_h_f*1_5_1"/>
  <p:tag name="KSO_WM_TEMPLATE_CATEGORY" val="diagram"/>
  <p:tag name="KSO_WM_TEMPLATE_INDEX" val="20231068"/>
  <p:tag name="KSO_WM_UNIT_LAYERLEVEL" val="1_1_1"/>
  <p:tag name="KSO_WM_TAG_VERSION" val="3.0"/>
  <p:tag name="KSO_WM_BEAUTIFY_FLAG" val="#wm#"/>
  <p:tag name="KSO_WM_DIAGRAM_VERSION" val="3"/>
  <p:tag name="KSO_WM_DIAGRAM_COLOR_TRICK" val="2"/>
  <p:tag name="KSO_WM_DIAGRAM_COLOR_TEXT_CAN_REMOVE" val="n"/>
  <p:tag name="KSO_WM_UNIT_SUBTYPE" val="a"/>
  <p:tag name="KSO_WM_UNIT_VALUE" val="51"/>
  <p:tag name="KSO_WM_UNIT_TYPE" val="m_h_f"/>
  <p:tag name="KSO_WM_UNIT_INDEX" val="1_5_1"/>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10;你的智能图形项正文"/>
  <p:tag name="KSO_WM_DIAGRAM_USE_COLOR_VALUE" val="{&quot;color_scheme&quot;:1,&quot;color_type&quot;:1,&quot;theme_color_indexes&quot;:[]}"/>
</p:tagLst>
</file>

<file path=ppt/tags/tag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5_2"/>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TYPE" val="m_h_i"/>
  <p:tag name="KSO_WM_UNIT_INDEX" val="1_5_2"/>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68_4*m_h_i*1_4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4_1"/>
  <p:tag name="KSO_WM_DIAGRAM_MAX_ITEMCNT" val="6"/>
  <p:tag name="KSO_WM_DIAGRAM_MIN_ITEMCNT" val="2"/>
  <p:tag name="KSO_WM_DIAGRAM_VIRTUALLY_FRAME" val="{&quot;height&quot;:349.6999938964844,&quot;left&quot;:-5.425042724609375,&quot;top&quot;:101.42500305175781,&quot;width&quot;:989.0500854492187}"/>
  <p:tag name="KSO_WM_DIAGRAM_COLOR_MATCH_VALUE" val="{&quot;shape&quot;:{&quot;fill&quot;:{&quot;gradient&quot;:[{&quot;brightness&quot;:0.4000000059604645,&quot;colorType&quot;:1,&quot;foreColorIndex&quot;:8,&quot;pos&quot;:0.1599999964237213,&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PRESET_TEXT" val="04"/>
  <p:tag name="KSO_WM_DIAGRAM_USE_COLOR_VALUE" val="{&quot;color_scheme&quot;:1,&quot;color_type&quot;:1,&quot;theme_color_indexes&quot;:[]}"/>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68_4*m_h_i*1_4_2"/>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TYPE" val="m_h_i"/>
  <p:tag name="KSO_WM_UNIT_INDEX" val="1_4_2"/>
  <p:tag name="KSO_WM_DIAGRAM_MAX_ITEMCNT" val="6"/>
  <p:tag name="KSO_WM_DIAGRAM_MIN_ITEMCNT" val="2"/>
  <p:tag name="KSO_WM_DIAGRAM_VIRTUALLY_FRAME" val="{&quot;height&quot;:349.6999938964844,&quot;left&quot;:-5.425042724609375,&quot;top&quot;:101.42500305175781,&quot;width&quot;:989.0500854492187}"/>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8"/>
  <p:tag name="KSO_WM_DIAGRAM_USE_COLOR_VALUE" val="{&quot;color_scheme&quot;:1,&quot;color_type&quot;:1,&quot;theme_color_indexes&quot;:[]}"/>
</p:tagLst>
</file>

<file path=ppt/tags/tag2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4_1"/>
  <p:tag name="KSO_WM_UNIT_ID" val="diagram20231068_4*m_h_a*1_4_1"/>
  <p:tag name="KSO_WM_TEMPLATE_CATEGORY" val="diagram"/>
  <p:tag name="KSO_WM_TEMPLATE_INDEX" val="20231068"/>
  <p:tag name="KSO_WM_UNIT_LAYERLEVEL" val="1_1_1"/>
  <p:tag name="KSO_WM_TAG_VERSION" val="3.0"/>
  <p:tag name="KSO_WM_DIAGRAM_GROUP_CODE" val="m1-1"/>
  <p:tag name="KSO_WM_DIAGRAM_VERSION" val="3"/>
  <p:tag name="KSO_WM_DIAGRAM_COLOR_TRICK" val="2"/>
  <p:tag name="KSO_WM_DIAGRAM_COLOR_TEXT_CAN_REMOVE" val="n"/>
  <p:tag name="KSO_WM_DIAGRAM_MAX_ITEMCNT" val="6"/>
  <p:tag name="KSO_WM_DIAGRAM_MIN_ITEMCNT" val="2"/>
  <p:tag name="KSO_WM_DIAGRAM_VIRTUALLY_FRAME" val="{&quot;height&quot;:349.6999938964844,&quot;left&quot;:-5.425042724609375,&quot;top&quot;:101.42500305175781,&quot;width&quot;:989.05008544921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2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1068_4*m_h_f*1_4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a"/>
  <p:tag name="KSO_WM_UNIT_TYPE" val="m_h_f"/>
  <p:tag name="KSO_WM_UNIT_INDEX" val="1_4_1"/>
  <p:tag name="KSO_WM_DIAGRAM_MAX_ITEMCNT" val="6"/>
  <p:tag name="KSO_WM_DIAGRAM_MIN_ITEMCNT" val="2"/>
  <p:tag name="KSO_WM_DIAGRAM_VIRTUALLY_FRAME" val="{&quot;height&quot;:349.6999938964844,&quot;left&quot;:-5.425042724609375,&quot;top&quot;:101.42500305175781,&quot;width&quot;:989.05008544921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10;你的智能图形项正文"/>
  <p:tag name="KSO_WM_DIAGRAM_USE_COLOR_VALUE" val="{&quot;color_scheme&quot;:1,&quot;color_type&quot;:1,&quot;theme_color_indexes&quot;:[]}"/>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2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2_1"/>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gradient&quot;:[{&quot;brightness&quot;:0.4000000059604645,&quot;colorType&quot;:1,&quot;foreColorIndex&quot;:8,&quot;pos&quot;:0.1599999964237213,&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PRESET_TEXT" val="02"/>
  <p:tag name="KSO_WM_DIAGRAM_USE_COLOR_VALUE" val="{&quot;color_scheme&quot;:1,&quot;color_type&quot;:1,&quot;theme_color_indexes&quot;:[]}"/>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1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1_1"/>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gradient&quot;:[{&quot;brightness&quot;:0.4000000059604645,&quot;colorType&quot;:1,&quot;foreColorIndex&quot;:5,&quot;pos&quot;:0.1599999964237213,&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PRESET_TEXT" val="01"/>
  <p:tag name="KSO_WM_DIAGRAM_USE_COLOR_VALUE" val="{&quot;color_scheme&quot;:1,&quot;color_type&quot;:1,&quot;theme_color_indexes&quot;:[]}"/>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2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2_1"/>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gradient&quot;:[{&quot;brightness&quot;:0.4000000059604645,&quot;colorType&quot;:1,&quot;foreColorIndex&quot;:8,&quot;pos&quot;:0.1599999964237213,&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PRESET_TEXT" val="02"/>
  <p:tag name="KSO_WM_DIAGRAM_USE_COLOR_VALUE" val="{&quot;color_scheme&quot;:1,&quot;color_type&quot;:1,&quot;theme_color_indexes&quot;:[]}"/>
</p:tagLst>
</file>

<file path=ppt/tags/tag3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1_1"/>
  <p:tag name="KSO_WM_UNIT_ID" val="diagram20231068_4*m_h_a*1_1_1"/>
  <p:tag name="KSO_WM_TEMPLATE_CATEGORY" val="diagram"/>
  <p:tag name="KSO_WM_TEMPLATE_INDEX" val="20231068"/>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VALUE" val="22"/>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3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1068_4*m_h_f*1_1_1"/>
  <p:tag name="KSO_WM_TEMPLATE_CATEGORY" val="diagram"/>
  <p:tag name="KSO_WM_TEMPLATE_INDEX" val="20231068"/>
  <p:tag name="KSO_WM_UNIT_LAYERLEVEL" val="1_1_1"/>
  <p:tag name="KSO_WM_TAG_VERSION" val="3.0"/>
  <p:tag name="KSO_WM_BEAUTIFY_FLAG" val="#wm#"/>
  <p:tag name="KSO_WM_DIAGRAM_VERSION" val="3"/>
  <p:tag name="KSO_WM_DIAGRAM_COLOR_TRICK" val="2"/>
  <p:tag name="KSO_WM_DIAGRAM_COLOR_TEXT_CAN_REMOVE" val="n"/>
  <p:tag name="KSO_WM_UNIT_SUBTYPE" val="a"/>
  <p:tag name="KSO_WM_UNIT_VALUE" val="51"/>
  <p:tag name="KSO_WM_UNIT_TYPE" val="m_h_f"/>
  <p:tag name="KSO_WM_UNIT_INDEX" val="1_1_1"/>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10;你的智能图形项正文"/>
  <p:tag name="KSO_WM_DIAGRAM_USE_COLOR_VALUE" val="{&quot;color_scheme&quot;:1,&quot;color_type&quot;:1,&quot;theme_color_indexes&quot;:[]}"/>
</p:tagLst>
</file>

<file path=ppt/tags/tag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3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3_1"/>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gradient&quot;:[{&quot;brightness&quot;:0.4000000059604645,&quot;colorType&quot;:1,&quot;foreColorIndex&quot;:5,&quot;pos&quot;:0.1599999964237213,&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PRESET_TEXT" val="03"/>
  <p:tag name="KSO_WM_DIAGRAM_USE_COLOR_VALUE" val="{&quot;color_scheme&quot;:1,&quot;color_type&quot;:1,&quot;theme_color_indexes&quot;:[]}"/>
</p:tagLst>
</file>

<file path=ppt/tags/tag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4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4_1"/>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gradient&quot;:[{&quot;brightness&quot;:0.4000000059604645,&quot;colorType&quot;:1,&quot;foreColorIndex&quot;:8,&quot;pos&quot;:0.1599999964237213,&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PRESET_TEXT" val="04"/>
  <p:tag name="KSO_WM_DIAGRAM_USE_COLOR_VALUE" val="{&quot;color_scheme&quot;:1,&quot;color_type&quot;:1,&quot;theme_color_indexes&quot;:[]}"/>
</p:tagLst>
</file>

<file path=ppt/tags/tag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5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5_1"/>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gradient&quot;:[{&quot;brightness&quot;:0.4000000059604645,&quot;colorType&quot;:1,&quot;foreColorIndex&quot;:5,&quot;pos&quot;:0.1599999964237213,&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PRESET_TEXT" val="05"/>
  <p:tag name="KSO_WM_DIAGRAM_USE_COLOR_VALUE" val="{&quot;color_scheme&quot;:1,&quot;color_type&quot;:1,&quot;theme_color_indexes&quot;:[]}"/>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68_4*m_h_i*1_1_2"/>
  <p:tag name="KSO_WM_TEMPLATE_CATEGORY" val="diagram"/>
  <p:tag name="KSO_WM_TEMPLATE_INDEX" val="20231068"/>
  <p:tag name="KSO_WM_UNIT_LAYERLEVEL" val="1_1_1"/>
  <p:tag name="KSO_WM_TAG_VERSION" val="3.0"/>
  <p:tag name="KSO_WM_BEAUTIFY_FLAG" val="#wm#"/>
  <p:tag name="KSO_WM_DIAGRAM_VERSION" val="3"/>
  <p:tag name="KSO_WM_DIAGRAM_COLOR_TRICK" val="2"/>
  <p:tag name="KSO_WM_DIAGRAM_COLOR_TEXT_CAN_REMOVE" val="n"/>
  <p:tag name="KSO_WM_UNIT_TYPE" val="m_h_i"/>
  <p:tag name="KSO_WM_UNIT_INDEX" val="1_1_2"/>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1_1"/>
  <p:tag name="KSO_WM_UNIT_ID" val="diagram20231068_4*m_h_a*1_1_1"/>
  <p:tag name="KSO_WM_TEMPLATE_CATEGORY" val="diagram"/>
  <p:tag name="KSO_WM_TEMPLATE_INDEX" val="20231068"/>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VALUE" val="22"/>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4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2_1"/>
  <p:tag name="KSO_WM_UNIT_ID" val="diagram20231068_4*m_h_a*1_2_1"/>
  <p:tag name="KSO_WM_TEMPLATE_CATEGORY" val="diagram"/>
  <p:tag name="KSO_WM_TEMPLATE_INDEX" val="20231068"/>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4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1068_4*m_h_f*1_2_1"/>
  <p:tag name="KSO_WM_TEMPLATE_CATEGORY" val="diagram"/>
  <p:tag name="KSO_WM_TEMPLATE_INDEX" val="20231068"/>
  <p:tag name="KSO_WM_UNIT_LAYERLEVEL" val="1_1_1"/>
  <p:tag name="KSO_WM_TAG_VERSION" val="3.0"/>
  <p:tag name="KSO_WM_BEAUTIFY_FLAG" val="#wm#"/>
  <p:tag name="KSO_WM_DIAGRAM_VERSION" val="3"/>
  <p:tag name="KSO_WM_DIAGRAM_COLOR_TRICK" val="2"/>
  <p:tag name="KSO_WM_DIAGRAM_COLOR_TEXT_CAN_REMOVE" val="n"/>
  <p:tag name="KSO_WM_UNIT_SUBTYPE" val="a"/>
  <p:tag name="KSO_WM_UNIT_TYPE" val="m_h_f"/>
  <p:tag name="KSO_WM_UNIT_INDEX" val="1_2_1"/>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10;你的智能图形项正文"/>
  <p:tag name="KSO_WM_DIAGRAM_USE_COLOR_VALUE" val="{&quot;color_scheme&quot;:1,&quot;color_type&quot;:1,&quot;theme_color_indexes&quot;:[]}"/>
</p:tagLst>
</file>

<file path=ppt/tags/tag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2_2"/>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TYPE" val="m_h_i"/>
  <p:tag name="KSO_WM_UNIT_INDEX" val="1_2_2"/>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8"/>
  <p:tag name="KSO_WM_DIAGRAM_USE_COLOR_VALUE" val="{&quot;color_scheme&quot;:1,&quot;color_type&quot;:1,&quot;theme_color_indexes&quot;:[]}"/>
</p:tagLst>
</file>

<file path=ppt/tags/tag4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3_1"/>
  <p:tag name="KSO_WM_UNIT_ID" val="diagram20231068_4*m_h_a*1_3_1"/>
  <p:tag name="KSO_WM_TEMPLATE_CATEGORY" val="diagram"/>
  <p:tag name="KSO_WM_TEMPLATE_INDEX" val="20231068"/>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4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1068_4*m_h_f*1_3_1"/>
  <p:tag name="KSO_WM_TEMPLATE_CATEGORY" val="diagram"/>
  <p:tag name="KSO_WM_TEMPLATE_INDEX" val="20231068"/>
  <p:tag name="KSO_WM_UNIT_LAYERLEVEL" val="1_1_1"/>
  <p:tag name="KSO_WM_TAG_VERSION" val="3.0"/>
  <p:tag name="KSO_WM_BEAUTIFY_FLAG" val="#wm#"/>
  <p:tag name="KSO_WM_DIAGRAM_VERSION" val="3"/>
  <p:tag name="KSO_WM_DIAGRAM_COLOR_TRICK" val="2"/>
  <p:tag name="KSO_WM_DIAGRAM_COLOR_TEXT_CAN_REMOVE" val="n"/>
  <p:tag name="KSO_WM_UNIT_SUBTYPE" val="a"/>
  <p:tag name="KSO_WM_UNIT_TYPE" val="m_h_f"/>
  <p:tag name="KSO_WM_UNIT_INDEX" val="1_3_1"/>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10;你的智能图形项正文"/>
  <p:tag name="KSO_WM_DIAGRAM_USE_COLOR_VALUE" val="{&quot;color_scheme&quot;:1,&quot;color_type&quot;:1,&quot;theme_color_indexes&quot;:[]}"/>
</p:tagLst>
</file>

<file path=ppt/tags/tag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3_2"/>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TYPE" val="m_h_i"/>
  <p:tag name="KSO_WM_UNIT_INDEX" val="1_3_2"/>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4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4_1"/>
  <p:tag name="KSO_WM_UNIT_ID" val="diagram20231068_4*m_h_a*1_4_1"/>
  <p:tag name="KSO_WM_TEMPLATE_CATEGORY" val="diagram"/>
  <p:tag name="KSO_WM_TEMPLATE_INDEX" val="20231068"/>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4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1068_4*m_h_f*1_4_1"/>
  <p:tag name="KSO_WM_TEMPLATE_CATEGORY" val="diagram"/>
  <p:tag name="KSO_WM_TEMPLATE_INDEX" val="20231068"/>
  <p:tag name="KSO_WM_UNIT_LAYERLEVEL" val="1_1_1"/>
  <p:tag name="KSO_WM_TAG_VERSION" val="3.0"/>
  <p:tag name="KSO_WM_BEAUTIFY_FLAG" val="#wm#"/>
  <p:tag name="KSO_WM_DIAGRAM_VERSION" val="3"/>
  <p:tag name="KSO_WM_DIAGRAM_COLOR_TRICK" val="2"/>
  <p:tag name="KSO_WM_DIAGRAM_COLOR_TEXT_CAN_REMOVE" val="n"/>
  <p:tag name="KSO_WM_UNIT_SUBTYPE" val="a"/>
  <p:tag name="KSO_WM_UNIT_TYPE" val="m_h_f"/>
  <p:tag name="KSO_WM_UNIT_INDEX" val="1_4_1"/>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10;你的智能图形项正文"/>
  <p:tag name="KSO_WM_DIAGRAM_USE_COLOR_VALUE" val="{&quot;color_scheme&quot;:1,&quot;color_type&quot;:1,&quot;theme_color_indexes&quot;:[]}"/>
</p:tagLst>
</file>

<file path=ppt/tags/tag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4_2"/>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TYPE" val="m_h_i"/>
  <p:tag name="KSO_WM_UNIT_INDEX" val="1_4_2"/>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8"/>
  <p:tag name="KSO_WM_DIAGRAM_USE_COLOR_VALUE" val="{&quot;color_scheme&quot;:1,&quot;color_type&quot;:1,&quot;theme_color_indexes&quot;:[]}"/>
</p:tagLst>
</file>

<file path=ppt/tags/tag4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5_1"/>
  <p:tag name="KSO_WM_UNIT_ID" val="diagram20231068_4*m_h_a*1_5_1"/>
  <p:tag name="KSO_WM_TEMPLATE_CATEGORY" val="diagram"/>
  <p:tag name="KSO_WM_TEMPLATE_INDEX" val="20231068"/>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VALUE" val="22"/>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1068_4*m_h_f*1_1_1"/>
  <p:tag name="KSO_WM_TEMPLATE_CATEGORY" val="diagram"/>
  <p:tag name="KSO_WM_TEMPLATE_INDEX" val="20231068"/>
  <p:tag name="KSO_WM_UNIT_LAYERLEVEL" val="1_1_1"/>
  <p:tag name="KSO_WM_TAG_VERSION" val="3.0"/>
  <p:tag name="KSO_WM_BEAUTIFY_FLAG" val="#wm#"/>
  <p:tag name="KSO_WM_DIAGRAM_VERSION" val="3"/>
  <p:tag name="KSO_WM_DIAGRAM_COLOR_TRICK" val="2"/>
  <p:tag name="KSO_WM_DIAGRAM_COLOR_TEXT_CAN_REMOVE" val="n"/>
  <p:tag name="KSO_WM_UNIT_SUBTYPE" val="a"/>
  <p:tag name="KSO_WM_UNIT_VALUE" val="51"/>
  <p:tag name="KSO_WM_UNIT_TYPE" val="m_h_f"/>
  <p:tag name="KSO_WM_UNIT_INDEX" val="1_1_1"/>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10;你的智能图形项正文"/>
  <p:tag name="KSO_WM_DIAGRAM_USE_COLOR_VALUE" val="{&quot;color_scheme&quot;:1,&quot;color_type&quot;:1,&quot;theme_color_indexes&quot;:[]}"/>
</p:tagLst>
</file>

<file path=ppt/tags/tag5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1068_4*m_h_f*1_5_1"/>
  <p:tag name="KSO_WM_TEMPLATE_CATEGORY" val="diagram"/>
  <p:tag name="KSO_WM_TEMPLATE_INDEX" val="20231068"/>
  <p:tag name="KSO_WM_UNIT_LAYERLEVEL" val="1_1_1"/>
  <p:tag name="KSO_WM_TAG_VERSION" val="3.0"/>
  <p:tag name="KSO_WM_BEAUTIFY_FLAG" val="#wm#"/>
  <p:tag name="KSO_WM_DIAGRAM_VERSION" val="3"/>
  <p:tag name="KSO_WM_DIAGRAM_COLOR_TRICK" val="2"/>
  <p:tag name="KSO_WM_DIAGRAM_COLOR_TEXT_CAN_REMOVE" val="n"/>
  <p:tag name="KSO_WM_UNIT_SUBTYPE" val="a"/>
  <p:tag name="KSO_WM_UNIT_VALUE" val="51"/>
  <p:tag name="KSO_WM_UNIT_TYPE" val="m_h_f"/>
  <p:tag name="KSO_WM_UNIT_INDEX" val="1_5_1"/>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10;你的智能图形项正文"/>
  <p:tag name="KSO_WM_DIAGRAM_USE_COLOR_VALUE" val="{&quot;color_scheme&quot;:1,&quot;color_type&quot;:1,&quot;theme_color_indexes&quot;:[]}"/>
</p:tagLst>
</file>

<file path=ppt/tags/tag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5_2"/>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TYPE" val="m_h_i"/>
  <p:tag name="KSO_WM_UNIT_INDEX" val="1_5_2"/>
  <p:tag name="KSO_WM_DIAGRAM_MAX_ITEMCNT" val="6"/>
  <p:tag name="KSO_WM_DIAGRAM_MIN_ITEMCNT" val="2"/>
  <p:tag name="KSO_WM_DIAGRAM_VIRTUALLY_FRAME" val="{&quot;height&quot;:401.2243133664131,&quot;left&quot;:57.074957275390624,&quot;top&quot;:70.97568663358688,&quot;width&quot;:875.0000854492188}"/>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52.xml><?xml version="1.0" encoding="utf-8"?>
<p:tagLst xmlns:p="http://schemas.openxmlformats.org/presentationml/2006/main">
  <p:tag name="RESOURCE_RECORD_KEY" val="{&quot;70&quot;:[3314167]}"/>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RESOURCE_RECORD_KEY" val="{&quot;70&quot;:[3316390,3316388]}"/>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2_1_2"/>
  <p:tag name="KSO_WM_UNIT_ID" val="diagram20231371_4*l_h_i*2_1_2"/>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57.xml><?xml version="1.0" encoding="utf-8"?>
<p:tagLst xmlns:p="http://schemas.openxmlformats.org/presentationml/2006/main">
  <p:tag name="KSO_WM_BEAUTIFY_FLAG" val="#wm#"/>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1_3"/>
  <p:tag name="KSO_WM_UNIT_ID" val="diagram20231371_4*l_h_i*2_1_3"/>
  <p:tag name="KSO_WM_TEMPLATE_CATEGORY" val="diagram"/>
  <p:tag name="KSO_WM_TEMPLATE_INDEX" val="20231371"/>
  <p:tag name="KSO_WM_UNIT_LAYERLEVEL" val="1_1_1"/>
  <p:tag name="KSO_WM_TAG_VERSION" val="3.0"/>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58.xml><?xml version="1.0" encoding="utf-8"?>
<p:tagLst xmlns:p="http://schemas.openxmlformats.org/presentationml/2006/main">
  <p:tag name="KSO_WM_BEAUTIFY_FLAG" val="#wm#"/>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1_4"/>
  <p:tag name="KSO_WM_UNIT_ID" val="diagram20231371_4*l_h_i*2_1_4"/>
  <p:tag name="KSO_WM_TEMPLATE_CATEGORY" val="diagram"/>
  <p:tag name="KSO_WM_TEMPLATE_INDEX" val="20231371"/>
  <p:tag name="KSO_WM_UNIT_LAYERLEVEL" val="1_1_1"/>
  <p:tag name="KSO_WM_TAG_VERSION" val="3.0"/>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5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2_1_1"/>
  <p:tag name="KSO_WM_UNIT_ID" val="diagram20231371_4*l_h_f*2_1_1"/>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UNIT_TEXT_FILL_FORE_SCHEMECOLOR_INDEX" val="5"/>
  <p:tag name="KSO_WM_UNIT_PRESET_TEXT" val="单击此处输入你的正文文字是您思想的提炼为了演示发布的良好效果"/>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3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3_1"/>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gradient&quot;:[{&quot;brightness&quot;:0.4000000059604645,&quot;colorType&quot;:1,&quot;foreColorIndex&quot;:5,&quot;pos&quot;:0.1599999964237213,&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PRESET_TEXT" val="03"/>
  <p:tag name="KSO_WM_DIAGRAM_USE_COLOR_VALUE" val="{&quot;color_scheme&quot;:1,&quot;color_type&quot;:1,&quot;theme_color_indexes&quot;:[]}"/>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2_1_1"/>
  <p:tag name="KSO_WM_UNIT_ID" val="diagram20231371_4*l_h_i*2_1_1"/>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2_5_2"/>
  <p:tag name="KSO_WM_UNIT_ID" val="diagram20231371_4*l_h_i*2_5_2"/>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6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2_5_1"/>
  <p:tag name="KSO_WM_UNIT_ID" val="diagram20231371_4*l_h_f*2_5_1"/>
  <p:tag name="KSO_WM_TEMPLATE_CATEGORY" val="diagram"/>
  <p:tag name="KSO_WM_TEMPLATE_INDEX" val="20231371"/>
  <p:tag name="KSO_WM_UNIT_LAYERLEVEL" val="1_1_1"/>
  <p:tag name="KSO_WM_TAG_VERSION" val="3.0"/>
  <p:tag name="KSO_WM_DIAGRAM_VERSION" val="3"/>
  <p:tag name="KSO_WM_DIAGRAM_COLOR_TEXT_CAN_REMOVE" val="n"/>
  <p:tag name="KSO_WM_UNIT_VALUE" val="30"/>
  <p:tag name="KSO_WM_BEAUTIFY_FLAG" val="#wm#"/>
  <p:tag name="KSO_WM_UNIT_TEXT_FILL_FORE_SCHEMECOLOR_INDEX" val="5"/>
  <p:tag name="KSO_WM_UNIT_PRESET_TEXT" val="单击此处输入你的正文文字是您思想的提炼为了演示发布的良好效果"/>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2_3_2"/>
  <p:tag name="KSO_WM_UNIT_ID" val="diagram20231371_4*l_h_i*2_3_2"/>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6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2_3_1"/>
  <p:tag name="KSO_WM_UNIT_ID" val="diagram20231371_4*l_h_f*2_3_1"/>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UNIT_TEXT_FILL_FORE_SCHEMECOLOR_INDEX" val="5"/>
  <p:tag name="KSO_WM_UNIT_PRESET_TEXT" val="单击此处输入你的正文文字是您思想的提炼为了演示发布的良好效果"/>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2_2_2"/>
  <p:tag name="KSO_WM_UNIT_ID" val="diagram20231371_4*l_h_i*2_2_2"/>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6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2_2_1"/>
  <p:tag name="KSO_WM_UNIT_ID" val="diagram20231371_4*l_h_f*2_2_1"/>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UNIT_TEXT_FILL_FORE_SCHEMECOLOR_INDEX" val="5"/>
  <p:tag name="KSO_WM_UNIT_PRESET_TEXT" val="单击此处输入你的正文文字是您思想的提炼为了演示发布的良好效果"/>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2_4_2"/>
  <p:tag name="KSO_WM_UNIT_ID" val="diagram20231371_4*l_h_i*2_4_2"/>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6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2_4_1"/>
  <p:tag name="KSO_WM_UNIT_ID" val="diagram20231371_4*l_h_f*2_4_1"/>
  <p:tag name="KSO_WM_TEMPLATE_CATEGORY" val="diagram"/>
  <p:tag name="KSO_WM_TEMPLATE_INDEX" val="20231371"/>
  <p:tag name="KSO_WM_UNIT_LAYERLEVEL" val="1_1_1"/>
  <p:tag name="KSO_WM_TAG_VERSION" val="3.0"/>
  <p:tag name="KSO_WM_DIAGRAM_VERSION" val="3"/>
  <p:tag name="KSO_WM_DIAGRAM_COLOR_TEXT_CAN_REMOVE" val="n"/>
  <p:tag name="KSO_WM_UNIT_VALUE" val="30"/>
  <p:tag name="KSO_WM_BEAUTIFY_FLAG" val="#wm#"/>
  <p:tag name="KSO_WM_UNIT_TEXT_FILL_FORE_SCHEMECOLOR_INDEX" val="5"/>
  <p:tag name="KSO_WM_UNIT_PRESET_TEXT" val="单击此处输入你的正文文字是您思想的提炼为了演示发布的良好效果"/>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69.xml><?xml version="1.0" encoding="utf-8"?>
<p:tagLst xmlns:p="http://schemas.openxmlformats.org/presentationml/2006/main">
  <p:tag name="KSO_WM_BEAUTIFY_FLAG" val="#wm#"/>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2_3"/>
  <p:tag name="KSO_WM_UNIT_ID" val="diagram20231371_4*l_h_i*2_2_3"/>
  <p:tag name="KSO_WM_TEMPLATE_CATEGORY" val="diagram"/>
  <p:tag name="KSO_WM_TEMPLATE_INDEX" val="20231371"/>
  <p:tag name="KSO_WM_UNIT_LAYERLEVEL" val="1_1_1"/>
  <p:tag name="KSO_WM_TAG_VERSION" val="3.0"/>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4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4_1"/>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gradient&quot;:[{&quot;brightness&quot;:0.4000000059604645,&quot;colorType&quot;:1,&quot;foreColorIndex&quot;:8,&quot;pos&quot;:0.1599999964237213,&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PRESET_TEXT" val="04"/>
  <p:tag name="KSO_WM_DIAGRAM_USE_COLOR_VALUE" val="{&quot;color_scheme&quot;:1,&quot;color_type&quot;:1,&quot;theme_color_indexes&quot;:[]}"/>
</p:tagLst>
</file>

<file path=ppt/tags/tag70.xml><?xml version="1.0" encoding="utf-8"?>
<p:tagLst xmlns:p="http://schemas.openxmlformats.org/presentationml/2006/main">
  <p:tag name="KSO_WM_BEAUTIFY_FLAG" val="#wm#"/>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2_4"/>
  <p:tag name="KSO_WM_UNIT_ID" val="diagram20231371_4*l_h_i*2_2_4"/>
  <p:tag name="KSO_WM_TEMPLATE_CATEGORY" val="diagram"/>
  <p:tag name="KSO_WM_TEMPLATE_INDEX" val="20231371"/>
  <p:tag name="KSO_WM_UNIT_LAYERLEVEL" val="1_1_1"/>
  <p:tag name="KSO_WM_TAG_VERSION" val="3.0"/>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71.xml><?xml version="1.0" encoding="utf-8"?>
<p:tagLst xmlns:p="http://schemas.openxmlformats.org/presentationml/2006/main">
  <p:tag name="KSO_WM_BEAUTIFY_FLAG" val="#wm#"/>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3_3"/>
  <p:tag name="KSO_WM_UNIT_ID" val="diagram20231371_4*l_h_i*2_3_3"/>
  <p:tag name="KSO_WM_TEMPLATE_CATEGORY" val="diagram"/>
  <p:tag name="KSO_WM_TEMPLATE_INDEX" val="20231371"/>
  <p:tag name="KSO_WM_UNIT_LAYERLEVEL" val="1_1_1"/>
  <p:tag name="KSO_WM_TAG_VERSION" val="3.0"/>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72.xml><?xml version="1.0" encoding="utf-8"?>
<p:tagLst xmlns:p="http://schemas.openxmlformats.org/presentationml/2006/main">
  <p:tag name="KSO_WM_BEAUTIFY_FLAG" val="#wm#"/>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3_4"/>
  <p:tag name="KSO_WM_UNIT_ID" val="diagram20231371_4*l_h_i*2_3_4"/>
  <p:tag name="KSO_WM_TEMPLATE_CATEGORY" val="diagram"/>
  <p:tag name="KSO_WM_TEMPLATE_INDEX" val="20231371"/>
  <p:tag name="KSO_WM_UNIT_LAYERLEVEL" val="1_1_1"/>
  <p:tag name="KSO_WM_TAG_VERSION" val="3.0"/>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73.xml><?xml version="1.0" encoding="utf-8"?>
<p:tagLst xmlns:p="http://schemas.openxmlformats.org/presentationml/2006/main">
  <p:tag name="KSO_WM_BEAUTIFY_FLAG" val="#wm#"/>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4_3"/>
  <p:tag name="KSO_WM_UNIT_ID" val="diagram20231371_4*l_h_i*2_4_3"/>
  <p:tag name="KSO_WM_TEMPLATE_CATEGORY" val="diagram"/>
  <p:tag name="KSO_WM_TEMPLATE_INDEX" val="20231371"/>
  <p:tag name="KSO_WM_UNIT_LAYERLEVEL" val="1_1_1"/>
  <p:tag name="KSO_WM_TAG_VERSION" val="3.0"/>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74.xml><?xml version="1.0" encoding="utf-8"?>
<p:tagLst xmlns:p="http://schemas.openxmlformats.org/presentationml/2006/main">
  <p:tag name="KSO_WM_BEAUTIFY_FLAG" val="#wm#"/>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4_4"/>
  <p:tag name="KSO_WM_UNIT_ID" val="diagram20231371_4*l_h_i*2_4_4"/>
  <p:tag name="KSO_WM_TEMPLATE_CATEGORY" val="diagram"/>
  <p:tag name="KSO_WM_TEMPLATE_INDEX" val="20231371"/>
  <p:tag name="KSO_WM_UNIT_LAYERLEVEL" val="1_1_1"/>
  <p:tag name="KSO_WM_TAG_VERSION" val="3.0"/>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75.xml><?xml version="1.0" encoding="utf-8"?>
<p:tagLst xmlns:p="http://schemas.openxmlformats.org/presentationml/2006/main">
  <p:tag name="KSO_WM_BEAUTIFY_FLAG" val="#wm#"/>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5_3"/>
  <p:tag name="KSO_WM_UNIT_ID" val="diagram20231371_4*l_h_i*2_5_3"/>
  <p:tag name="KSO_WM_TEMPLATE_CATEGORY" val="diagram"/>
  <p:tag name="KSO_WM_TEMPLATE_INDEX" val="20231371"/>
  <p:tag name="KSO_WM_UNIT_LAYERLEVEL" val="1_1_1"/>
  <p:tag name="KSO_WM_TAG_VERSION" val="3.0"/>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76.xml><?xml version="1.0" encoding="utf-8"?>
<p:tagLst xmlns:p="http://schemas.openxmlformats.org/presentationml/2006/main">
  <p:tag name="KSO_WM_BEAUTIFY_FLAG" val="#wm#"/>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5_4"/>
  <p:tag name="KSO_WM_UNIT_ID" val="diagram20231371_4*l_h_i*2_5_4"/>
  <p:tag name="KSO_WM_TEMPLATE_CATEGORY" val="diagram"/>
  <p:tag name="KSO_WM_TEMPLATE_INDEX" val="20231371"/>
  <p:tag name="KSO_WM_UNIT_LAYERLEVEL" val="1_1_1"/>
  <p:tag name="KSO_WM_TAG_VERSION" val="3.0"/>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2_5_1"/>
  <p:tag name="KSO_WM_UNIT_ID" val="diagram20231371_4*l_h_i*2_5_1"/>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2_4_1"/>
  <p:tag name="KSO_WM_UNIT_ID" val="diagram20231371_4*l_h_i*2_4_1"/>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2_3_1"/>
  <p:tag name="KSO_WM_UNIT_ID" val="diagram20231371_4*l_h_i*2_3_1"/>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8_4*m_h_i*1_5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5_1"/>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gradient&quot;:[{&quot;brightness&quot;:0.4000000059604645,&quot;colorType&quot;:1,&quot;foreColorIndex&quot;:5,&quot;pos&quot;:0.1599999964237213,&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PRESET_TEXT" val="05"/>
  <p:tag name="KSO_WM_DIAGRAM_USE_COLOR_VALUE" val="{&quot;color_scheme&quot;:1,&quot;color_type&quot;:1,&quot;theme_color_indexes&quot;:[]}"/>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2_2_1"/>
  <p:tag name="KSO_WM_UNIT_ID" val="diagram20231371_4*l_h_i*2_2_1"/>
  <p:tag name="KSO_WM_TEMPLATE_CATEGORY" val="diagram"/>
  <p:tag name="KSO_WM_TEMPLATE_INDEX" val="20231371"/>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427.55,&quot;left&quot;:34.34968503937007,&quot;top&quot;:62.95,&quot;width&quot;:891.9503149606298}"/>
  <p:tag name="KSO_WM_DIAGRAM_USE_COLOR_VALUE" val="{&quot;color_scheme&quot;:1,&quot;color_type&quot;:1,&quot;theme_color_indexes&quot;:[]}"/>
</p:tagLst>
</file>

<file path=ppt/tags/tag81.xml><?xml version="1.0" encoding="utf-8"?>
<p:tagLst xmlns:p="http://schemas.openxmlformats.org/presentationml/2006/main">
  <p:tag name="RESOURCE_RECORD_KEY" val="{&quot;70&quot;:[3316390,3316388]}"/>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4_3*l_h_i*1_4_4"/>
  <p:tag name="KSO_WM_TEMPLATE_CATEGORY" val="diagram"/>
  <p:tag name="KSO_WM_TEMPLATE_INDEX" val="20230924"/>
  <p:tag name="KSO_WM_UNIT_LAYERLEVEL" val="1_1_1"/>
  <p:tag name="KSO_WM_TAG_VERSION" val="3.0"/>
  <p:tag name="KSO_WM_DIAGRAM_VERSION" val="3"/>
  <p:tag name="KSO_WM_DIAGRAM_COLOR_TRICK" val="2"/>
  <p:tag name="KSO_WM_DIAGRAM_COLOR_TEXT_CAN_REMOVE" val="n"/>
  <p:tag name="KSO_WM_DIAGRAM_GROUP_CODE" val="l1-1"/>
  <p:tag name="KSO_WM_UNIT_TYPE" val="l_h_i"/>
  <p:tag name="KSO_WM_UNIT_INDEX" val="1_4_4"/>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type&quot;:0},&quot;glow&quot;:{&quot;colorType&quot;:0},&quot;line&quot;:{&quot;solidLine&quot;:{&quot;brightness&quot;:0,&quot;colorType&quot;:2,&quot;rgb&quot;:&quot;#ffffff&quot;,&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4_3*l_h_i*1_2_1"/>
  <p:tag name="KSO_WM_TEMPLATE_CATEGORY" val="diagram"/>
  <p:tag name="KSO_WM_TEMPLATE_INDEX" val="20230924"/>
  <p:tag name="KSO_WM_UNIT_LAYERLEVEL" val="1_1_1"/>
  <p:tag name="KSO_WM_TAG_VERSION" val="3.0"/>
  <p:tag name="KSO_WM_DIAGRAM_VERSION" val="3"/>
  <p:tag name="KSO_WM_DIAGRAM_COLOR_TRICK" val="2"/>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gradient&quot;:[{&quot;brightness&quot;:0.10000000149011612,&quot;colorType&quot;:1,&quot;foreColorIndex&quot;:8,&quot;pos&quot;:0,&quot;transparency&quot;:0},{&quot;brightness&quot;:0,&quot;colorType&quot;:1,&quot;foreColorIndex&quot;:8,&quot;pos&quot;:1,&quot;transparency&quot;:0}],&quot;type&quot;:3},&quot;glow&quot;:{&quot;colorType&quot;:0},&quot;line&quot;:{&quot;type&quot;:0},&quot;shadow&quot;:{&quot;brightness&quot;:0.800000011920929,&quot;colorType&quot;:1,&quot;foreColorIndex&quot;:8,&quot;transparency&quot;:0.69999998807907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4_3*l_h_i*1_2_3"/>
  <p:tag name="KSO_WM_TEMPLATE_CATEGORY" val="diagram"/>
  <p:tag name="KSO_WM_TEMPLATE_INDEX" val="20230924"/>
  <p:tag name="KSO_WM_UNIT_LAYERLEVEL" val="1_1_1"/>
  <p:tag name="KSO_WM_TAG_VERSION" val="3.0"/>
  <p:tag name="KSO_WM_DIAGRAM_VERSION" val="3"/>
  <p:tag name="KSO_WM_DIAGRAM_COLOR_TRICK" val="2"/>
  <p:tag name="KSO_WM_DIAGRAM_COLOR_TEXT_CAN_REMOVE" val="n"/>
  <p:tag name="KSO_WM_DIAGRAM_GROUP_CODE" val="l1-1"/>
  <p:tag name="KSO_WM_UNIT_TYPE" val="l_h_i"/>
  <p:tag name="KSO_WM_UNIT_INDEX" val="1_2_3"/>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gradient&quot;:[{&quot;brightness&quot;:0.10000000149011612,&quot;colorType&quot;:1,&quot;foreColorIndex&quot;:8,&quot;pos&quot;:0,&quot;transparency&quot;:0},{&quot;brightness&quot;:0,&quot;colorType&quot;:1,&quot;foreColorIndex&quot;:8,&quot;pos&quot;:1,&quot;transparency&quot;:0}],&quot;type&quot;:3},&quot;glow&quot;:{&quot;colorType&quot;:0},&quot;line&quot;:{&quot;type&quot;:0},&quot;shadow&quot;:{&quot;brightness&quot;:0.800000011920929,&quot;colorType&quot;:1,&quot;foreColorIndex&quot;:8,&quot;transparency&quot;:0.69999998807907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4_3*l_h_i*1_2_4"/>
  <p:tag name="KSO_WM_TEMPLATE_CATEGORY" val="diagram"/>
  <p:tag name="KSO_WM_TEMPLATE_INDEX" val="20230924"/>
  <p:tag name="KSO_WM_UNIT_LAYERLEVEL" val="1_1_1"/>
  <p:tag name="KSO_WM_TAG_VERSION" val="3.0"/>
  <p:tag name="KSO_WM_DIAGRAM_VERSION" val="3"/>
  <p:tag name="KSO_WM_DIAGRAM_COLOR_TRICK" val="2"/>
  <p:tag name="KSO_WM_DIAGRAM_COLOR_TEXT_CAN_REMOVE" val="n"/>
  <p:tag name="KSO_WM_DIAGRAM_GROUP_CODE" val="l1-1"/>
  <p:tag name="KSO_WM_UNIT_TYPE" val="l_h_i"/>
  <p:tag name="KSO_WM_UNIT_INDEX" val="1_2_4"/>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type&quot;:0},&quot;glow&quot;:{&quot;colorType&quot;:0},&quot;line&quot;:{&quot;solidLine&quot;:{&quot;brightness&quot;:0,&quot;colorType&quot;:2,&quot;rgb&quot;:&quot;#ffffff&quot;,&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8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24_3*l_h_f*1_2_1"/>
  <p:tag name="KSO_WM_TEMPLATE_CATEGORY" val="diagram"/>
  <p:tag name="KSO_WM_TEMPLATE_INDEX" val="20230924"/>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20000000298023224},&quot;type&quot;:1},&quot;glow&quot;:{&quot;colorType&quot;:0},&quot;line&quot;:{&quot;type&quot;:0},&quot;shadow&quot;:{&quot;colorType&quot;:0},&quot;threeD&quot;:{&quot;curvedSurface&quot;:{&quot;brightness&quot;:0,&quot;colorType&quot;:2,&quot;rgb&quot;:&quot;#000000&quot;},&quot;depth&quot;:{&quot;colorType&quot;:0}}}}"/>
  <p:tag name="KSO_WM_UNIT_PRESET_TEXT" val="单击输入你的智能图形项正文"/>
  <p:tag name="KSO_WM_DIAGRAM_USE_COLOR_VALUE" val="{&quot;color_scheme&quot;:1,&quot;color_type&quot;:1,&quot;theme_color_indexes&quot;:[]}"/>
</p:tagLst>
</file>

<file path=ppt/tags/tag8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4_3*l_h_a*1_2_1"/>
  <p:tag name="KSO_WM_TEMPLATE_CATEGORY" val="diagram"/>
  <p:tag name="KSO_WM_TEMPLATE_INDEX" val="20230924"/>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DIAGRAM_USE_COLOR_VALUE" val="{&quot;color_scheme&quot;:1,&quot;color_type&quot;:1,&quot;theme_color_indexes&quot;:[]}"/>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68_4*m_h_i*1_1_2"/>
  <p:tag name="KSO_WM_TEMPLATE_CATEGORY" val="diagram"/>
  <p:tag name="KSO_WM_TEMPLATE_INDEX" val="20231068"/>
  <p:tag name="KSO_WM_UNIT_LAYERLEVEL" val="1_1_1"/>
  <p:tag name="KSO_WM_TAG_VERSION" val="3.0"/>
  <p:tag name="KSO_WM_BEAUTIFY_FLAG" val="#wm#"/>
  <p:tag name="KSO_WM_DIAGRAM_VERSION" val="3"/>
  <p:tag name="KSO_WM_DIAGRAM_COLOR_TRICK" val="2"/>
  <p:tag name="KSO_WM_DIAGRAM_COLOR_TEXT_CAN_REMOVE" val="n"/>
  <p:tag name="KSO_WM_UNIT_TYPE" val="m_h_i"/>
  <p:tag name="KSO_WM_UNIT_INDEX" val="1_1_2"/>
  <p:tag name="KSO_WM_DIAGRAM_MAX_ITEMCNT" val="6"/>
  <p:tag name="KSO_WM_DIAGRAM_MIN_ITEMCNT" val="2"/>
  <p:tag name="KSO_WM_DIAGRAM_VIRTUALLY_FRAME" val="{&quot;height&quot;:351.69995757816343,&quot;left&quot;:-6.425042724609375,&quot;top&quot;:115.32503937007873,&quot;width&quot;:989.05008544921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4_3*l_h_i*1_3_1"/>
  <p:tag name="KSO_WM_TEMPLATE_CATEGORY" val="diagram"/>
  <p:tag name="KSO_WM_TEMPLATE_INDEX" val="20230924"/>
  <p:tag name="KSO_WM_UNIT_LAYERLEVEL" val="1_1_1"/>
  <p:tag name="KSO_WM_TAG_VERSION" val="3.0"/>
  <p:tag name="KSO_WM_DIAGRAM_VERSION" val="3"/>
  <p:tag name="KSO_WM_DIAGRAM_COLOR_TRICK" val="2"/>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gradient&quot;:[{&quot;brightness&quot;:0.20000000298023224,&quot;colorType&quot;:1,&quot;foreColorIndex&quot;:5,&quot;pos&quot;:0,&quot;transparency&quot;:0},{&quot;brightness&quot;:0,&quot;colorType&quot;:1,&quot;foreColorIndex&quot;:5,&quot;pos&quot;:1,&quot;transparency&quot;:0}],&quot;type&quot;:3},&quot;glow&quot;:{&quot;colorType&quot;:0},&quot;line&quot;:{&quot;type&quot;:0},&quot;shadow&quot;:{&quot;brightness&quot;:0.800000011920929,&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4_3*l_h_i*1_3_3"/>
  <p:tag name="KSO_WM_TEMPLATE_CATEGORY" val="diagram"/>
  <p:tag name="KSO_WM_TEMPLATE_INDEX" val="20230924"/>
  <p:tag name="KSO_WM_UNIT_LAYERLEVEL" val="1_1_1"/>
  <p:tag name="KSO_WM_TAG_VERSION" val="3.0"/>
  <p:tag name="KSO_WM_DIAGRAM_VERSION" val="3"/>
  <p:tag name="KSO_WM_DIAGRAM_COLOR_TRICK" val="2"/>
  <p:tag name="KSO_WM_DIAGRAM_COLOR_TEXT_CAN_REMOVE" val="n"/>
  <p:tag name="KSO_WM_DIAGRAM_GROUP_CODE" val="l1-1"/>
  <p:tag name="KSO_WM_UNIT_TYPE" val="l_h_i"/>
  <p:tag name="KSO_WM_UNIT_INDEX" val="1_3_3"/>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gradient&quot;:[{&quot;brightness&quot;:0.20000000298023224,&quot;colorType&quot;:1,&quot;foreColorIndex&quot;:5,&quot;pos&quot;:0,&quot;transparency&quot;:0},{&quot;brightness&quot;:0,&quot;colorType&quot;:1,&quot;foreColorIndex&quot;:5,&quot;pos&quot;:1,&quot;transparency&quot;:0}],&quot;type&quot;:3},&quot;glow&quot;:{&quot;colorType&quot;:0},&quot;line&quot;:{&quot;type&quot;:0},&quot;shadow&quot;:{&quot;brightness&quot;:0.800000011920929,&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4_3*l_h_i*1_3_4"/>
  <p:tag name="KSO_WM_TEMPLATE_CATEGORY" val="diagram"/>
  <p:tag name="KSO_WM_TEMPLATE_INDEX" val="20230924"/>
  <p:tag name="KSO_WM_UNIT_LAYERLEVEL" val="1_1_1"/>
  <p:tag name="KSO_WM_TAG_VERSION" val="3.0"/>
  <p:tag name="KSO_WM_DIAGRAM_VERSION" val="3"/>
  <p:tag name="KSO_WM_DIAGRAM_COLOR_TRICK" val="2"/>
  <p:tag name="KSO_WM_DIAGRAM_COLOR_TEXT_CAN_REMOVE" val="n"/>
  <p:tag name="KSO_WM_DIAGRAM_GROUP_CODE" val="l1-1"/>
  <p:tag name="KSO_WM_UNIT_TYPE" val="l_h_i"/>
  <p:tag name="KSO_WM_UNIT_INDEX" val="1_3_4"/>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type&quot;:0},&quot;glow&quot;:{&quot;colorType&quot;:0},&quot;line&quot;:{&quot;solidLine&quot;:{&quot;brightness&quot;:0,&quot;colorType&quot;:2,&quot;rgb&quot;:&quot;#ffffff&quot;,&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4_3*l_h_i*1_1_1"/>
  <p:tag name="KSO_WM_TEMPLATE_CATEGORY" val="diagram"/>
  <p:tag name="KSO_WM_TEMPLATE_INDEX" val="20230924"/>
  <p:tag name="KSO_WM_UNIT_LAYERLEVEL" val="1_1_1"/>
  <p:tag name="KSO_WM_TAG_VERSION" val="3.0"/>
  <p:tag name="KSO_WM_DIAGRAM_VERSION" val="3"/>
  <p:tag name="KSO_WM_DIAGRAM_COLOR_TRICK" val="2"/>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gradient&quot;:[{&quot;brightness&quot;:0.20000000298023224,&quot;colorType&quot;:1,&quot;foreColorIndex&quot;:5,&quot;pos&quot;:0,&quot;transparency&quot;:0},{&quot;brightness&quot;:0,&quot;colorType&quot;:1,&quot;foreColorIndex&quot;:5,&quot;pos&quot;:1,&quot;transparency&quot;:0}],&quot;type&quot;:3},&quot;glow&quot;:{&quot;colorType&quot;:0},&quot;line&quot;:{&quot;type&quot;:0},&quot;shadow&quot;:{&quot;brightness&quot;:0.800000011920929,&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4_3*l_h_i*1_1_3"/>
  <p:tag name="KSO_WM_TEMPLATE_CATEGORY" val="diagram"/>
  <p:tag name="KSO_WM_TEMPLATE_INDEX" val="20230924"/>
  <p:tag name="KSO_WM_UNIT_LAYERLEVEL" val="1_1_1"/>
  <p:tag name="KSO_WM_TAG_VERSION" val="3.0"/>
  <p:tag name="KSO_WM_DIAGRAM_VERSION" val="3"/>
  <p:tag name="KSO_WM_DIAGRAM_COLOR_TRICK" val="2"/>
  <p:tag name="KSO_WM_DIAGRAM_COLOR_TEXT_CAN_REMOVE" val="n"/>
  <p:tag name="KSO_WM_DIAGRAM_GROUP_CODE" val="l1-1"/>
  <p:tag name="KSO_WM_UNIT_TYPE" val="l_h_i"/>
  <p:tag name="KSO_WM_UNIT_INDEX" val="1_1_3"/>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gradient&quot;:[{&quot;brightness&quot;:0.20000000298023224,&quot;colorType&quot;:1,&quot;foreColorIndex&quot;:5,&quot;pos&quot;:0,&quot;transparency&quot;:0},{&quot;brightness&quot;:0,&quot;colorType&quot;:1,&quot;foreColorIndex&quot;:5,&quot;pos&quot;:1,&quot;transparency&quot;:0}],&quot;type&quot;:3},&quot;glow&quot;:{&quot;colorType&quot;:0},&quot;line&quot;:{&quot;type&quot;:0},&quot;shadow&quot;:{&quot;brightness&quot;:0.800000011920929,&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4_3*l_h_i*1_1_4"/>
  <p:tag name="KSO_WM_TEMPLATE_CATEGORY" val="diagram"/>
  <p:tag name="KSO_WM_TEMPLATE_INDEX" val="20230924"/>
  <p:tag name="KSO_WM_UNIT_LAYERLEVEL" val="1_1_1"/>
  <p:tag name="KSO_WM_TAG_VERSION" val="3.0"/>
  <p:tag name="KSO_WM_DIAGRAM_VERSION" val="3"/>
  <p:tag name="KSO_WM_DIAGRAM_COLOR_TRICK" val="2"/>
  <p:tag name="KSO_WM_DIAGRAM_COLOR_TEXT_CAN_REMOVE" val="n"/>
  <p:tag name="KSO_WM_DIAGRAM_GROUP_CODE" val="l1-1"/>
  <p:tag name="KSO_WM_UNIT_TYPE" val="l_h_i"/>
  <p:tag name="KSO_WM_UNIT_INDEX" val="1_1_4"/>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type&quot;:0},&quot;glow&quot;:{&quot;colorType&quot;:0},&quot;line&quot;:{&quot;solidLine&quot;:{&quot;brightness&quot;:0,&quot;colorType&quot;:2,&quot;rgb&quot;:&quot;#ffffff&quot;,&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96.xml><?xml version="1.0" encoding="utf-8"?>
<p:tagLst xmlns:p="http://schemas.openxmlformats.org/presentationml/2006/main">
  <p:tag name="KSO_WM_DIAGRAM_VERSION" val="3"/>
  <p:tag name="KSO_WM_DIAGRAM_COLOR_TRICK" val="2"/>
  <p:tag name="KSO_WM_DIAGRAM_COLOR_TEXT_CAN_REMOVE" val="n"/>
  <p:tag name="KSO_WM_UNIT_VALUE" val="89*96"/>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0924_3*l_h_x*1_2_1"/>
  <p:tag name="KSO_WM_TEMPLATE_CATEGORY" val="diagram"/>
  <p:tag name="KSO_WM_TEMPLATE_INDEX" val="20230924"/>
  <p:tag name="KSO_WM_UNIT_LAYERLEVEL" val="1_1_1"/>
  <p:tag name="KSO_WM_TAG_VERSION" val="3.0"/>
  <p:tag name="KSO_WM_BEAUTIFY_FLAG" val="#wm#"/>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97.xml><?xml version="1.0" encoding="utf-8"?>
<p:tagLst xmlns:p="http://schemas.openxmlformats.org/presentationml/2006/main">
  <p:tag name="KSO_WM_DIAGRAM_VERSION" val="3"/>
  <p:tag name="KSO_WM_DIAGRAM_COLOR_TRICK" val="2"/>
  <p:tag name="KSO_WM_DIAGRAM_COLOR_TEXT_CAN_REMOVE" val="n"/>
  <p:tag name="KSO_WM_UNIT_VALUE" val="96*96"/>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0924_3*l_h_x*1_1_1"/>
  <p:tag name="KSO_WM_TEMPLATE_CATEGORY" val="diagram"/>
  <p:tag name="KSO_WM_TEMPLATE_INDEX" val="20230924"/>
  <p:tag name="KSO_WM_UNIT_LAYERLEVEL" val="1_1_1"/>
  <p:tag name="KSO_WM_TAG_VERSION" val="3.0"/>
  <p:tag name="KSO_WM_BEAUTIFY_FLAG" val="#wm#"/>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98.xml><?xml version="1.0" encoding="utf-8"?>
<p:tagLst xmlns:p="http://schemas.openxmlformats.org/presentationml/2006/main">
  <p:tag name="KSO_WM_DIAGRAM_VERSION" val="3"/>
  <p:tag name="KSO_WM_DIAGRAM_COLOR_TRICK" val="2"/>
  <p:tag name="KSO_WM_DIAGRAM_COLOR_TEXT_CAN_REMOVE" val="n"/>
  <p:tag name="KSO_WM_UNIT_VALUE" val="96*96"/>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30924_3*l_h_x*1_3_1"/>
  <p:tag name="KSO_WM_TEMPLATE_CATEGORY" val="diagram"/>
  <p:tag name="KSO_WM_TEMPLATE_INDEX" val="20230924"/>
  <p:tag name="KSO_WM_UNIT_LAYERLEVEL" val="1_1_1"/>
  <p:tag name="KSO_WM_TAG_VERSION" val="3.0"/>
  <p:tag name="KSO_WM_BEAUTIFY_FLAG" val="#wm#"/>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99.xml><?xml version="1.0" encoding="utf-8"?>
<p:tagLst xmlns:p="http://schemas.openxmlformats.org/presentationml/2006/main">
  <p:tag name="KSO_WM_DIAGRAM_VERSION" val="3"/>
  <p:tag name="KSO_WM_DIAGRAM_COLOR_TRICK" val="2"/>
  <p:tag name="KSO_WM_DIAGRAM_COLOR_TEXT_CAN_REMOVE" val="n"/>
  <p:tag name="KSO_WM_UNIT_VALUE" val="92*96"/>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30924_3*l_h_x*1_4_1"/>
  <p:tag name="KSO_WM_TEMPLATE_CATEGORY" val="diagram"/>
  <p:tag name="KSO_WM_TEMPLATE_INDEX" val="20230924"/>
  <p:tag name="KSO_WM_UNIT_LAYERLEVEL" val="1_1_1"/>
  <p:tag name="KSO_WM_TAG_VERSION" val="3.0"/>
  <p:tag name="KSO_WM_BEAUTIFY_FLAG" val="#wm#"/>
  <p:tag name="KSO_WM_DIAGRAM_MAX_ITEMCNT" val="6"/>
  <p:tag name="KSO_WM_DIAGRAM_MIN_ITEMCNT" val="2"/>
  <p:tag name="KSO_WM_DIAGRAM_VIRTUALLY_FRAME" val="{&quot;height&quot;:423.73031189685736,&quot;left&quot;:66.00472440944877,&quot;top&quot;:106.09488188976377,&quot;width&quot;:1006.795275590551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3776</Words>
  <Application>WPS 演示</Application>
  <PresentationFormat>宽屏</PresentationFormat>
  <Paragraphs>286</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宋体</vt:lpstr>
      <vt:lpstr>Wingdings</vt:lpstr>
      <vt:lpstr>思源黑体 Normal</vt:lpstr>
      <vt:lpstr>黑体</vt:lpstr>
      <vt:lpstr>微软雅黑 Light</vt:lpstr>
      <vt:lpstr>思源黑体 CN Medium</vt:lpstr>
      <vt:lpstr>微软雅黑</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小芸</cp:lastModifiedBy>
  <cp:revision>206</cp:revision>
  <dcterms:created xsi:type="dcterms:W3CDTF">2023-08-09T12:44:00Z</dcterms:created>
  <dcterms:modified xsi:type="dcterms:W3CDTF">2024-07-19T09:18:48Z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2052-12.1.0.16929</vt:lpwstr>
  </property>
</Properties>
</file>