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75" r:id="rId3"/>
    <p:sldId id="376" r:id="rId5"/>
    <p:sldId id="296" r:id="rId6"/>
    <p:sldId id="412" r:id="rId7"/>
    <p:sldId id="272" r:id="rId8"/>
  </p:sldIdLst>
  <p:sldSz cx="12192000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42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475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4500"/>
    <a:srgbClr val="FFBF75"/>
    <a:srgbClr val="FFD483"/>
    <a:srgbClr val="FFEFCE"/>
    <a:srgbClr val="FFD585"/>
    <a:srgbClr val="FFEFCF"/>
    <a:srgbClr val="FFEFCD"/>
    <a:srgbClr val="FFD983"/>
    <a:srgbClr val="EFDDFF"/>
    <a:srgbClr val="C166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78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82" y="494"/>
      </p:cViewPr>
      <p:guideLst>
        <p:guide orient="horz" pos="2342"/>
        <p:guide pos="3840"/>
        <p:guide pos="4756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33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image" Target="../media/image3.png"/><Relationship Id="rId8" Type="http://schemas.openxmlformats.org/officeDocument/2006/relationships/image" Target="../media/image2.png"/><Relationship Id="rId7" Type="http://schemas.openxmlformats.org/officeDocument/2006/relationships/image" Target="../media/image1.png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0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image" Target="../media/image6.png"/><Relationship Id="rId8" Type="http://schemas.openxmlformats.org/officeDocument/2006/relationships/image" Target="../media/image2.png"/><Relationship Id="rId7" Type="http://schemas.openxmlformats.org/officeDocument/2006/relationships/image" Target="../media/image5.png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image" Target="../media/image3.png"/><Relationship Id="rId8" Type="http://schemas.openxmlformats.org/officeDocument/2006/relationships/image" Target="../media/image2.png"/><Relationship Id="rId7" Type="http://schemas.openxmlformats.org/officeDocument/2006/relationships/image" Target="../media/image7.png"/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1" Type="http://schemas.openxmlformats.org/officeDocument/2006/relationships/image" Target="../media/image3.png"/><Relationship Id="rId10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7" Type="http://schemas.openxmlformats.org/officeDocument/2006/relationships/image" Target="../media/image2.png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4" name="图片 3" descr="PPT封面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 descr="经传logo白色"/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374650" y="289560"/>
            <a:ext cx="1797685" cy="405765"/>
          </a:xfrm>
          <a:prstGeom prst="rect">
            <a:avLst/>
          </a:prstGeom>
        </p:spPr>
      </p:pic>
      <p:pic>
        <p:nvPicPr>
          <p:cNvPr id="5" name="图片 4" descr="龙头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100310" y="234950"/>
            <a:ext cx="1762125" cy="33591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2871470" y="4571365"/>
            <a:ext cx="6231255" cy="461645"/>
          </a:xfrm>
          <a:prstGeom prst="rect">
            <a:avLst/>
          </a:prstGeom>
        </p:spPr>
      </p:pic>
      <p:sp>
        <p:nvSpPr>
          <p:cNvPr id="9" name="文本框 8"/>
          <p:cNvSpPr txBox="1"/>
          <p:nvPr userDrawn="1"/>
        </p:nvSpPr>
        <p:spPr>
          <a:xfrm>
            <a:off x="2856865" y="4541520"/>
            <a:ext cx="64782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9</a:t>
            </a:r>
            <a:r>
              <a:rPr lang="zh-CN" altLang="en-US" sz="280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月</a:t>
            </a:r>
            <a:r>
              <a:rPr lang="en-US" altLang="zh-CN" sz="280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1</a:t>
            </a:r>
            <a:r>
              <a:rPr lang="zh-CN" altLang="en-US" sz="280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日</a:t>
            </a:r>
            <a:r>
              <a:rPr lang="en-US" altLang="zh-CN" sz="280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-9</a:t>
            </a:r>
            <a:r>
              <a:rPr lang="zh-CN" altLang="en-US" sz="280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月</a:t>
            </a:r>
            <a:r>
              <a:rPr lang="en-US" altLang="zh-CN" sz="280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29</a:t>
            </a:r>
            <a:r>
              <a:rPr lang="zh-CN" altLang="en-US" sz="280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日，每周日</a:t>
            </a:r>
            <a:r>
              <a:rPr lang="en-US" altLang="zh-CN" sz="280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-</a:t>
            </a:r>
            <a:r>
              <a:rPr lang="zh-CN" altLang="en-US" sz="280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周四晚</a:t>
            </a:r>
            <a:r>
              <a:rPr lang="en-US" altLang="zh-CN" sz="280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19:30</a:t>
            </a:r>
            <a:endParaRPr lang="en-US" altLang="zh-CN" sz="2800">
              <a:solidFill>
                <a:srgbClr val="B34500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 descr="PPT目录页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 descr="经传logo白色"/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pic>
        <p:nvPicPr>
          <p:cNvPr id="7" name="图片 6" descr="组 214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945495" y="6012180"/>
            <a:ext cx="1246505" cy="2019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 descr="标题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 descr="经传logo白色"/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pic>
        <p:nvPicPr>
          <p:cNvPr id="8" name="图片 7" descr="龙头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100310" y="234950"/>
            <a:ext cx="1762125" cy="3359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 descr="PPT封面 拷贝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 descr="3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678180" y="3141345"/>
            <a:ext cx="8807450" cy="2936240"/>
          </a:xfrm>
          <a:prstGeom prst="rect">
            <a:avLst/>
          </a:prstGeom>
        </p:spPr>
      </p:pic>
      <p:pic>
        <p:nvPicPr>
          <p:cNvPr id="11" name="图片 10" descr="经传logo白色"/>
          <p:cNvPicPr>
            <a:picLocks noChangeAspect="1"/>
          </p:cNvPicPr>
          <p:nvPr userDrawn="1"/>
        </p:nvPicPr>
        <p:blipFill>
          <a:blip r:embed="rId10" cstate="print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pic>
        <p:nvPicPr>
          <p:cNvPr id="10" name="图片 9" descr="龙头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0100310" y="234950"/>
            <a:ext cx="1762125" cy="3359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-62865" y="791210"/>
            <a:ext cx="12317095" cy="6066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  <p:sp>
        <p:nvSpPr>
          <p:cNvPr id="2" name="文本框 1"/>
          <p:cNvSpPr txBox="1"/>
          <p:nvPr userDrawn="1"/>
        </p:nvSpPr>
        <p:spPr>
          <a:xfrm>
            <a:off x="530860" y="6582410"/>
            <a:ext cx="111302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经传多赢投资顾问:</a:t>
            </a:r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李龙飞</a:t>
            </a:r>
            <a:r>
              <a:rPr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 | 执业编号:A1120619040007  风险提示:观点基于软件数据和理论模型分析，仅供参考，不构成买卖建议，股市有风险，投资需谨慎。</a:t>
            </a:r>
            <a:endParaRPr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6" name="图片 5" descr="PPT封面 拷贝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 descr="4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687513" y="2974340"/>
            <a:ext cx="8816975" cy="250825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2128520" y="3119120"/>
            <a:ext cx="7934325" cy="2059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60000"/>
              </a:lnSpc>
            </a:pPr>
            <a:r>
              <a: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我司所有工作人员均不允许推荐股票、不允许承诺收益、不允许代客理财、不允许合作分成、不允许私下收款，如您发现有任何违规行为，可联系400-700-3809向我们反馈!风险提示:所有信息及观点均来源于公开信息及经传软件信号显示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600">
              <a:solidFill>
                <a:schemeClr val="tx1">
                  <a:lumMod val="50000"/>
                  <a:lumOff val="50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sp>
        <p:nvSpPr>
          <p:cNvPr id="9" name="文本框 8"/>
          <p:cNvSpPr txBox="1"/>
          <p:nvPr userDrawn="1"/>
        </p:nvSpPr>
        <p:spPr>
          <a:xfrm>
            <a:off x="1855788" y="1877060"/>
            <a:ext cx="8480425" cy="937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500" b="1">
                <a:gradFill>
                  <a:gsLst>
                    <a:gs pos="0">
                      <a:srgbClr val="FFEFCF"/>
                    </a:gs>
                    <a:gs pos="100000">
                      <a:srgbClr val="FFD585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经传多赢,让投资遇见美好!</a:t>
            </a:r>
            <a:endParaRPr lang="zh-CN" altLang="en-US" sz="5500" b="1">
              <a:gradFill>
                <a:gsLst>
                  <a:gs pos="0">
                    <a:srgbClr val="FFEFCF"/>
                  </a:gs>
                  <a:gs pos="100000">
                    <a:srgbClr val="FFD585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pic>
        <p:nvPicPr>
          <p:cNvPr id="10" name="图片 9" descr="龙头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100310" y="234950"/>
            <a:ext cx="1762125" cy="335915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ags" Target="../tags/tag27.xml"/><Relationship Id="rId8" Type="http://schemas.openxmlformats.org/officeDocument/2006/relationships/tags" Target="../tags/tag26.xml"/><Relationship Id="rId7" Type="http://schemas.openxmlformats.org/officeDocument/2006/relationships/tags" Target="../tags/tag25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tags" Target="../tags/tag29.xml"/><Relationship Id="rId10" Type="http://schemas.openxmlformats.org/officeDocument/2006/relationships/tags" Target="../tags/tag28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8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9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0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1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31.xml"/><Relationship Id="rId4" Type="http://schemas.openxmlformats.org/officeDocument/2006/relationships/image" Target="../media/image13.png"/><Relationship Id="rId3" Type="http://schemas.openxmlformats.org/officeDocument/2006/relationships/tags" Target="../tags/tag30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图片2_166529386975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3930" y="-635"/>
            <a:ext cx="4229735" cy="607568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697230" y="1254760"/>
            <a:ext cx="8180070" cy="12134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00000"/>
              </a:lnSpc>
            </a:pPr>
            <a:endParaRPr lang="zh-CN" altLang="en-US" sz="4000" dirty="0">
              <a:gradFill>
                <a:gsLst>
                  <a:gs pos="0">
                    <a:srgbClr val="FFEFCE"/>
                  </a:gs>
                  <a:gs pos="100000">
                    <a:srgbClr val="FFD585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Medium" panose="020B0600000000000000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254760" y="4012565"/>
            <a:ext cx="1343660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李龙飞</a:t>
            </a:r>
            <a:endParaRPr lang="zh-CN" altLang="en-US" sz="2600">
              <a:solidFill>
                <a:srgbClr val="C1662D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553970" y="4074160"/>
            <a:ext cx="34975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执业编号</a:t>
            </a:r>
            <a:r>
              <a:rPr lang="en-US" altLang="zh-CN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:A1120619040007</a:t>
            </a:r>
            <a:endParaRPr lang="en-US" altLang="zh-CN">
              <a:solidFill>
                <a:srgbClr val="C1662D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  <a:sym typeface="+mn-ea"/>
            </a:endParaRPr>
          </a:p>
        </p:txBody>
      </p:sp>
      <p:sp>
        <p:nvSpPr>
          <p:cNvPr id="14" name="文本框 13"/>
          <p:cNvSpPr txBox="1"/>
          <p:nvPr>
            <p:custDataLst>
              <p:tags r:id="rId3"/>
            </p:custDataLst>
          </p:nvPr>
        </p:nvSpPr>
        <p:spPr>
          <a:xfrm>
            <a:off x="1254760" y="4561205"/>
            <a:ext cx="607695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lnSpc>
                <a:spcPct val="125000"/>
              </a:lnSpc>
            </a:pPr>
            <a:r>
              <a:rPr sz="16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金融科班院校毕业，</a:t>
            </a:r>
            <a:r>
              <a:rPr lang="zh-CN" sz="16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自创《三维三共振战法》模型，</a:t>
            </a:r>
            <a:r>
              <a:rPr sz="16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比较擅长行业大势判断，以国家政策和产业趋势作为导向，以软件信号和交易模型作为基础，做出综合的行业配置决策</a:t>
            </a:r>
            <a:r>
              <a:rPr lang="zh-CN" sz="16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。</a:t>
            </a:r>
            <a:endParaRPr lang="zh-CN" sz="1600">
              <a:solidFill>
                <a:schemeClr val="tx1">
                  <a:lumMod val="75000"/>
                  <a:lumOff val="25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  <a:sym typeface="+mn-ea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7265" y="4033520"/>
            <a:ext cx="314325" cy="61912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147445" y="1322070"/>
            <a:ext cx="82080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solidFill>
                  <a:schemeClr val="bg1"/>
                </a:solidFill>
              </a:rPr>
              <a:t>首板低吸战法（首发）</a:t>
            </a:r>
            <a:endParaRPr lang="zh-CN" altLang="en-US" sz="3600">
              <a:solidFill>
                <a:schemeClr val="bg1"/>
              </a:solidFill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24790" y="1530350"/>
            <a:ext cx="10323195" cy="31692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rgbClr val="7030A0"/>
                </a:solidFill>
              </a:rPr>
              <a:t>核心观点：</a:t>
            </a:r>
            <a:endParaRPr lang="zh-CN" altLang="en-US" sz="2000" b="1">
              <a:solidFill>
                <a:srgbClr val="7030A0"/>
              </a:solidFill>
            </a:endParaRPr>
          </a:p>
          <a:p>
            <a:endParaRPr lang="zh-CN" altLang="en-US" sz="2000" b="1">
              <a:solidFill>
                <a:srgbClr val="7030A0"/>
              </a:solidFill>
            </a:endParaRPr>
          </a:p>
          <a:p>
            <a:endParaRPr lang="zh-CN" altLang="en-US" sz="2000" b="1">
              <a:solidFill>
                <a:srgbClr val="7030A0"/>
              </a:solidFill>
            </a:endParaRPr>
          </a:p>
          <a:p>
            <a:r>
              <a:rPr lang="en-US" altLang="zh-CN" sz="2000" b="1">
                <a:solidFill>
                  <a:srgbClr val="7030A0"/>
                </a:solidFill>
              </a:rPr>
              <a:t>1</a:t>
            </a:r>
            <a:r>
              <a:rPr lang="zh-CN" altLang="en-US" sz="2000" b="1">
                <a:solidFill>
                  <a:srgbClr val="7030A0"/>
                </a:solidFill>
              </a:rPr>
              <a:t>、短剧再迎利好，强修复。</a:t>
            </a:r>
            <a:endParaRPr lang="zh-CN" altLang="en-US" sz="2000" b="1">
              <a:solidFill>
                <a:srgbClr val="7030A0"/>
              </a:solidFill>
            </a:endParaRPr>
          </a:p>
          <a:p>
            <a:endParaRPr lang="zh-CN" altLang="en-US" sz="2000" b="1">
              <a:solidFill>
                <a:srgbClr val="7030A0"/>
              </a:solidFill>
            </a:endParaRPr>
          </a:p>
          <a:p>
            <a:endParaRPr lang="zh-CN" altLang="en-US" sz="2000" b="1">
              <a:solidFill>
                <a:srgbClr val="7030A0"/>
              </a:solidFill>
            </a:endParaRPr>
          </a:p>
          <a:p>
            <a:r>
              <a:rPr lang="en-US" altLang="zh-CN" sz="2000" b="1">
                <a:solidFill>
                  <a:srgbClr val="7030A0"/>
                </a:solidFill>
              </a:rPr>
              <a:t>2</a:t>
            </a:r>
            <a:r>
              <a:rPr lang="zh-CN" altLang="en-US" sz="2000" b="1">
                <a:solidFill>
                  <a:srgbClr val="7030A0"/>
                </a:solidFill>
              </a:rPr>
              <a:t>、</a:t>
            </a:r>
            <a:r>
              <a:rPr lang="en-US" altLang="zh-CN" sz="2000" b="1">
                <a:solidFill>
                  <a:srgbClr val="7030A0"/>
                </a:solidFill>
              </a:rPr>
              <a:t>11</a:t>
            </a:r>
            <a:r>
              <a:rPr lang="zh-CN" altLang="en-US" sz="2000" b="1">
                <a:solidFill>
                  <a:srgbClr val="7030A0"/>
                </a:solidFill>
              </a:rPr>
              <a:t>月华为，</a:t>
            </a:r>
            <a:r>
              <a:rPr lang="en-US" altLang="zh-CN" sz="2000" b="1">
                <a:solidFill>
                  <a:srgbClr val="7030A0"/>
                </a:solidFill>
              </a:rPr>
              <a:t>12</a:t>
            </a:r>
            <a:r>
              <a:rPr lang="zh-CN" altLang="en-US" sz="2000" b="1">
                <a:solidFill>
                  <a:srgbClr val="7030A0"/>
                </a:solidFill>
              </a:rPr>
              <a:t>月传媒。</a:t>
            </a:r>
            <a:endParaRPr lang="zh-CN" altLang="en-US" sz="2000" b="1">
              <a:solidFill>
                <a:srgbClr val="7030A0"/>
              </a:solidFill>
            </a:endParaRPr>
          </a:p>
          <a:p>
            <a:endParaRPr lang="zh-CN" altLang="en-US" sz="2000" b="1">
              <a:solidFill>
                <a:srgbClr val="7030A0"/>
              </a:solidFill>
            </a:endParaRPr>
          </a:p>
          <a:p>
            <a:endParaRPr lang="zh-CN" altLang="en-US" sz="2000" b="1">
              <a:solidFill>
                <a:srgbClr val="7030A0"/>
              </a:solidFill>
            </a:endParaRPr>
          </a:p>
          <a:p>
            <a:r>
              <a:rPr lang="en-US" altLang="zh-CN" sz="2000" b="1">
                <a:solidFill>
                  <a:srgbClr val="7030A0"/>
                </a:solidFill>
              </a:rPr>
              <a:t>3</a:t>
            </a:r>
            <a:r>
              <a:rPr lang="zh-CN" altLang="en-US" sz="2000" b="1">
                <a:solidFill>
                  <a:srgbClr val="7030A0"/>
                </a:solidFill>
              </a:rPr>
              <a:t>、妖股和高位连板股都具备国企属性，是后续选股重要的加分项。但是不是必选项</a:t>
            </a:r>
            <a:endParaRPr lang="zh-CN" altLang="en-US" sz="2000" b="1">
              <a:solidFill>
                <a:srgbClr val="7030A0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850130" y="234950"/>
            <a:ext cx="6089015" cy="41402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en-US" altLang="zh-CN" sz="2800" b="1">
                <a:solidFill>
                  <a:srgbClr val="FF0000"/>
                </a:solidFill>
                <a:sym typeface="+mn-ea"/>
              </a:rPr>
              <a:t>12</a:t>
            </a:r>
            <a:r>
              <a:rPr lang="zh-CN" altLang="en-US" sz="2800" b="1">
                <a:solidFill>
                  <a:srgbClr val="FF0000"/>
                </a:solidFill>
                <a:sym typeface="+mn-ea"/>
              </a:rPr>
              <a:t>月份看传媒</a:t>
            </a:r>
            <a:endParaRPr lang="zh-CN" altLang="en-US" sz="2800" b="1">
              <a:solidFill>
                <a:srgbClr val="FF0000"/>
              </a:solidFill>
              <a:sym typeface="+mn-e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9"/>
          <p:cNvSpPr txBox="1"/>
          <p:nvPr/>
        </p:nvSpPr>
        <p:spPr>
          <a:xfrm>
            <a:off x="2373630" y="53975"/>
            <a:ext cx="744474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2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首板低吸战法</a:t>
            </a:r>
            <a:endParaRPr lang="zh-CN" altLang="en-US" sz="4200" spc="-200" dirty="0">
              <a:gradFill>
                <a:gsLst>
                  <a:gs pos="0">
                    <a:srgbClr val="FFEFCE"/>
                  </a:gs>
                  <a:gs pos="100000">
                    <a:srgbClr val="FFD483"/>
                  </a:gs>
                </a:gsLst>
                <a:lin ang="5400000" scaled="0"/>
              </a:gradFill>
              <a:uFillTx/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74015" y="1306195"/>
            <a:ext cx="10220960" cy="42767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 b="1"/>
              <a:t>选股三要素</a:t>
            </a:r>
            <a:r>
              <a:rPr lang="zh-CN" altLang="en-US"/>
              <a:t>：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条件1、选择股价从平台或者底部突破的涨停板，智能辅助线黄线要在红线上方，保障股价处于上升趋势。这个是形态的要求。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r>
              <a:rPr lang="zh-CN" altLang="en-US"/>
              <a:t>条件2、优先从涨停棱镜中，选择涨停板超过10家的板块，有板块效应的个股成功率更高。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r>
              <a:rPr lang="zh-CN" altLang="en-US"/>
              <a:t>条件3、尽量选择有大资金介入的个股，比如底部有超级单强买，或者主力动向变紫，或者机构紫旗等。这里资金面指标，李老师重点参考的是超级单强买，因为出现的频率不高，可以把选股的范围缩短。</a:t>
            </a:r>
            <a:endParaRPr lang="zh-CN" altLang="en-US"/>
          </a:p>
          <a:p>
            <a:endParaRPr lang="zh-CN" altLang="en-US"/>
          </a:p>
          <a:p>
            <a:r>
              <a:rPr lang="zh-CN" altLang="en-US">
                <a:solidFill>
                  <a:srgbClr val="FF0000"/>
                </a:solidFill>
              </a:rPr>
              <a:t>注意，条件1，必须要满足条件。2 和条件3，最好都满足，如果没有办法都满足，至少满足一个条件。这样就完成了选股的流程。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9"/>
          <p:cNvSpPr txBox="1"/>
          <p:nvPr/>
        </p:nvSpPr>
        <p:spPr>
          <a:xfrm>
            <a:off x="2373630" y="53975"/>
            <a:ext cx="744474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2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买卖策略</a:t>
            </a:r>
            <a:endParaRPr lang="zh-CN" altLang="en-US" sz="4200" spc="-200" dirty="0">
              <a:gradFill>
                <a:gsLst>
                  <a:gs pos="0">
                    <a:srgbClr val="FFEFCE"/>
                  </a:gs>
                  <a:gs pos="100000">
                    <a:srgbClr val="FFD483"/>
                  </a:gs>
                </a:gsLst>
                <a:lin ang="5400000" scaled="0"/>
              </a:gradFill>
              <a:uFillTx/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44220" y="1676400"/>
            <a:ext cx="9819640" cy="3415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1、涨停板之后，必须5个交易日以内有支撑性买点，也就是给乖离率3以内的低吸机会。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r>
              <a:rPr lang="en-US" altLang="zh-CN"/>
              <a:t>2</a:t>
            </a:r>
            <a:r>
              <a:rPr lang="zh-CN" altLang="en-US"/>
              <a:t>、给了支撑性买点之后，卖点遵循空间优先，时间优先的原则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r>
              <a:rPr lang="zh-CN" altLang="en-US">
                <a:solidFill>
                  <a:srgbClr val="FF0000"/>
                </a:solidFill>
              </a:rPr>
              <a:t>空间优先：股价就出现明显的空间波动，跌破智能辅助线，乖离率-2，那么无条件止损。如果没有到止损位，开始拉升，只要超过5个点以上就达到了止盈标准</a:t>
            </a:r>
            <a:endParaRPr lang="zh-CN" altLang="en-US">
              <a:solidFill>
                <a:srgbClr val="FF0000"/>
              </a:solidFill>
            </a:endParaRPr>
          </a:p>
          <a:p>
            <a:endParaRPr lang="zh-CN" altLang="en-US">
              <a:solidFill>
                <a:srgbClr val="FF0000"/>
              </a:solidFill>
            </a:endParaRPr>
          </a:p>
          <a:p>
            <a:endParaRPr lang="zh-CN" altLang="en-US">
              <a:solidFill>
                <a:srgbClr val="FF0000"/>
              </a:solidFill>
            </a:endParaRPr>
          </a:p>
          <a:p>
            <a:r>
              <a:rPr lang="zh-CN" altLang="en-US">
                <a:solidFill>
                  <a:srgbClr val="FF0000"/>
                </a:solidFill>
              </a:rPr>
              <a:t>时间优先：流动资金持续3天翻绿，那么无条件出局。如果期间流动资金至少2天能够翻红，那么可以把持股周期放宽到5天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PLACING_PICTURE_USER_VIEWPORT" val="{&quot;height&quot;:2082,&quot;width&quot;:10544}"/>
</p:tagLst>
</file>

<file path=ppt/tags/tag3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3.xml><?xml version="1.0" encoding="utf-8"?>
<p:tagLst xmlns:p="http://schemas.openxmlformats.org/presentationml/2006/main">
  <p:tag name="COMMONDATA" val="eyJoZGlkIjoiMDA4MzJmMzJmZWI3ZGQxODc0MDViNzZkYjIzNTcwZWQifQ=="/>
  <p:tag name="KSO_WPP_MARK_KEY" val="257877f6-fe8c-4c47-ab4c-274c99a6a791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2_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640</Words>
  <Application>WPS 演示</Application>
  <PresentationFormat>宽屏</PresentationFormat>
  <Paragraphs>48</Paragraphs>
  <Slides>5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8" baseType="lpstr">
      <vt:lpstr>Arial</vt:lpstr>
      <vt:lpstr>宋体</vt:lpstr>
      <vt:lpstr>Wingdings</vt:lpstr>
      <vt:lpstr>微软雅黑</vt:lpstr>
      <vt:lpstr>Wingdings</vt:lpstr>
      <vt:lpstr>思源黑体 CN Medium</vt:lpstr>
      <vt:lpstr>黑体</vt:lpstr>
      <vt:lpstr>思源黑体 CN Normal</vt:lpstr>
      <vt:lpstr>思源黑体 CN Light</vt:lpstr>
      <vt:lpstr>思源黑体 CN Bold</vt:lpstr>
      <vt:lpstr>Arial Unicode MS</vt:lpstr>
      <vt:lpstr>Calibri</vt:lpstr>
      <vt:lpstr>2_Office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86132</cp:lastModifiedBy>
  <cp:revision>512</cp:revision>
  <dcterms:created xsi:type="dcterms:W3CDTF">2019-06-19T02:08:00Z</dcterms:created>
  <dcterms:modified xsi:type="dcterms:W3CDTF">2023-12-15T02:17:41Z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2052-12.1.0.15990</vt:lpwstr>
  </property>
  <property fmtid="{D5CDD505-2E9C-101B-9397-08002B2CF9AE}" pid="3" name="ICV">
    <vt:lpwstr>4E62EFFF822E47AB8C1A470CD1D3E3BC</vt:lpwstr>
  </property>
</Properties>
</file>