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86" r:id="rId5"/>
  </p:sldMasterIdLst>
  <p:notesMasterIdLst>
    <p:notesMasterId r:id="rId24"/>
  </p:notesMasterIdLst>
  <p:sldIdLst>
    <p:sldId id="413" r:id="rId6"/>
    <p:sldId id="824" r:id="rId7"/>
    <p:sldId id="823" r:id="rId8"/>
    <p:sldId id="825" r:id="rId9"/>
    <p:sldId id="813" r:id="rId10"/>
    <p:sldId id="826" r:id="rId11"/>
    <p:sldId id="827" r:id="rId12"/>
    <p:sldId id="828" r:id="rId13"/>
    <p:sldId id="830" r:id="rId14"/>
    <p:sldId id="829" r:id="rId15"/>
    <p:sldId id="831" r:id="rId16"/>
    <p:sldId id="805" r:id="rId17"/>
    <p:sldId id="806" r:id="rId18"/>
    <p:sldId id="678" r:id="rId19"/>
    <p:sldId id="704" r:id="rId20"/>
    <p:sldId id="747" r:id="rId21"/>
    <p:sldId id="835" r:id="rId22"/>
    <p:sldId id="836" r:id="rId23"/>
    <p:sldId id="837" r:id="rId25"/>
    <p:sldId id="832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gs" Target="tags/tag5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6303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  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39762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A1120619060011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基金职业编号：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A2025061900499x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11.png"/><Relationship Id="rId1" Type="http://schemas.openxmlformats.org/officeDocument/2006/relationships/tags" Target="../tags/tag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41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42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45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tags" Target="../tags/tag4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48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9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50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2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5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6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7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8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39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40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637280" y="3541395"/>
            <a:ext cx="1315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14925" y="3475355"/>
            <a:ext cx="3231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基金职业编号：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A2025061900499x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3410" y="798195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6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缩量反弹</a:t>
            </a:r>
            <a:r>
              <a:rPr lang="en-US" altLang="zh-CN" sz="6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zh-CN" altLang="en-US" sz="66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热点轮动</a:t>
            </a:r>
            <a:endParaRPr lang="zh-CN" altLang="en-US"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119505" y="3567430"/>
            <a:ext cx="2694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8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lang="en-US"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4210" y="762635"/>
            <a:ext cx="9019540" cy="4885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17370" y="5775960"/>
            <a:ext cx="855726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/>
              <a:t>短线</a:t>
            </a:r>
            <a:r>
              <a:rPr lang="en-US" altLang="zh-CN"/>
              <a:t>1</a:t>
            </a:r>
            <a:r>
              <a:rPr lang="zh-CN" altLang="en-US"/>
              <a:t>浪</a:t>
            </a:r>
            <a:r>
              <a:rPr lang="zh-CN"/>
              <a:t>启动上涨，连续</a:t>
            </a:r>
            <a:r>
              <a:rPr lang="en-US" altLang="zh-CN"/>
              <a:t>2</a:t>
            </a:r>
            <a:r>
              <a:rPr lang="zh-CN" altLang="en-US"/>
              <a:t>天以上的超级单疯狂买入（几十万手）</a:t>
            </a:r>
            <a:endParaRPr lang="zh-CN" altLang="en-US"/>
          </a:p>
          <a:p>
            <a:r>
              <a:rPr lang="en-US" altLang="zh-CN"/>
              <a:t>2.900</a:t>
            </a:r>
            <a:r>
              <a:rPr lang="zh-CN" altLang="en-US"/>
              <a:t>万手</a:t>
            </a:r>
            <a:r>
              <a:rPr lang="en-US" altLang="zh-CN"/>
              <a:t>=90000</a:t>
            </a:r>
            <a:r>
              <a:rPr lang="zh-CN" altLang="en-US"/>
              <a:t>万股</a:t>
            </a:r>
            <a:r>
              <a:rPr lang="en-US" altLang="zh-CN"/>
              <a:t>  </a:t>
            </a:r>
            <a:endParaRPr lang="en-US" altLang="zh-CN"/>
          </a:p>
        </p:txBody>
      </p:sp>
      <p:sp>
        <p:nvSpPr>
          <p:cNvPr id="3" name="矩形 2"/>
          <p:cNvSpPr/>
          <p:nvPr/>
        </p:nvSpPr>
        <p:spPr>
          <a:xfrm>
            <a:off x="9700895" y="719455"/>
            <a:ext cx="2124710" cy="5014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094865" y="1273810"/>
            <a:ext cx="468630" cy="1435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9235" y="900430"/>
            <a:ext cx="9501505" cy="44500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32635" y="5544185"/>
            <a:ext cx="8557260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/>
              <a:t>短线</a:t>
            </a:r>
            <a:r>
              <a:rPr lang="en-US" altLang="zh-CN"/>
              <a:t>1</a:t>
            </a:r>
            <a:r>
              <a:rPr lang="zh-CN" altLang="en-US"/>
              <a:t>浪</a:t>
            </a:r>
            <a:r>
              <a:rPr lang="zh-CN"/>
              <a:t>启动上涨，连续</a:t>
            </a:r>
            <a:r>
              <a:rPr lang="en-US" altLang="zh-CN"/>
              <a:t>2</a:t>
            </a:r>
            <a:r>
              <a:rPr lang="zh-CN" altLang="en-US"/>
              <a:t>天以上的超级单疯狂买入（几十万手）</a:t>
            </a:r>
            <a:endParaRPr lang="zh-CN" altLang="en-US"/>
          </a:p>
          <a:p>
            <a:r>
              <a:rPr lang="en-US" altLang="zh-CN"/>
              <a:t>2.900</a:t>
            </a:r>
            <a:r>
              <a:rPr lang="zh-CN" altLang="en-US"/>
              <a:t>万手</a:t>
            </a:r>
            <a:r>
              <a:rPr lang="en-US" altLang="zh-CN"/>
              <a:t>=90000</a:t>
            </a:r>
            <a:r>
              <a:rPr lang="zh-CN" altLang="en-US"/>
              <a:t>万股</a:t>
            </a:r>
            <a:r>
              <a:rPr lang="en-US" altLang="zh-CN"/>
              <a:t>  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" name="文本框 92"/>
          <p:cNvSpPr txBox="1"/>
          <p:nvPr>
            <p:custDataLst>
              <p:tags r:id="rId1"/>
            </p:custDataLst>
          </p:nvPr>
        </p:nvSpPr>
        <p:spPr>
          <a:xfrm>
            <a:off x="695960" y="1007110"/>
            <a:ext cx="10800715" cy="528256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WPS-Bullets" pitchFamily="2" charset="0"/>
              <a:buNone/>
            </a:pPr>
            <a:r>
              <a:rPr lang="zh-CN" altLang="en-US" sz="2000" b="1" spc="9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方法逻辑：</a:t>
            </a:r>
            <a:endParaRPr lang="zh-CN" altLang="en-US" sz="2000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短线超级单连续</a:t>
            </a:r>
            <a:r>
              <a:rPr lang="en-US" altLang="zh-CN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天以上的买入</a:t>
            </a:r>
            <a:endParaRPr lang="zh-CN" altLang="en-US" sz="2000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短线超级单当日买入几十万手</a:t>
            </a:r>
            <a:r>
              <a:rPr lang="en-US" altLang="zh-CN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50</a:t>
            </a: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万手</a:t>
            </a:r>
            <a:r>
              <a:rPr lang="en-US" altLang="zh-CN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=5000</a:t>
            </a: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万股</a:t>
            </a:r>
            <a:r>
              <a:rPr lang="en-US" altLang="zh-CN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100</a:t>
            </a: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万手</a:t>
            </a:r>
            <a:r>
              <a:rPr lang="en-US" altLang="zh-CN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=10000</a:t>
            </a: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万股</a:t>
            </a:r>
            <a:r>
              <a:rPr lang="en-US" altLang="zh-CN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=1</a:t>
            </a: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亿股</a:t>
            </a:r>
            <a:endParaRPr lang="zh-CN" altLang="en-US" sz="2000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短线买入后首次回踩</a:t>
            </a:r>
            <a:r>
              <a:rPr lang="en-US" altLang="zh-CN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5-8</a:t>
            </a: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天，</a:t>
            </a:r>
            <a:r>
              <a:rPr lang="en-US" altLang="zh-CN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bbi</a:t>
            </a:r>
            <a:r>
              <a:rPr lang="zh-CN" altLang="en-US" sz="2000" spc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支撑低吸</a:t>
            </a:r>
            <a:endParaRPr lang="zh-CN" altLang="en-US" sz="2000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z="2000" b="1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z="2000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None/>
            </a:pPr>
            <a:r>
              <a:rPr lang="zh-CN" altLang="en-US" sz="2000" b="1" spc="9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买入处理：</a:t>
            </a:r>
            <a:r>
              <a:rPr lang="en-US" altLang="zh-CN" sz="2000" b="1" spc="9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000" b="1" spc="9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浪强势回踩后低吸，启动大涨，关注卖出信号（上引线，死叉，放量等），如果</a:t>
            </a:r>
            <a:r>
              <a:rPr lang="en-US" altLang="zh-CN" sz="2000" b="1" spc="9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000" b="1" spc="9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天不大涨，则容易调整周期延长，那么先离场，继续关注</a:t>
            </a:r>
            <a:r>
              <a:rPr lang="en-US" altLang="zh-CN" sz="2000" b="1" spc="9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13,21</a:t>
            </a:r>
            <a:r>
              <a:rPr lang="zh-CN" altLang="en-US" sz="2000" b="1" spc="9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天的变盘。</a:t>
            </a:r>
            <a:endParaRPr lang="zh-CN" altLang="en-US" sz="2000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None/>
            </a:pPr>
            <a:endParaRPr lang="zh-CN" altLang="en-US" sz="2000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100000"/>
              <a:buFont typeface="WPS-Bullets" pitchFamily="2" charset="0"/>
              <a:buNone/>
            </a:pPr>
            <a:r>
              <a:rPr lang="zh-CN" altLang="en-US" sz="2000" b="1" spc="9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此模型和平时方法不冲突，此类个股选股后更值得关注</a:t>
            </a:r>
            <a:endParaRPr lang="zh-CN" altLang="en-US" sz="2000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723900"/>
            <a:ext cx="11844655" cy="56508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" y="989330"/>
            <a:ext cx="10805160" cy="5468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02995" y="1374775"/>
            <a:ext cx="10186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当智能交易线上穿熊线</a:t>
            </a:r>
            <a:r>
              <a:rPr lang="en-US" altLang="zh-CN"/>
              <a:t>+</a:t>
            </a:r>
            <a:r>
              <a:rPr lang="zh-CN" altLang="en-US"/>
              <a:t>控盘</a:t>
            </a:r>
            <a:r>
              <a:rPr lang="en-US" altLang="zh-CN"/>
              <a:t>+</a:t>
            </a:r>
            <a:r>
              <a:rPr lang="zh-CN" altLang="en-US"/>
              <a:t>主力爆量加速后，我们买点分成</a:t>
            </a:r>
            <a:r>
              <a:rPr lang="en-US" altLang="zh-CN"/>
              <a:t>2</a:t>
            </a:r>
            <a:r>
              <a:rPr lang="zh-CN" altLang="en-US"/>
              <a:t>种：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智能交易线上穿当日，配合控盘</a:t>
            </a:r>
            <a:r>
              <a:rPr lang="en-US" altLang="zh-CN"/>
              <a:t>+</a:t>
            </a:r>
            <a:r>
              <a:rPr lang="zh-CN" altLang="en-US"/>
              <a:t>爆量，是第一个买点，但是不要多买</a:t>
            </a:r>
            <a:r>
              <a:rPr lang="zh-CN" altLang="en-US">
                <a:solidFill>
                  <a:srgbClr val="FF0000"/>
                </a:solidFill>
              </a:rPr>
              <a:t>【加速当日一买】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2.</a:t>
            </a:r>
            <a:r>
              <a:rPr lang="zh-CN" altLang="en-US"/>
              <a:t>智能交易线上穿后主力喜欢在回踩洗下，回踩</a:t>
            </a:r>
            <a:r>
              <a:rPr lang="en-US" altLang="zh-CN"/>
              <a:t>3,4</a:t>
            </a:r>
            <a:r>
              <a:rPr lang="zh-CN" altLang="en-US"/>
              <a:t>天到</a:t>
            </a:r>
            <a:r>
              <a:rPr lang="en-US" altLang="zh-CN"/>
              <a:t>bbi</a:t>
            </a:r>
            <a:r>
              <a:rPr lang="zh-CN" altLang="en-US"/>
              <a:t>然后再加一波</a:t>
            </a:r>
            <a:r>
              <a:rPr lang="zh-CN" altLang="en-US">
                <a:solidFill>
                  <a:srgbClr val="FF0000"/>
                </a:solidFill>
              </a:rPr>
              <a:t>【加速后回踩</a:t>
            </a:r>
            <a:r>
              <a:rPr lang="en-US" altLang="zh-CN">
                <a:solidFill>
                  <a:srgbClr val="FF0000"/>
                </a:solidFill>
              </a:rPr>
              <a:t>bbi</a:t>
            </a:r>
            <a:r>
              <a:rPr lang="zh-CN" altLang="en-US">
                <a:solidFill>
                  <a:srgbClr val="FF0000"/>
                </a:solidFill>
              </a:rPr>
              <a:t>二买】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回踩跌破</a:t>
            </a:r>
            <a:r>
              <a:rPr lang="en-US" altLang="zh-CN"/>
              <a:t>bbi</a:t>
            </a:r>
            <a:r>
              <a:rPr lang="zh-CN" altLang="en-US"/>
              <a:t>那就是走坏，止损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75" y="3429000"/>
            <a:ext cx="3589020" cy="2769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55" y="3429000"/>
            <a:ext cx="3879215" cy="2769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611276266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3670" y="796290"/>
            <a:ext cx="4778375" cy="55308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49350" y="195580"/>
            <a:ext cx="10278110" cy="435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经传严选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新品募集【周五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15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点截止】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资金疯狂认购中！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796290"/>
            <a:ext cx="3609340" cy="5740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66515" y="6327140"/>
            <a:ext cx="7828280" cy="2095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基金的过往业绩并不预示其未来表现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基金管理人管理的其他基金的业绩并不构成基金业绩表现的保证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市场有风险</a:t>
            </a:r>
            <a:r>
              <a:rPr lang="en-US" altLang="zh-CN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105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投资需谨慎！</a:t>
            </a:r>
            <a:endParaRPr lang="zh-CN" altLang="en-US" sz="1050">
              <a:solidFill>
                <a:schemeClr val="tx1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3009265" y="3671570"/>
            <a:ext cx="781685" cy="279400"/>
          </a:xfrm>
          <a:prstGeom prst="wedgeRoundRect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800"/>
          </a:p>
        </p:txBody>
      </p:sp>
      <p:sp>
        <p:nvSpPr>
          <p:cNvPr id="4" name="文本框 3"/>
          <p:cNvSpPr txBox="1"/>
          <p:nvPr/>
        </p:nvSpPr>
        <p:spPr>
          <a:xfrm>
            <a:off x="2971165" y="3652520"/>
            <a:ext cx="855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">
                <a:latin typeface="黑体" panose="02010609060101010101" charset="-122"/>
                <a:ea typeface="黑体" panose="02010609060101010101" charset="-122"/>
                <a:sym typeface="+mn-ea"/>
              </a:rPr>
              <a:t>客户、选股王及以上专享</a:t>
            </a:r>
            <a:endParaRPr lang="zh-CN" altLang="en-US" sz="800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" name="图片 4" descr="图片_1761111099632"/>
          <p:cNvPicPr>
            <a:picLocks noChangeAspect="1"/>
          </p:cNvPicPr>
          <p:nvPr/>
        </p:nvPicPr>
        <p:blipFill>
          <a:blip r:embed="rId3"/>
          <a:srcRect t="9528"/>
          <a:stretch>
            <a:fillRect/>
          </a:stretch>
        </p:blipFill>
        <p:spPr>
          <a:xfrm>
            <a:off x="8742680" y="796290"/>
            <a:ext cx="3164840" cy="5530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91760" y="3013075"/>
            <a:ext cx="5951220" cy="1306830"/>
          </a:xfrm>
          <a:prstGeom prst="rect">
            <a:avLst/>
          </a:prstGeom>
          <a:solidFill>
            <a:srgbClr val="800080"/>
          </a:solidFill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30W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10w</a:t>
            </a: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5w</a:t>
            </a:r>
            <a:endParaRPr lang="en-US" altLang="zh-CN" sz="4800" b="1">
              <a:solidFill>
                <a:srgbClr val="FFFF00"/>
              </a:solidFill>
              <a:highlight>
                <a:srgbClr val="80008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资金持续进场中</a:t>
            </a:r>
            <a:r>
              <a:rPr lang="en-US" altLang="zh-CN" sz="4800" b="1">
                <a:solidFill>
                  <a:srgbClr val="FFFF00"/>
                </a:solidFill>
                <a:highlight>
                  <a:srgbClr val="80008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4800" b="1">
              <a:solidFill>
                <a:srgbClr val="FFFF00"/>
              </a:solidFill>
              <a:highlight>
                <a:srgbClr val="80008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产品社群（直播带货）-三大优势+费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855" y="902970"/>
            <a:ext cx="5236210" cy="54044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11850" y="1452245"/>
            <a:ext cx="5903595" cy="341503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涨多了跌</a:t>
            </a:r>
            <a:r>
              <a:rPr lang="en-US" altLang="zh-CN"/>
              <a:t>  </a:t>
            </a:r>
            <a:r>
              <a:rPr lang="zh-CN" altLang="en-US"/>
              <a:t>跌多了涨：</a:t>
            </a:r>
            <a:r>
              <a:rPr lang="en-US" altLang="zh-CN"/>
              <a:t>J</a:t>
            </a:r>
            <a:r>
              <a:rPr lang="zh-CN" altLang="en-US"/>
              <a:t>值超跌后缩量反弹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缩量：</a:t>
            </a:r>
            <a:endParaRPr lang="zh-CN" altLang="en-US"/>
          </a:p>
          <a:p>
            <a:r>
              <a:rPr lang="en-US" altLang="zh-CN"/>
              <a:t>1.9</a:t>
            </a:r>
            <a:r>
              <a:rPr lang="zh-CN" altLang="en-US"/>
              <a:t>月份</a:t>
            </a:r>
            <a:r>
              <a:rPr lang="en-US" altLang="zh-CN"/>
              <a:t>3</a:t>
            </a:r>
            <a:r>
              <a:rPr lang="zh-CN" altLang="en-US"/>
              <a:t>万亿的成交量，筹码被套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二十届四中全会，审议《中共中央关于制定国民经济和社会发展第十五个五年规划的建议》</a:t>
            </a:r>
            <a:r>
              <a:rPr lang="en-US" altLang="zh-CN"/>
              <a:t>10</a:t>
            </a:r>
            <a:r>
              <a:rPr lang="zh-CN" altLang="en-US"/>
              <a:t>月</a:t>
            </a:r>
            <a:r>
              <a:rPr lang="en-US" altLang="zh-CN"/>
              <a:t>20</a:t>
            </a:r>
            <a:r>
              <a:rPr lang="zh-CN" altLang="en-US"/>
              <a:t>日至</a:t>
            </a:r>
            <a:r>
              <a:rPr lang="en-US" altLang="zh-CN"/>
              <a:t>23</a:t>
            </a:r>
            <a:r>
              <a:rPr lang="zh-CN" altLang="en-US"/>
              <a:t>日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中美谈判两个转折点（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1</a:t>
            </a:r>
            <a:r>
              <a:rPr lang="zh-CN" altLang="en-US"/>
              <a:t>号，</a:t>
            </a:r>
            <a:r>
              <a:rPr lang="en-US" altLang="zh-CN"/>
              <a:t>11</a:t>
            </a:r>
            <a:r>
              <a:rPr lang="zh-CN" altLang="en-US"/>
              <a:t>月</a:t>
            </a:r>
            <a:r>
              <a:rPr lang="en-US" altLang="zh-CN"/>
              <a:t>10</a:t>
            </a:r>
            <a:r>
              <a:rPr lang="zh-CN" altLang="en-US"/>
              <a:t>号）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极致的地量还未到，向上是比较重的套牢盘，所以割肉盘慢慢出来，空仓是多头，持股是空头。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14960" y="1198245"/>
          <a:ext cx="11537950" cy="4461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/>
                <a:gridCol w="1730375"/>
                <a:gridCol w="5405120"/>
                <a:gridCol w="3195955"/>
              </a:tblGrid>
              <a:tr h="65341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zh-CN" altLang="en-US" sz="16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主要事件</a:t>
                      </a:r>
                      <a:endParaRPr lang="zh-CN" altLang="en-US" sz="16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美国行动</a:t>
                      </a:r>
                      <a:endParaRPr lang="zh-CN" altLang="en-US" sz="16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中国行动</a:t>
                      </a:r>
                      <a:endParaRPr lang="zh-CN" altLang="en-US" sz="16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</a:tr>
              <a:tr h="59563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贸易摩擦开启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对华加征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关税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对美部分商品加征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10%-15%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关税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</a:tr>
              <a:tr h="65468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摩擦升级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以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"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芬太尼问题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"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为由，将部分对华关税从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上调至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20%</a:t>
                      </a:r>
                      <a:endParaRPr lang="en-US" altLang="zh-CN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对美农产品等加征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10%-15%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关税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</a:tr>
              <a:tr h="77152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月上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激烈博弈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推行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"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对等关税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"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，对华税率在数日内从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一路飙升至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125%</a:t>
                      </a:r>
                      <a:endParaRPr lang="en-US" altLang="zh-CN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对等反制，税率同步从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提升至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125%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，并出台出口管制、不可靠实体清单等非关税措施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</a:tr>
              <a:tr h="59563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首次缓和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签署《日内瓦联合声明》，取消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月加征的部分关税，将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125%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的税率调整为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"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暂停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、保留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10%"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，暂停期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天到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同步取消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月部分加征关税，实施对等的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"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暂停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、保留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10%"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措施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</a:tr>
              <a:tr h="59563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缓和态势延续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在《斯德哥尔摩联合声明》中，同意继续暂停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的关税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天，维持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的基本关税到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同步继续暂停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的关税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天，并暂停或取消部分非关税反制措施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</a:tr>
              <a:tr h="59499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新的变数</a:t>
                      </a:r>
                      <a:endParaRPr lang="zh-CN" altLang="en-US" sz="14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特朗普宣布，拟从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日起对华加征额外</a:t>
                      </a:r>
                      <a:r>
                        <a:rPr lang="en-US" altLang="zh-CN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100%</a:t>
                      </a: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的关税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12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待观察</a:t>
                      </a:r>
                      <a:endParaRPr lang="zh-CN" altLang="en-US" sz="1200" spc="12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57150" marB="57150" anchor="ctr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285" y="1074420"/>
            <a:ext cx="10430510" cy="4965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00170" y="274320"/>
            <a:ext cx="4382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极致的地量，套牢盘彻底的割肉完毕拉升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77920" y="274320"/>
            <a:ext cx="5137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趋势上涨量能背离：股价新高，成交量未过新高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5930" y="962025"/>
            <a:ext cx="8740140" cy="5509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2070" y="1072515"/>
            <a:ext cx="9365615" cy="5073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77920" y="274320"/>
            <a:ext cx="5137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趋势上涨量能背离：股价新高，成交量未过新高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4775" y="1054735"/>
            <a:ext cx="9081770" cy="4996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77920" y="274320"/>
            <a:ext cx="5137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highlight>
                  <a:srgbClr val="FFFF00"/>
                </a:highlight>
              </a:rPr>
              <a:t>趋势上涨量能背离：股价新高，成交量未过新高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4575" y="1000125"/>
            <a:ext cx="7785735" cy="4852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48460" y="6032500"/>
            <a:ext cx="9307195" cy="36830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大龙头股：龙头，多重龙头，启动资金的强势（极致的超级单买入：连续多日几十万手）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539240"/>
            <a:ext cx="5006975" cy="32804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59500" y="1080135"/>
            <a:ext cx="5353050" cy="4895850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p>
            <a:pPr lvl="0" indent="0" algn="l" fontAlgn="ctr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Tx/>
              <a:buFont typeface="WPS-Bullets" pitchFamily="2" charset="0"/>
              <a:buNone/>
            </a:pPr>
            <a:r>
              <a:rPr lang="zh-CN" altLang="en-US" b="1" spc="9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超级单指标：</a:t>
            </a:r>
            <a:endParaRPr lang="zh-CN" altLang="en-US" b="1" spc="9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A股申报挂单主板上限统一为100万股（即</a:t>
            </a:r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万手）</a:t>
            </a:r>
            <a:br>
              <a:rPr lang="zh-CN" altLang="en-US">
                <a:sym typeface="+mn-ea"/>
              </a:rPr>
            </a:br>
            <a:r>
              <a:rPr lang="zh-CN" altLang="en-US">
                <a:sym typeface="+mn-ea"/>
              </a:rPr>
              <a:t>创业板申报挂单上限统一为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万股（即</a:t>
            </a:r>
            <a:r>
              <a:rPr lang="en-US" altLang="zh-CN">
                <a:sym typeface="+mn-ea"/>
              </a:rPr>
              <a:t>3000</a:t>
            </a:r>
            <a:r>
              <a:rPr lang="zh-CN" altLang="en-US">
                <a:sym typeface="+mn-ea"/>
              </a:rPr>
              <a:t>手）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ym typeface="+mn-ea"/>
              </a:rPr>
              <a:t>盘中主板出现</a:t>
            </a:r>
            <a:r>
              <a:rPr lang="en-US" altLang="zh-CN">
                <a:sym typeface="+mn-ea"/>
              </a:rPr>
              <a:t>9000</a:t>
            </a:r>
            <a:r>
              <a:rPr lang="zh-CN" altLang="en-US">
                <a:sym typeface="+mn-ea"/>
              </a:rPr>
              <a:t>手（创业板是</a:t>
            </a:r>
            <a:r>
              <a:rPr lang="en-US" altLang="zh-CN">
                <a:sym typeface="+mn-ea"/>
              </a:rPr>
              <a:t>2900</a:t>
            </a:r>
            <a:r>
              <a:rPr lang="zh-CN" altLang="en-US">
                <a:sym typeface="+mn-ea"/>
              </a:rPr>
              <a:t>手）这种顶格委托挂单的行为叫：超级单</a:t>
            </a:r>
            <a:endParaRPr lang="zh-CN" altLang="en-US"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黄色是委托买入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红色是委托成交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蓝色是委托卖出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accent4"/>
                </a:solidFill>
                <a:sym typeface="+mn-ea"/>
              </a:rPr>
              <a:t>绿色是委托成交</a:t>
            </a: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endParaRPr lang="zh-CN" altLang="en-US">
              <a:solidFill>
                <a:schemeClr val="accent4"/>
              </a:solidFill>
              <a:sym typeface="+mn-ea"/>
            </a:endParaRPr>
          </a:p>
          <a:p>
            <a:pPr marL="342900" lvl="0" indent="-342900" algn="l">
              <a:lnSpc>
                <a:spcPts val="2400"/>
              </a:lnSpc>
              <a:spcBef>
                <a:spcPts val="0"/>
              </a:spcBef>
              <a:buClrTx/>
              <a:buSzTx/>
              <a:buFont typeface="Wingdings" panose="05000000000000000000" charset="0"/>
              <a:buChar char="Ø"/>
            </a:pPr>
            <a:r>
              <a:rPr lang="zh-CN" altLang="en-US">
                <a:solidFill>
                  <a:schemeClr val="tx1"/>
                </a:solidFill>
              </a:rPr>
              <a:t>个股出现疯狂超级单大笔买入，说明短期有强势资金入场的信号，极致的超级单买入</a:t>
            </a:r>
            <a:endParaRPr lang="zh-CN" altLang="en-US" spc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br>
              <a:rPr lang="zh-CN" altLang="en-US">
                <a:solidFill>
                  <a:schemeClr val="tx1"/>
                </a:solidFill>
              </a:rPr>
            </a:b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3.xml><?xml version="1.0" encoding="utf-8"?>
<p:tagLst xmlns:p="http://schemas.openxmlformats.org/presentationml/2006/main">
  <p:tag name="TABLE_ENDDRAG_ORIGIN_RECT" val="908*389"/>
  <p:tag name="TABLE_ENDDRAG_RECT" val="24*73*908*389"/>
  <p:tag name="TABLE_AUTOADJUST_FLAG" val="1"/>
</p:tagLst>
</file>

<file path=ppt/tags/tag3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6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39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1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2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3.xml><?xml version="1.0" encoding="utf-8"?>
<p:tagLst xmlns:p="http://schemas.openxmlformats.org/presentationml/2006/main">
  <p:tag name="KSO_WM_UNIT_TEXT_PART_ID_V2" val="d-4-2"/>
  <p:tag name="KSO_WM_UNIT_COLOR_SCHEME_SHAPE_ID" val="2"/>
  <p:tag name="KSO_WM_UNIT_COLOR_SCHEME_PARENT_PAGE" val="0_1"/>
  <p:tag name="KSO_WM_UNIT_SUBTYPE" val="a"/>
  <p:tag name="KSO_WM_UNIT_PRESET_TEXT" val="单击此处添加小标题：&#13;点击此处添加正文，文字是您思想的提炼，为了最终演示发布的良好效果，请尽量言简意赅的阐述观点；根据需要可酌情增减文字，以便观者可以准确理解您所传达的信息。您的正文已经简明扼要，字字珠玑，但信息却千丝万缕、错综复杂，需要用更多的文字来表述；但请您尽可能提炼思想的精髓，恰如其分的表达观点，往往可以事半功倍。&#13;我们为您  标注了最  适合的位  置您输入  的文字到  这里时就  是最佳视&#13;为了能让  您有更直  观的字数  感受并进  一步方便    &#13;单击此处添加小标题：&#13;点击此处添加正文，文字是您思想的提炼，为了最终演示发布的良好效果，请尽量言简意赅。"/>
  <p:tag name="KSO_WM_UNIT_NOCLEAR" val="1"/>
  <p:tag name="KSO_WM_UNIT_VALUE" val="46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4755_1*f*1"/>
  <p:tag name="KSO_WM_TEMPLATE_CATEGORY" val="diagram"/>
  <p:tag name="KSO_WM_TEMPLATE_INDEX" val="20194755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5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40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1557</Words>
  <Application>WPS 演示</Application>
  <PresentationFormat>宽屏</PresentationFormat>
  <Paragraphs>133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WPS-Bullets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1409</cp:revision>
  <dcterms:created xsi:type="dcterms:W3CDTF">2019-06-19T02:08:00Z</dcterms:created>
  <dcterms:modified xsi:type="dcterms:W3CDTF">2025-10-22T11:30:42Z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244ACA2EB60840989A6E7AD0DF89266E</vt:lpwstr>
  </property>
</Properties>
</file>