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481" r:id="rId3"/>
    <p:sldId id="267" r:id="rId4"/>
    <p:sldId id="329" r:id="rId5"/>
    <p:sldId id="759" r:id="rId6"/>
    <p:sldId id="782" r:id="rId7"/>
    <p:sldId id="783" r:id="rId8"/>
    <p:sldId id="785" r:id="rId9"/>
    <p:sldId id="781" r:id="rId10"/>
    <p:sldId id="784" r:id="rId11"/>
    <p:sldId id="787" r:id="rId12"/>
    <p:sldId id="786" r:id="rId13"/>
    <p:sldId id="788" r:id="rId14"/>
    <p:sldId id="789" r:id="rId15"/>
    <p:sldId id="790" r:id="rId16"/>
    <p:sldId id="792" r:id="rId17"/>
    <p:sldId id="793" r:id="rId18"/>
    <p:sldId id="794" r:id="rId19"/>
    <p:sldId id="795" r:id="rId20"/>
    <p:sldId id="779" r:id="rId21"/>
    <p:sldId id="778" r:id="rId22"/>
    <p:sldId id="272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662D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1" autoAdjust="0"/>
    <p:restoredTop sz="99761" autoAdjust="0"/>
  </p:normalViewPr>
  <p:slideViewPr>
    <p:cSldViewPr snapToGrid="0" showGuides="1">
      <p:cViewPr varScale="1">
        <p:scale>
          <a:sx n="110" d="100"/>
          <a:sy n="110" d="100"/>
        </p:scale>
        <p:origin x="924" y="108"/>
      </p:cViewPr>
      <p:guideLst>
        <p:guide orient="horz" pos="2200"/>
        <p:guide pos="3840"/>
        <p:guide pos="478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54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28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 dirty="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2865" y="791210"/>
            <a:ext cx="12317095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0" y="6382385"/>
            <a:ext cx="12192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经传多赢投资顾问：张聪，投顾执业编号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:A1120626040008;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基金从业编号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:A20250617003753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6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37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9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0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41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3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4.xml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5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6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7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8.xml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9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1.xml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2.xml"/><Relationship Id="rId1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张</a:t>
            </a:r>
            <a:r>
              <a:rPr lang="en-US" altLang="zh-CN" sz="26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</a:t>
            </a:r>
            <a:r>
              <a:rPr lang="zh-CN" altLang="en-US" sz="26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聪</a:t>
            </a:r>
            <a:endParaRPr lang="zh-CN" altLang="en-US" sz="26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53970" y="3916045"/>
            <a:ext cx="3896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投顾执业编号: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A1120626040008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pPr algn="l"/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基金从业编号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:A20250617003753</a:t>
            </a:r>
            <a:endParaRPr lang="en-US" altLang="zh-CN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09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23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254760" y="4535805"/>
            <a:ext cx="6076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5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2009年入行，从事股民服务18年，深刻洞察个人投资者需求与痛点，致力于将每一位用户培养为具备自主决策能力的独立投资者。既能根据不同市场环境提供适配的短线交易方法，也能陪伴用户建立极致克制、理性长期的投资体系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1980" y="1681480"/>
            <a:ext cx="76676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6000" b="1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主题猎手擒龙三招</a:t>
            </a:r>
            <a:endParaRPr lang="zh-CN" altLang="en-US" sz="6000" b="1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pic>
        <p:nvPicPr>
          <p:cNvPr id="6" name="图片 5" descr="图层 1_17847867552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635" y="429895"/>
            <a:ext cx="4379595" cy="57315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67755" y="788035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altLang="en-US" sz="320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DIN Black" charset="0"/>
                <a:sym typeface="+mn-ea"/>
              </a:rPr>
              <a:t>猎手盯盘选主题</a:t>
            </a:r>
            <a:endParaRPr lang="zh-CN" altLang="en-US" sz="320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DIN Black" charset="0"/>
              <a:sym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DIN Black" charset="0"/>
                <a:sym typeface="+mn-ea"/>
              </a:rPr>
              <a:t>风口龙头做趋势</a:t>
            </a:r>
            <a:endParaRPr lang="zh-CN" altLang="en-US" sz="320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DIN Black" charset="0"/>
              <a:sym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DIN Black" charset="0"/>
                <a:sym typeface="+mn-ea"/>
              </a:rPr>
              <a:t>涨停打板做二波</a:t>
            </a:r>
            <a:endParaRPr lang="zh-CN" altLang="en-US" sz="320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DIN Black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849313"/>
            <a:ext cx="955040" cy="2837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9280" y="2945130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猎手盯盘选主题</a:t>
            </a:r>
            <a:endParaRPr lang="en-US" altLang="zh-CN" sz="80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  <a:sym typeface="+mn-ea"/>
              </a:rPr>
              <a:t>主题与</a:t>
            </a:r>
            <a:r>
              <a:rPr lang="zh-CN" altLang="en-US" sz="3200" b="1">
                <a:solidFill>
                  <a:schemeClr val="bg1"/>
                </a:solidFill>
              </a:rPr>
              <a:t>指数与成功率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78840"/>
            <a:ext cx="12192000" cy="54902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5" y="961390"/>
            <a:ext cx="4568190" cy="2906395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4696460" y="1393190"/>
            <a:ext cx="4472940" cy="175323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，指数回踩金叉</a:t>
            </a:r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横盘反包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K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线确定机会）</a:t>
            </a:r>
            <a:endParaRPr lang="zh-CN" altLang="en-US" sz="180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，与市场共振的主题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（谁先谁后要分清）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，借力借势提升主题股成功率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（机会或在下一个死叉末端）</a:t>
            </a:r>
            <a:endParaRPr lang="zh-CN" altLang="en-US" sz="180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  <a:sym typeface="+mn-ea"/>
              </a:rPr>
              <a:t>主题与</a:t>
            </a:r>
            <a:r>
              <a:rPr lang="zh-CN" altLang="en-US" sz="3200" b="1">
                <a:solidFill>
                  <a:schemeClr val="bg1"/>
                </a:solidFill>
                <a:sym typeface="+mn-ea"/>
              </a:rPr>
              <a:t>股票</a:t>
            </a:r>
            <a:r>
              <a:rPr lang="zh-CN" altLang="en-US" sz="3200" b="1">
                <a:solidFill>
                  <a:schemeClr val="bg1"/>
                </a:solidFill>
                <a:sym typeface="+mn-ea"/>
              </a:rPr>
              <a:t>与指标信号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43280"/>
            <a:ext cx="12192000" cy="5564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140" y="3070860"/>
            <a:ext cx="3200400" cy="17716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80385" y="3717290"/>
            <a:ext cx="2326005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节点</a:t>
            </a:r>
            <a:r>
              <a:rPr lang="en-US" altLang="zh-CN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先复制，再创新</a:t>
            </a:r>
            <a:endParaRPr lang="zh-CN" altLang="en-US" sz="18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39985" y="5550535"/>
            <a:ext cx="2047240" cy="36830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以游资推动为买点</a:t>
            </a:r>
            <a:endParaRPr lang="zh-CN" altLang="en-US" sz="180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140" y="4842510"/>
            <a:ext cx="3201035" cy="13671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9280" y="2945130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风口龙头做趋势</a:t>
            </a:r>
            <a:endParaRPr lang="en-US" altLang="zh-CN" sz="80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风口龙头做趋势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2805"/>
            <a:ext cx="12192000" cy="55016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056880" y="4783455"/>
            <a:ext cx="3959860" cy="1476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存在即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风口</a:t>
            </a:r>
            <a:endParaRPr lang="zh-CN" altLang="en-US" sz="180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趋势</a:t>
            </a:r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=100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亿以上（血的教训换来的）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不涨停，涨不停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  <a:sym typeface="+mn-ea"/>
              </a:rPr>
              <a:t>风口龙头做趋势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80" y="868680"/>
            <a:ext cx="2872105" cy="54762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815" y="868045"/>
            <a:ext cx="2798445" cy="54762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890" y="868045"/>
            <a:ext cx="2859405" cy="54756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465" y="868680"/>
            <a:ext cx="3107055" cy="54743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风口龙头做趋势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235" y="1013460"/>
            <a:ext cx="5757545" cy="5128895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3980815" y="5197475"/>
            <a:ext cx="1328420" cy="323215"/>
          </a:xfrm>
          <a:prstGeom prst="roundRect">
            <a:avLst/>
          </a:prstGeom>
          <a:solidFill>
            <a:schemeClr val="accent6">
              <a:alpha val="3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66115" y="5420360"/>
            <a:ext cx="280035" cy="323215"/>
          </a:xfrm>
          <a:prstGeom prst="roundRect">
            <a:avLst/>
          </a:prstGeom>
          <a:solidFill>
            <a:schemeClr val="accent6">
              <a:alpha val="3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30475" y="1811020"/>
            <a:ext cx="2965450" cy="82994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用户学习后持续跟踪</a:t>
            </a:r>
            <a:endParaRPr lang="zh-CN" altLang="en-US" sz="24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长盈通</a:t>
            </a:r>
            <a:r>
              <a:rPr lang="en-US" altLang="zh-CN" sz="24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/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逸豪科技</a:t>
            </a:r>
            <a:endParaRPr lang="zh-CN" altLang="en-US" sz="24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640" y="1013460"/>
            <a:ext cx="5552440" cy="51733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1330" y="3616325"/>
            <a:ext cx="2317750" cy="257111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9280" y="2945130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涨停打板做二波</a:t>
            </a:r>
            <a:endParaRPr lang="zh-CN" altLang="en-US" sz="80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‌关于异常波动‌和‌严重异常波动‌的监控标准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53185" y="4747260"/>
            <a:ext cx="9610725" cy="11988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ctr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标准生就是跨年的航天发展，年后的杭电股份华电辽能，最近的哈药股份，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万向德农，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现在的闽东电力为历史讲解案例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我们学习的核心在于做符合软件信号的</a:t>
            </a:r>
            <a:r>
              <a:rPr lang="zh-CN" altLang="en-US" sz="18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龙头二波，和涨停复制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pitchFamily="34" charset="-122"/>
              </a:rPr>
              <a:t>，不是打板！！！</a:t>
            </a:r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050" y="1631950"/>
            <a:ext cx="5972175" cy="245745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930" y="1263015"/>
            <a:ext cx="5368290" cy="15417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480" y="2985770"/>
            <a:ext cx="4695825" cy="17240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6770" y="1914525"/>
            <a:ext cx="3346450" cy="9283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9155"/>
            <a:ext cx="12192000" cy="55149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82255" y="3113955"/>
            <a:ext cx="4064000" cy="258445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猎手天然完善政策叙事</a:t>
            </a:r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资金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龙一的核心是，一轮新的连板机会如果会延续，是发生在:大盘上涨共振节点，市场唯一且最强，有政策叙事，连板是实体</a:t>
            </a:r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k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线。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要做就做最强的，和次强的，三流的以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辅助线附近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涨停复制为主。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‌涨停打板做二波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‌关于标准生如何做二波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76935"/>
            <a:ext cx="12192000" cy="55238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2555" y="3254375"/>
            <a:ext cx="4164330" cy="285559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‌关于标准生如何做二波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9315"/>
            <a:ext cx="12192000" cy="54940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025" y="3646170"/>
            <a:ext cx="3077845" cy="239458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‌关于标准生如何做二波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38200"/>
            <a:ext cx="12192000" cy="55391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250" y="3079750"/>
            <a:ext cx="3079750" cy="329755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9155"/>
            <a:ext cx="12192000" cy="55149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82255" y="3113955"/>
            <a:ext cx="4064000" cy="258445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猎手天然完善政策叙事</a:t>
            </a:r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+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资金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龙一的核心是，一轮新的连板机会如果会延续，是发生在:大盘上涨共振节点，市场唯一且最强，有政策叙事，连板是实体</a:t>
            </a:r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k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线。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，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要做就做最强的，和次强的，三流的以</a:t>
            </a:r>
            <a:r>
              <a:rPr lang="zh-CN" altLang="en-US" sz="180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辅助线附近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涨停复制为主。</a:t>
            </a:r>
            <a:endParaRPr lang="zh-CN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‌回归方法建自己龙头股池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‌最后，新</a:t>
            </a:r>
            <a:r>
              <a:rPr lang="en-US" altLang="zh-CN" sz="3200" b="1">
                <a:solidFill>
                  <a:schemeClr val="bg1"/>
                </a:solidFill>
              </a:rPr>
              <a:t>B</a:t>
            </a:r>
            <a:r>
              <a:rPr lang="zh-CN" altLang="en-US" sz="3200" b="1">
                <a:solidFill>
                  <a:schemeClr val="bg1"/>
                </a:solidFill>
              </a:rPr>
              <a:t>点，新机遇祝发财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6400" y="972820"/>
            <a:ext cx="2419350" cy="1085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8045"/>
            <a:ext cx="6469380" cy="40843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2365"/>
            <a:ext cx="6468745" cy="14243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400" y="2058035"/>
            <a:ext cx="4752975" cy="43186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049780" y="95250"/>
            <a:ext cx="7990205" cy="594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‌大家截图</a:t>
            </a:r>
            <a:r>
              <a:rPr lang="en-US" altLang="zh-CN" sz="3200" b="1">
                <a:solidFill>
                  <a:schemeClr val="bg1"/>
                </a:solidFill>
              </a:rPr>
              <a:t>3,2,1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9435" y="1033780"/>
            <a:ext cx="11107420" cy="455422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zh-CN" altLang="en-US" sz="1600" b="0" i="0">
                <a:latin typeface="-apple-system"/>
                <a:ea typeface="-apple-system"/>
              </a:rPr>
              <a:t>技术变革：从「产业内迭代」转为「跨产业横向渗透」，行业框架解析度失真。</a:t>
            </a: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zh-CN" altLang="en-US" sz="1600" b="0" i="0">
                <a:latin typeface="-apple-system"/>
                <a:ea typeface="-apple-system"/>
              </a:rPr>
              <a:t>政策导向：政策供给单位从「行业」变成「领域」（低空经济三年三级跳、</a:t>
            </a:r>
            <a:r>
              <a:rPr lang="en-US" altLang="zh-CN" sz="1600" b="0" i="0">
                <a:latin typeface="-apple-system"/>
                <a:ea typeface="-apple-system"/>
              </a:rPr>
              <a:t>31 </a:t>
            </a:r>
            <a:r>
              <a:rPr lang="zh-CN" altLang="en-US" sz="1600" b="0" i="0">
                <a:latin typeface="-apple-system"/>
                <a:ea typeface="-apple-system"/>
              </a:rPr>
              <a:t>省全覆盖；具身智能首入政府工作报告）</a:t>
            </a:r>
            <a:r>
              <a:rPr lang="en-US" altLang="zh-CN" sz="1600" b="0" i="0">
                <a:latin typeface="-apple-system"/>
                <a:ea typeface="-apple-system"/>
              </a:rPr>
              <a:t>——</a:t>
            </a:r>
            <a:r>
              <a:rPr lang="zh-CN" altLang="en-US" sz="1600" b="0" i="0">
                <a:latin typeface="-apple-system"/>
                <a:ea typeface="-apple-system"/>
              </a:rPr>
              <a:t>政策的命名行为本身就在制造主题。</a:t>
            </a: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zh-CN" altLang="en-US" sz="1600" b="0" i="0">
                <a:latin typeface="-apple-system"/>
                <a:ea typeface="-apple-system"/>
              </a:rPr>
              <a:t>行业框架 </a:t>
            </a:r>
            <a:r>
              <a:rPr lang="en-US" altLang="zh-CN" sz="1600" b="0" i="0">
                <a:latin typeface="-apple-system"/>
                <a:ea typeface="-apple-system"/>
              </a:rPr>
              <a:t>α </a:t>
            </a:r>
            <a:r>
              <a:rPr lang="zh-CN" altLang="en-US" sz="1600" b="0" i="0">
                <a:latin typeface="-apple-system"/>
                <a:ea typeface="-apple-system"/>
              </a:rPr>
              <a:t>被稀释：真正的失效点是「行业内部分化 </a:t>
            </a:r>
            <a:r>
              <a:rPr lang="en-US" altLang="zh-CN" sz="1600" b="0" i="0">
                <a:latin typeface="-apple-system"/>
                <a:ea typeface="-apple-system"/>
              </a:rPr>
              <a:t>&gt; </a:t>
            </a:r>
            <a:r>
              <a:rPr lang="zh-CN" altLang="en-US" sz="1600" b="0" i="0">
                <a:latin typeface="-apple-system"/>
                <a:ea typeface="-apple-system"/>
              </a:rPr>
              <a:t>行业间分化」。</a:t>
            </a:r>
            <a:r>
              <a:rPr lang="en-US" altLang="zh-CN" sz="1600" b="0" i="0">
                <a:latin typeface="-apple-system"/>
                <a:ea typeface="-apple-system"/>
              </a:rPr>
              <a:t>2026H1 </a:t>
            </a:r>
            <a:r>
              <a:rPr lang="zh-CN" altLang="en-US" sz="1600" b="0" i="0">
                <a:latin typeface="-apple-system"/>
                <a:ea typeface="-apple-system"/>
              </a:rPr>
              <a:t>电子涨 </a:t>
            </a:r>
            <a:r>
              <a:rPr lang="en-US" altLang="zh-CN" sz="1600" b="0" i="0">
                <a:latin typeface="-apple-system"/>
                <a:ea typeface="-apple-system"/>
              </a:rPr>
              <a:t>86%</a:t>
            </a:r>
            <a:r>
              <a:rPr lang="zh-CN" altLang="en-US" sz="1600" b="0" i="0">
                <a:latin typeface="-apple-system"/>
                <a:ea typeface="-apple-system"/>
              </a:rPr>
              <a:t>，但电子内部覆铜板涨 </a:t>
            </a:r>
            <a:r>
              <a:rPr lang="en-US" altLang="zh-CN" sz="1600" b="0" i="0">
                <a:latin typeface="-apple-system"/>
                <a:ea typeface="-apple-system"/>
              </a:rPr>
              <a:t>220.6%</a:t>
            </a:r>
            <a:r>
              <a:rPr lang="zh-CN" altLang="en-US" sz="1600" b="0" i="0">
                <a:latin typeface="-apple-system"/>
                <a:ea typeface="-apple-system"/>
              </a:rPr>
              <a:t>、半导体设备涨 </a:t>
            </a:r>
            <a:r>
              <a:rPr lang="en-US" altLang="zh-CN" sz="1600" b="0" i="0">
                <a:latin typeface="-apple-system"/>
                <a:ea typeface="-apple-system"/>
              </a:rPr>
              <a:t>170.9%——</a:t>
            </a:r>
            <a:r>
              <a:rPr lang="zh-CN" altLang="en-US" sz="1600" b="0" i="0">
                <a:latin typeface="-apple-system"/>
                <a:ea typeface="-apple-system"/>
              </a:rPr>
              <a:t>选对行业也不够。</a:t>
            </a: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en-US" altLang="zh-CN" sz="1600" b="0" i="0">
                <a:latin typeface="-apple-system"/>
                <a:ea typeface="-apple-system"/>
              </a:rPr>
              <a:t>ETF </a:t>
            </a:r>
            <a:r>
              <a:rPr lang="zh-CN" altLang="en-US" sz="1600" b="0" i="0">
                <a:latin typeface="-apple-system"/>
                <a:ea typeface="-apple-system"/>
              </a:rPr>
              <a:t>供给：主题 </a:t>
            </a:r>
            <a:r>
              <a:rPr lang="en-US" altLang="zh-CN" sz="1600" b="0" i="0">
                <a:latin typeface="-apple-system"/>
                <a:ea typeface="-apple-system"/>
              </a:rPr>
              <a:t>ETF </a:t>
            </a:r>
            <a:r>
              <a:rPr lang="zh-CN" altLang="en-US" sz="1600" b="0" i="0">
                <a:latin typeface="-apple-system"/>
                <a:ea typeface="-apple-system"/>
              </a:rPr>
              <a:t>从 </a:t>
            </a:r>
            <a:r>
              <a:rPr lang="en-US" altLang="zh-CN" sz="1600" b="0" i="0">
                <a:latin typeface="-apple-system"/>
                <a:ea typeface="-apple-system"/>
              </a:rPr>
              <a:t>2019 </a:t>
            </a:r>
            <a:r>
              <a:rPr lang="zh-CN" altLang="en-US" sz="1600" b="0" i="0">
                <a:latin typeface="-apple-system"/>
                <a:ea typeface="-apple-system"/>
              </a:rPr>
              <a:t>年 </a:t>
            </a:r>
            <a:r>
              <a:rPr lang="en-US" altLang="zh-CN" sz="1600" b="0" i="0">
                <a:latin typeface="-apple-system"/>
                <a:ea typeface="-apple-system"/>
              </a:rPr>
              <a:t>59 </a:t>
            </a:r>
            <a:r>
              <a:rPr lang="zh-CN" altLang="en-US" sz="1600" b="0" i="0">
                <a:latin typeface="-apple-system"/>
                <a:ea typeface="-apple-system"/>
              </a:rPr>
              <a:t>只</a:t>
            </a:r>
            <a:r>
              <a:rPr lang="en-US" altLang="zh-CN" sz="1600" b="0" i="0">
                <a:latin typeface="-apple-system"/>
                <a:ea typeface="-apple-system"/>
              </a:rPr>
              <a:t>/1,387.8 </a:t>
            </a:r>
            <a:r>
              <a:rPr lang="zh-CN" altLang="en-US" sz="1600" b="0" i="0">
                <a:latin typeface="-apple-system"/>
                <a:ea typeface="-apple-system"/>
              </a:rPr>
              <a:t>亿元到 </a:t>
            </a:r>
            <a:r>
              <a:rPr lang="en-US" altLang="zh-CN" sz="1600" b="0" i="0">
                <a:latin typeface="-apple-system"/>
                <a:ea typeface="-apple-system"/>
              </a:rPr>
              <a:t>2026 </a:t>
            </a:r>
            <a:r>
              <a:rPr lang="zh-CN" altLang="en-US" sz="1600" b="0" i="0">
                <a:latin typeface="-apple-system"/>
                <a:ea typeface="-apple-system"/>
              </a:rPr>
              <a:t>年 </a:t>
            </a:r>
            <a:r>
              <a:rPr lang="en-US" altLang="zh-CN" sz="1600" b="0" i="0">
                <a:latin typeface="-apple-system"/>
                <a:ea typeface="-apple-system"/>
              </a:rPr>
              <a:t>8 </a:t>
            </a:r>
            <a:r>
              <a:rPr lang="zh-CN" altLang="en-US" sz="1600" b="0" i="0">
                <a:latin typeface="-apple-system"/>
                <a:ea typeface="-apple-system"/>
              </a:rPr>
              <a:t>月占股票型 </a:t>
            </a:r>
            <a:r>
              <a:rPr lang="en-US" altLang="zh-CN" sz="1600" b="0" i="0">
                <a:latin typeface="-apple-system"/>
                <a:ea typeface="-apple-system"/>
              </a:rPr>
              <a:t>ETF </a:t>
            </a:r>
            <a:r>
              <a:rPr lang="zh-CN" altLang="en-US" sz="1600" b="0" i="0">
                <a:latin typeface="-apple-system"/>
                <a:ea typeface="-apple-system"/>
              </a:rPr>
              <a:t>的</a:t>
            </a:r>
            <a:r>
              <a:rPr lang="en-US" altLang="zh-CN" sz="1600" b="0" i="0">
                <a:latin typeface="-apple-system"/>
                <a:ea typeface="-apple-system"/>
              </a:rPr>
              <a:t> 51%</a:t>
            </a:r>
            <a:r>
              <a:rPr lang="zh-CN" altLang="en-US" sz="1600" b="0" i="0">
                <a:latin typeface="-apple-system"/>
                <a:ea typeface="-apple-system"/>
              </a:rPr>
              <a:t>（约 </a:t>
            </a:r>
            <a:r>
              <a:rPr lang="en-US" altLang="zh-CN" sz="1600" b="0" i="0">
                <a:latin typeface="-apple-system"/>
                <a:ea typeface="-apple-system"/>
              </a:rPr>
              <a:t>1.38 </a:t>
            </a:r>
            <a:r>
              <a:rPr lang="zh-CN" altLang="en-US" sz="1600" b="0" i="0">
                <a:latin typeface="-apple-system"/>
                <a:ea typeface="-apple-system"/>
              </a:rPr>
              <a:t>万亿），首次超过宽基。这不是热情的结果，而是前提。</a:t>
            </a: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zh-CN" altLang="en-US" sz="1600" b="0" i="0">
                <a:latin typeface="-apple-system"/>
                <a:ea typeface="-apple-system"/>
              </a:rPr>
              <a:t>定价权迁移：规模指数 </a:t>
            </a:r>
            <a:r>
              <a:rPr lang="en-US" altLang="zh-CN" sz="1600" b="0" i="0">
                <a:latin typeface="-apple-system"/>
                <a:ea typeface="-apple-system"/>
              </a:rPr>
              <a:t>ETF </a:t>
            </a:r>
            <a:r>
              <a:rPr lang="zh-CN" altLang="en-US" sz="1600" b="0" i="0">
                <a:latin typeface="-apple-system"/>
                <a:ea typeface="-apple-system"/>
              </a:rPr>
              <a:t>机构持有占比 </a:t>
            </a:r>
            <a:r>
              <a:rPr lang="en-US" altLang="zh-CN" sz="1600" b="0" i="0">
                <a:latin typeface="-apple-system"/>
                <a:ea typeface="-apple-system"/>
              </a:rPr>
              <a:t>75.8%</a:t>
            </a:r>
            <a:r>
              <a:rPr lang="zh-CN" altLang="en-US" sz="1600" b="0" i="0">
                <a:latin typeface="-apple-system"/>
                <a:ea typeface="-apple-system"/>
              </a:rPr>
              <a:t>，行业指数 </a:t>
            </a:r>
            <a:r>
              <a:rPr lang="en-US" altLang="zh-CN" sz="1600" b="0" i="0">
                <a:latin typeface="-apple-system"/>
                <a:ea typeface="-apple-system"/>
              </a:rPr>
              <a:t>ETF </a:t>
            </a:r>
            <a:r>
              <a:rPr lang="zh-CN" altLang="en-US" sz="1600" b="0" i="0">
                <a:latin typeface="-apple-system"/>
                <a:ea typeface="-apple-system"/>
              </a:rPr>
              <a:t>仅</a:t>
            </a:r>
            <a:r>
              <a:rPr lang="en-US" altLang="zh-CN" sz="1600" b="0" i="0">
                <a:latin typeface="-apple-system"/>
                <a:ea typeface="-apple-system"/>
              </a:rPr>
              <a:t> 48.5%——</a:t>
            </a:r>
            <a:r>
              <a:rPr lang="zh-CN" altLang="en-US" sz="1600" b="0" i="0">
                <a:latin typeface="-apple-system"/>
                <a:ea typeface="-apple-system"/>
              </a:rPr>
              <a:t>宽基由机构定价，主题由零售定价。叠加 </a:t>
            </a:r>
            <a:r>
              <a:rPr lang="en-US" altLang="zh-CN" sz="1600" b="0" i="0">
                <a:latin typeface="-apple-system"/>
                <a:ea typeface="-apple-system"/>
              </a:rPr>
              <a:t>2026H1 </a:t>
            </a:r>
            <a:r>
              <a:rPr lang="zh-CN" altLang="en-US" sz="1600" b="0" i="0">
                <a:latin typeface="-apple-system"/>
                <a:ea typeface="-apple-system"/>
              </a:rPr>
              <a:t>电子融资净买入 </a:t>
            </a:r>
            <a:r>
              <a:rPr lang="en-US" altLang="zh-CN" sz="1600" b="0" i="0">
                <a:latin typeface="-apple-system"/>
                <a:ea typeface="-apple-system"/>
              </a:rPr>
              <a:t>2,697 </a:t>
            </a:r>
            <a:r>
              <a:rPr lang="zh-CN" altLang="en-US" sz="1600" b="0" i="0">
                <a:latin typeface="-apple-system"/>
                <a:ea typeface="-apple-system"/>
              </a:rPr>
              <a:t>亿元（占全市场两融超 </a:t>
            </a:r>
            <a:r>
              <a:rPr lang="en-US" altLang="zh-CN" sz="1600" b="0" i="0">
                <a:latin typeface="-apple-system"/>
                <a:ea typeface="-apple-system"/>
              </a:rPr>
              <a:t>20%</a:t>
            </a:r>
            <a:r>
              <a:rPr lang="zh-CN" altLang="en-US" sz="1600" b="0" i="0">
                <a:latin typeface="-apple-system"/>
                <a:ea typeface="-apple-system"/>
              </a:rPr>
              <a:t>）。边际定价者对赚钱效应的敏感度远高于对 </a:t>
            </a:r>
            <a:r>
              <a:rPr lang="en-US" altLang="zh-CN" sz="1600" b="0" i="0">
                <a:latin typeface="-apple-system"/>
                <a:ea typeface="-apple-system"/>
              </a:rPr>
              <a:t>ROE</a:t>
            </a:r>
            <a:r>
              <a:rPr lang="zh-CN" altLang="en-US" sz="1600" b="0" i="0">
                <a:latin typeface="-apple-system"/>
                <a:ea typeface="-apple-system"/>
              </a:rPr>
              <a:t>。</a:t>
            </a: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endParaRPr lang="zh-CN" altLang="en-US" sz="1600" b="0" i="0">
              <a:latin typeface="-apple-system"/>
              <a:ea typeface="-apple-system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lang="zh-CN" altLang="en-US" sz="1600" b="0" i="0">
                <a:latin typeface="-apple-system"/>
                <a:ea typeface="-apple-system"/>
              </a:rPr>
              <a:t>信息传播：共识形成速度 </a:t>
            </a:r>
            <a:r>
              <a:rPr lang="en-US" altLang="zh-CN" sz="1600" b="0" i="0">
                <a:latin typeface="-apple-system"/>
                <a:ea typeface="-apple-system"/>
              </a:rPr>
              <a:t>&gt;&gt; </a:t>
            </a:r>
            <a:r>
              <a:rPr lang="zh-CN" altLang="en-US" sz="1600" b="0" i="0">
                <a:latin typeface="-apple-system"/>
                <a:ea typeface="-apple-system"/>
              </a:rPr>
              <a:t>基本面验证速度，两者的时间差就是主题的全部收益与风险来源。</a:t>
            </a:r>
            <a:endParaRPr lang="zh-CN" altLang="en-US" sz="1600" b="0" i="0">
              <a:latin typeface="-apple-system"/>
              <a:ea typeface="-apple-system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920x10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2.xml><?xml version="1.0" encoding="utf-8"?>
<p:tagLst xmlns:p="http://schemas.openxmlformats.org/presentationml/2006/main">
  <p:tag name="KSO_WM_UNIT_PLACING_PICTURE_USER_VIEWPORT" val="{&quot;height&quot;:2082,&quot;width&quot;:10544}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COMMONDATA" val="eyJoZGlkIjoiOGE4MmM3N2M1Njg0N2RlMTM3NDgxNjk5YmFiZDMxNTIifQ=="/>
  <p:tag name="KSO_WPP_MARK_KEY" val="257877f6-fe8c-4c47-ab4c-274c99a6a791"/>
  <p:tag name="commondata" val="eyJoZGlkIjoiNmFkOTM4YTBmYzkwNDBjOWYzNjBlMTAzZTIxNjcwNG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1260</Words>
  <Application>WPS 演示</Application>
  <PresentationFormat>宽屏</PresentationFormat>
  <Paragraphs>104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DIN Black</vt:lpstr>
      <vt:lpstr>Noto Sans S Chinese Medium</vt:lpstr>
      <vt:lpstr>Arial Unicode MS</vt:lpstr>
      <vt:lpstr>Calibri</vt:lpstr>
      <vt:lpstr>-apple-system</vt:lpstr>
      <vt:lpstr>Segoe Print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</cp:lastModifiedBy>
  <cp:revision>561</cp:revision>
  <dcterms:created xsi:type="dcterms:W3CDTF">2019-06-19T02:08:00Z</dcterms:created>
  <dcterms:modified xsi:type="dcterms:W3CDTF">2026-09-23T08:57:39Z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2DDFABF7C3B54CA8B6CA8207641CF730_13</vt:lpwstr>
  </property>
</Properties>
</file>