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1" r:id="rId3"/>
    <p:sldId id="267" r:id="rId5"/>
    <p:sldId id="329" r:id="rId6"/>
    <p:sldId id="783" r:id="rId7"/>
    <p:sldId id="784" r:id="rId8"/>
    <p:sldId id="743" r:id="rId9"/>
    <p:sldId id="766" r:id="rId10"/>
    <p:sldId id="781" r:id="rId11"/>
    <p:sldId id="785" r:id="rId12"/>
    <p:sldId id="787" r:id="rId13"/>
    <p:sldId id="792" r:id="rId14"/>
    <p:sldId id="793" r:id="rId15"/>
    <p:sldId id="797" r:id="rId16"/>
    <p:sldId id="798" r:id="rId17"/>
    <p:sldId id="601" r:id="rId18"/>
    <p:sldId id="795" r:id="rId19"/>
    <p:sldId id="794" r:id="rId20"/>
    <p:sldId id="796" r:id="rId21"/>
    <p:sldId id="799" r:id="rId22"/>
    <p:sldId id="272"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74" userDrawn="1">
          <p15:clr>
            <a:srgbClr val="A4A3A4"/>
          </p15:clr>
        </p15:guide>
        <p15:guide id="3" pos="48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4500"/>
    <a:srgbClr val="FFBF75"/>
    <a:srgbClr val="FFD483"/>
    <a:srgbClr val="FFEFCE"/>
    <a:srgbClr val="FFD585"/>
    <a:srgbClr val="FFEFCF"/>
    <a:srgbClr val="FFEFCD"/>
    <a:srgbClr val="FFD983"/>
    <a:srgbClr val="EFDDFF"/>
    <a:srgbClr val="C16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1" autoAdjust="0"/>
    <p:restoredTop sz="99761" autoAdjust="0"/>
  </p:normalViewPr>
  <p:slideViewPr>
    <p:cSldViewPr snapToGrid="0" showGuides="1">
      <p:cViewPr>
        <p:scale>
          <a:sx n="90" d="100"/>
          <a:sy n="90" d="100"/>
        </p:scale>
        <p:origin x="392" y="252"/>
      </p:cViewPr>
      <p:guideLst>
        <p:guide orient="horz" pos="2160"/>
        <p:guide pos="3874"/>
        <p:guide pos="482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57.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image" Target="../media/image4.png"/><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2.png"/><Relationship Id="rId7" Type="http://schemas.openxmlformats.org/officeDocument/2006/relationships/image" Target="../media/image5.png"/><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7.png"/><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image" Target="../media/image3.pn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图片 3" descr="PPT封面"/>
          <p:cNvPicPr>
            <a:picLocks noChangeAspect="1"/>
          </p:cNvPicPr>
          <p:nvPr userDrawn="1">
            <p:custDataLst>
              <p:tags r:id="rId7"/>
            </p:custDataLst>
          </p:nvPr>
        </p:nvPicPr>
        <p:blipFill>
          <a:blip r:embed="rId8"/>
          <a:stretch>
            <a:fillRect/>
          </a:stretch>
        </p:blipFill>
        <p:spPr>
          <a:xfrm>
            <a:off x="0" y="0"/>
            <a:ext cx="12192000" cy="6858000"/>
          </a:xfrm>
          <a:prstGeom prst="rect">
            <a:avLst/>
          </a:prstGeom>
        </p:spPr>
      </p:pic>
      <p:pic>
        <p:nvPicPr>
          <p:cNvPr id="6" name="图片 5" descr="经传logo白色"/>
          <p:cNvPicPr>
            <a:picLocks noChangeAspect="1"/>
          </p:cNvPicPr>
          <p:nvPr userDrawn="1"/>
        </p:nvPicPr>
        <p:blipFill>
          <a:blip r:embed="rId9"/>
          <a:stretch>
            <a:fillRect/>
          </a:stretch>
        </p:blipFill>
        <p:spPr>
          <a:xfrm>
            <a:off x="374650" y="289560"/>
            <a:ext cx="1797685" cy="405765"/>
          </a:xfrm>
          <a:prstGeom prst="rect">
            <a:avLst/>
          </a:prstGeom>
        </p:spPr>
      </p:pic>
      <p:pic>
        <p:nvPicPr>
          <p:cNvPr id="5" name="图片 4" descr="龙头"/>
          <p:cNvPicPr>
            <a:picLocks noChangeAspect="1"/>
          </p:cNvPicPr>
          <p:nvPr userDrawn="1"/>
        </p:nvPicPr>
        <p:blipFill>
          <a:blip r:embed="rId10"/>
          <a:stretch>
            <a:fillRect/>
          </a:stretch>
        </p:blipFill>
        <p:spPr>
          <a:xfrm>
            <a:off x="10100310" y="234950"/>
            <a:ext cx="1762125" cy="335915"/>
          </a:xfrm>
          <a:prstGeom prst="rect">
            <a:avLst/>
          </a:prstGeom>
        </p:spPr>
      </p:pic>
      <p:pic>
        <p:nvPicPr>
          <p:cNvPr id="8" name="图片 7"/>
          <p:cNvPicPr>
            <a:picLocks noChangeAspect="1"/>
          </p:cNvPicPr>
          <p:nvPr userDrawn="1"/>
        </p:nvPicPr>
        <p:blipFill>
          <a:blip r:embed="rId11"/>
          <a:stretch>
            <a:fillRect/>
          </a:stretch>
        </p:blipFill>
        <p:spPr>
          <a:xfrm>
            <a:off x="2871470" y="4571365"/>
            <a:ext cx="6231255" cy="461645"/>
          </a:xfrm>
          <a:prstGeom prst="rect">
            <a:avLst/>
          </a:prstGeom>
        </p:spPr>
      </p:pic>
      <p:sp>
        <p:nvSpPr>
          <p:cNvPr id="9" name="文本框 8"/>
          <p:cNvSpPr txBox="1"/>
          <p:nvPr userDrawn="1"/>
        </p:nvSpPr>
        <p:spPr>
          <a:xfrm>
            <a:off x="2723515" y="4541520"/>
            <a:ext cx="6798310" cy="521970"/>
          </a:xfrm>
          <a:prstGeom prst="rect">
            <a:avLst/>
          </a:prstGeom>
          <a:noFill/>
        </p:spPr>
        <p:txBody>
          <a:bodyPr wrap="square" rtlCol="0">
            <a:spAutoFit/>
          </a:bodyPr>
          <a:lstStyle/>
          <a:p>
            <a:pPr algn="ct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6</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月</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2</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日</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-6</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月</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28</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日</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每周日</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周四晚</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20:15</a:t>
            </a:r>
            <a:endPar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PPT目录页"/>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7" name="图片 6" descr="组 214"/>
          <p:cNvPicPr>
            <a:picLocks noChangeAspect="1"/>
          </p:cNvPicPr>
          <p:nvPr userDrawn="1"/>
        </p:nvPicPr>
        <p:blipFill>
          <a:blip r:embed="rId9"/>
          <a:stretch>
            <a:fillRect/>
          </a:stretch>
        </p:blipFill>
        <p:spPr>
          <a:xfrm>
            <a:off x="10945495" y="6012180"/>
            <a:ext cx="1246505" cy="2019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标题"/>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8" name="图片 7" descr="龙头"/>
          <p:cNvPicPr>
            <a:picLocks noChangeAspect="1"/>
          </p:cNvPicPr>
          <p:nvPr userDrawn="1"/>
        </p:nvPicPr>
        <p:blipFill>
          <a:blip r:embed="rId9"/>
          <a:stretch>
            <a:fillRect/>
          </a:stretch>
        </p:blipFill>
        <p:spPr>
          <a:xfrm>
            <a:off x="10100310" y="234950"/>
            <a:ext cx="1762125" cy="3359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PPT封面 拷贝"/>
          <p:cNvPicPr>
            <a:picLocks noChangeAspect="1"/>
          </p:cNvPicPr>
          <p:nvPr userDrawn="1"/>
        </p:nvPicPr>
        <p:blipFill>
          <a:blip r:embed="rId8"/>
          <a:stretch>
            <a:fillRect/>
          </a:stretch>
        </p:blipFill>
        <p:spPr>
          <a:xfrm>
            <a:off x="0" y="0"/>
            <a:ext cx="12192000" cy="6858000"/>
          </a:xfrm>
          <a:prstGeom prst="rect">
            <a:avLst/>
          </a:prstGeom>
        </p:spPr>
      </p:pic>
      <p:pic>
        <p:nvPicPr>
          <p:cNvPr id="9" name="图片 8" descr="3"/>
          <p:cNvPicPr>
            <a:picLocks noChangeAspect="1"/>
          </p:cNvPicPr>
          <p:nvPr userDrawn="1"/>
        </p:nvPicPr>
        <p:blipFill>
          <a:blip r:embed="rId9"/>
          <a:stretch>
            <a:fillRect/>
          </a:stretch>
        </p:blipFill>
        <p:spPr>
          <a:xfrm>
            <a:off x="678180" y="3141345"/>
            <a:ext cx="8807450" cy="2936240"/>
          </a:xfrm>
          <a:prstGeom prst="rect">
            <a:avLst/>
          </a:prstGeom>
        </p:spPr>
      </p:pic>
      <p:pic>
        <p:nvPicPr>
          <p:cNvPr id="11" name="图片 10" descr="经传logo白色"/>
          <p:cNvPicPr>
            <a:picLocks noChangeAspect="1"/>
          </p:cNvPicPr>
          <p:nvPr userDrawn="1"/>
        </p:nvPicPr>
        <p:blipFill>
          <a:blip r:embed="rId10"/>
          <a:stretch>
            <a:fillRect/>
          </a:stretch>
        </p:blipFill>
        <p:spPr>
          <a:xfrm>
            <a:off x="314325" y="281305"/>
            <a:ext cx="1797685" cy="405765"/>
          </a:xfrm>
          <a:prstGeom prst="rect">
            <a:avLst/>
          </a:prstGeom>
        </p:spPr>
      </p:pic>
      <p:pic>
        <p:nvPicPr>
          <p:cNvPr id="10" name="图片 9" descr="龙头"/>
          <p:cNvPicPr>
            <a:picLocks noChangeAspect="1"/>
          </p:cNvPicPr>
          <p:nvPr userDrawn="1"/>
        </p:nvPicPr>
        <p:blipFill>
          <a:blip r:embed="rId11"/>
          <a:stretch>
            <a:fillRect/>
          </a:stretch>
        </p:blipFill>
        <p:spPr>
          <a:xfrm>
            <a:off x="10100310" y="234950"/>
            <a:ext cx="1762125" cy="3359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62865" y="791210"/>
            <a:ext cx="12317095"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2" name="文本框 1"/>
          <p:cNvSpPr txBox="1"/>
          <p:nvPr userDrawn="1"/>
        </p:nvSpPr>
        <p:spPr>
          <a:xfrm>
            <a:off x="530860" y="6391275"/>
            <a:ext cx="11130280" cy="460375"/>
          </a:xfrm>
          <a:prstGeom prst="rect">
            <a:avLst/>
          </a:prstGeom>
          <a:noFill/>
        </p:spPr>
        <p:txBody>
          <a:bodyPr wrap="square" rtlCol="0">
            <a:spAutoFit/>
          </a:bodyPr>
          <a:lstStyle/>
          <a:p>
            <a:pPr algn="ctr">
              <a:buClrTx/>
              <a:buSzTx/>
              <a:buFontTx/>
            </a:pPr>
            <a:r>
              <a:rPr lang="zh-CN"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经传多赢</a:t>
            </a: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资深投顾</a:t>
            </a:r>
            <a:r>
              <a:rPr lang="zh-CN"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a:t>
            </a: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方建伟</a:t>
            </a:r>
            <a:r>
              <a:rPr lang="en-US" altLang="zh-CN"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 </a:t>
            </a: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丨</a:t>
            </a:r>
            <a:r>
              <a:rPr lang="en-US" altLang="zh-CN"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  </a:t>
            </a: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投顾执业编</a:t>
            </a:r>
            <a:r>
              <a:rPr lang="zh-CN"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号：</a:t>
            </a:r>
            <a:r>
              <a:rPr lang="en-US" altLang="zh-CN" sz="1200" b="0" i="0" dirty="0">
                <a:solidFill>
                  <a:schemeClr val="bg1">
                    <a:lumMod val="50000"/>
                  </a:schemeClr>
                </a:solidFill>
                <a:effectLst/>
                <a:latin typeface="思源黑体 CN Normal" panose="020B0400000000000000" pitchFamily="34" charset="-122"/>
                <a:ea typeface="思源黑体 CN Normal" panose="020B0400000000000000" pitchFamily="34" charset="-122"/>
              </a:rPr>
              <a:t>A1120613090012  </a:t>
            </a: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丨</a:t>
            </a:r>
            <a:r>
              <a:rPr lang="en-US" altLang="zh-CN"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 </a:t>
            </a: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基金从业编号：</a:t>
            </a:r>
            <a:r>
              <a:rPr lang="en-US" altLang="zh-CN" sz="1200" b="0" i="0" dirty="0">
                <a:solidFill>
                  <a:schemeClr val="bg1">
                    <a:lumMod val="50000"/>
                  </a:schemeClr>
                </a:solidFill>
                <a:effectLst/>
                <a:latin typeface="思源黑体 CN Normal" panose="020B0400000000000000" pitchFamily="34" charset="-122"/>
                <a:ea typeface="思源黑体 CN Normal" panose="020B0400000000000000" pitchFamily="34" charset="-122"/>
              </a:rPr>
              <a:t>A2025062200022x</a:t>
            </a:r>
            <a:endParaRPr lang="en-US" altLang="zh-CN" sz="1200" b="0" i="0" dirty="0">
              <a:solidFill>
                <a:schemeClr val="bg1">
                  <a:lumMod val="50000"/>
                </a:schemeClr>
              </a:solidFill>
              <a:effectLst/>
              <a:latin typeface="思源黑体 CN Normal" panose="020B0400000000000000" pitchFamily="34" charset="-122"/>
              <a:ea typeface="思源黑体 CN Normal" panose="020B0400000000000000" pitchFamily="34" charset="-122"/>
            </a:endParaRPr>
          </a:p>
          <a:p>
            <a:pPr algn="ctr">
              <a:buClrTx/>
              <a:buSzTx/>
              <a:buFontTx/>
            </a:pP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风险提示:观点基于软件数据和理论模型分析，仅供参考，不构成买卖建议，股市有风险，投资需谨慎。</a:t>
            </a:r>
            <a:endPar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descr="PPT封面 拷贝"/>
          <p:cNvPicPr>
            <a:picLocks noChangeAspect="1"/>
          </p:cNvPicPr>
          <p:nvPr userDrawn="1"/>
        </p:nvPicPr>
        <p:blipFill>
          <a:blip r:embed="rId5"/>
          <a:stretch>
            <a:fillRect/>
          </a:stretch>
        </p:blipFill>
        <p:spPr>
          <a:xfrm>
            <a:off x="0" y="0"/>
            <a:ext cx="12192000" cy="6858000"/>
          </a:xfrm>
          <a:prstGeom prst="rect">
            <a:avLst/>
          </a:prstGeom>
        </p:spPr>
      </p:pic>
      <p:pic>
        <p:nvPicPr>
          <p:cNvPr id="7" name="图片 6" descr="4"/>
          <p:cNvPicPr>
            <a:picLocks noChangeAspect="1"/>
          </p:cNvPicPr>
          <p:nvPr userDrawn="1"/>
        </p:nvPicPr>
        <p:blipFill>
          <a:blip r:embed="rId6"/>
          <a:stretch>
            <a:fillRect/>
          </a:stretch>
        </p:blipFill>
        <p:spPr>
          <a:xfrm>
            <a:off x="1687513" y="2974340"/>
            <a:ext cx="8816975" cy="2508250"/>
          </a:xfrm>
          <a:prstGeom prst="rect">
            <a:avLst/>
          </a:prstGeom>
        </p:spPr>
      </p:pic>
      <p:sp>
        <p:nvSpPr>
          <p:cNvPr id="8" name="文本框 7"/>
          <p:cNvSpPr txBox="1"/>
          <p:nvPr userDrawn="1"/>
        </p:nvSpPr>
        <p:spPr>
          <a:xfrm>
            <a:off x="2128520" y="3119120"/>
            <a:ext cx="7934325" cy="2059940"/>
          </a:xfrm>
          <a:prstGeom prst="rect">
            <a:avLst/>
          </a:prstGeom>
          <a:noFill/>
        </p:spPr>
        <p:txBody>
          <a:bodyPr wrap="square" rtlCol="0">
            <a:spAutoFit/>
          </a:bodyPr>
          <a:lstStyle/>
          <a:p>
            <a:pPr fontAlgn="auto">
              <a:lnSpc>
                <a:spcPct val="160000"/>
              </a:lnSpc>
            </a:pPr>
            <a:r>
              <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400-9088-988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经传logo白色"/>
          <p:cNvPicPr>
            <a:picLocks noChangeAspect="1"/>
          </p:cNvPicPr>
          <p:nvPr userDrawn="1"/>
        </p:nvPicPr>
        <p:blipFill>
          <a:blip r:embed="rId7"/>
          <a:stretch>
            <a:fillRect/>
          </a:stretch>
        </p:blipFill>
        <p:spPr>
          <a:xfrm>
            <a:off x="314325" y="281305"/>
            <a:ext cx="1797685" cy="405765"/>
          </a:xfrm>
          <a:prstGeom prst="rect">
            <a:avLst/>
          </a:prstGeom>
        </p:spPr>
      </p:pic>
      <p:sp>
        <p:nvSpPr>
          <p:cNvPr id="9" name="文本框 8"/>
          <p:cNvSpPr txBox="1"/>
          <p:nvPr userDrawn="1"/>
        </p:nvSpPr>
        <p:spPr>
          <a:xfrm>
            <a:off x="1855788" y="1877060"/>
            <a:ext cx="8480425" cy="937260"/>
          </a:xfrm>
          <a:prstGeom prst="rect">
            <a:avLst/>
          </a:prstGeom>
          <a:noFill/>
        </p:spPr>
        <p:txBody>
          <a:bodyPr wrap="square" rtlCol="0">
            <a:spAutoFit/>
          </a:bodyPr>
          <a:lstStyle/>
          <a:p>
            <a:r>
              <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rPr>
              <a:t>经传多赢,让投资遇见美好!</a:t>
            </a:r>
            <a:endPar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10" name="图片 9" descr="龙头"/>
          <p:cNvPicPr>
            <a:picLocks noChangeAspect="1"/>
          </p:cNvPicPr>
          <p:nvPr userDrawn="1"/>
        </p:nvPicPr>
        <p:blipFill>
          <a:blip r:embed="rId8"/>
          <a:stretch>
            <a:fillRect/>
          </a:stretch>
        </p:blipFill>
        <p:spPr>
          <a:xfrm>
            <a:off x="10100310" y="234950"/>
            <a:ext cx="1762125" cy="33591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descr="//192.168.10.86/素材/营销策划/7.课程/猎手-龙头狙击营/2024年/6月/1920x1080 -总.png1920x1080 -总"/>
          <p:cNvPicPr>
            <a:picLocks noChangeAspect="1"/>
          </p:cNvPicPr>
          <p:nvPr userDrawn="1"/>
        </p:nvPicPr>
        <p:blipFill>
          <a:blip r:embed="rId2"/>
          <a:srcRect/>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33.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32.xml"/></Relationships>
</file>

<file path=ppt/slides/_rels/slide10.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tags" Target="../tags/tag43.xml"/><Relationship Id="rId2" Type="http://schemas.openxmlformats.org/officeDocument/2006/relationships/tags" Target="../tags/tag42.xml"/><Relationship Id="rId10" Type="http://schemas.openxmlformats.org/officeDocument/2006/relationships/slideLayout" Target="../slideLayouts/slideLayout5.xml"/><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7.xml"/><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8.xml"/><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9.xml"/><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xml"/><Relationship Id="rId1"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5.xml"/><Relationship Id="rId1"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3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3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9.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0.xml"/><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1.xml"/><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54760" y="4012565"/>
            <a:ext cx="1343660" cy="491490"/>
          </a:xfrm>
          <a:prstGeom prst="rect">
            <a:avLst/>
          </a:prstGeom>
          <a:noFill/>
        </p:spPr>
        <p:txBody>
          <a:bodyPr wrap="square" rtlCol="0">
            <a:spAutoFit/>
          </a:bodyPr>
          <a:lstStyle/>
          <a:p>
            <a:r>
              <a:rPr lang="zh-CN" altLang="en-US" sz="2600" dirty="0">
                <a:solidFill>
                  <a:srgbClr val="C1662D"/>
                </a:solidFill>
                <a:latin typeface="思源黑体 CN Medium" panose="020B0600000000000000" charset="-122"/>
                <a:ea typeface="思源黑体 CN Medium" panose="020B0600000000000000" charset="-122"/>
                <a:sym typeface="+mn-ea"/>
              </a:rPr>
              <a:t>方建伟</a:t>
            </a:r>
            <a:endParaRPr lang="zh-CN" altLang="en-US" sz="2600" dirty="0">
              <a:solidFill>
                <a:srgbClr val="C1662D"/>
              </a:solidFill>
              <a:latin typeface="思源黑体 CN Medium" panose="020B0600000000000000" charset="-122"/>
              <a:ea typeface="思源黑体 CN Medium" panose="020B0600000000000000" charset="-122"/>
              <a:sym typeface="+mn-ea"/>
            </a:endParaRPr>
          </a:p>
        </p:txBody>
      </p:sp>
      <p:sp>
        <p:nvSpPr>
          <p:cNvPr id="9" name="文本框 8"/>
          <p:cNvSpPr txBox="1"/>
          <p:nvPr/>
        </p:nvSpPr>
        <p:spPr>
          <a:xfrm>
            <a:off x="2553970" y="4074160"/>
            <a:ext cx="3497580" cy="368300"/>
          </a:xfrm>
          <a:prstGeom prst="rect">
            <a:avLst/>
          </a:prstGeom>
          <a:noFill/>
        </p:spPr>
        <p:txBody>
          <a:bodyPr wrap="square" rtlCol="0">
            <a:spAutoFit/>
          </a:bodyPr>
          <a:lstStyle/>
          <a:p>
            <a:r>
              <a:rPr lang="zh-CN" altLang="en-US" dirty="0">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执业编号</a:t>
            </a:r>
            <a:r>
              <a:rPr lang="en-US" altLang="zh-CN" dirty="0">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a:t>
            </a:r>
            <a:r>
              <a:rPr lang="en-US" altLang="zh-CN" b="0" i="0" dirty="0">
                <a:solidFill>
                  <a:srgbClr val="B34500"/>
                </a:solidFill>
                <a:effectLst/>
                <a:latin typeface="思源黑体 CN Medium" panose="020B0600000000000000" charset="-122"/>
                <a:ea typeface="思源黑体 CN Medium" panose="020B0600000000000000" charset="-122"/>
              </a:rPr>
              <a:t>A1120613090012</a:t>
            </a:r>
            <a:endParaRPr lang="en-US"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13" name="文本框 12"/>
          <p:cNvSpPr txBox="1"/>
          <p:nvPr/>
        </p:nvSpPr>
        <p:spPr>
          <a:xfrm>
            <a:off x="977265" y="3206115"/>
            <a:ext cx="4048760" cy="553085"/>
          </a:xfrm>
          <a:prstGeom prst="rect">
            <a:avLst/>
          </a:prstGeom>
          <a:noFill/>
        </p:spPr>
        <p:txBody>
          <a:bodyPr wrap="square" rtlCol="0">
            <a:spAutoFit/>
          </a:bodyPr>
          <a:lstStyle/>
          <a:p>
            <a:r>
              <a:rPr lang="en-US" sz="3000" dirty="0">
                <a:solidFill>
                  <a:srgbClr val="C1662D"/>
                </a:solidFill>
                <a:latin typeface="思源黑体 CN Medium" panose="020B0600000000000000" charset="-122"/>
                <a:ea typeface="思源黑体 CN Medium" panose="020B0600000000000000" charset="-122"/>
                <a:sym typeface="+mn-ea"/>
              </a:rPr>
              <a:t>1</a:t>
            </a:r>
            <a:r>
              <a:rPr sz="3000" dirty="0">
                <a:solidFill>
                  <a:srgbClr val="C1662D"/>
                </a:solidFill>
                <a:latin typeface="思源黑体 CN Medium" panose="020B0600000000000000" charset="-122"/>
                <a:ea typeface="思源黑体 CN Medium" panose="020B0600000000000000" charset="-122"/>
                <a:sym typeface="+mn-ea"/>
              </a:rPr>
              <a:t>月</a:t>
            </a:r>
            <a:r>
              <a:rPr lang="en-US" sz="3000" dirty="0">
                <a:solidFill>
                  <a:srgbClr val="C1662D"/>
                </a:solidFill>
                <a:latin typeface="思源黑体 CN Medium" panose="020B0600000000000000" charset="-122"/>
                <a:ea typeface="思源黑体 CN Medium" panose="020B0600000000000000" charset="-122"/>
                <a:sym typeface="+mn-ea"/>
              </a:rPr>
              <a:t>22</a:t>
            </a:r>
            <a:r>
              <a:rPr sz="3000" dirty="0">
                <a:solidFill>
                  <a:srgbClr val="C1662D"/>
                </a:solidFill>
                <a:latin typeface="思源黑体 CN Medium" panose="020B0600000000000000" charset="-122"/>
                <a:ea typeface="思源黑体 CN Medium" panose="020B0600000000000000" charset="-122"/>
                <a:sym typeface="+mn-ea"/>
              </a:rPr>
              <a:t>日 </a:t>
            </a:r>
            <a:r>
              <a:rPr lang="en-US" sz="3000" dirty="0">
                <a:solidFill>
                  <a:srgbClr val="C1662D"/>
                </a:solidFill>
                <a:latin typeface="思源黑体 CN Medium" panose="020B0600000000000000" charset="-122"/>
                <a:ea typeface="思源黑体 CN Medium" panose="020B0600000000000000" charset="-122"/>
                <a:sym typeface="+mn-ea"/>
              </a:rPr>
              <a:t>20:15</a:t>
            </a:r>
            <a:endParaRPr lang="zh-CN" altLang="en-US" sz="3000" dirty="0">
              <a:solidFill>
                <a:srgbClr val="C1662D"/>
              </a:solidFill>
              <a:latin typeface="思源黑体 CN Medium" panose="020B0600000000000000" charset="-122"/>
              <a:ea typeface="思源黑体 CN Medium" panose="020B0600000000000000" charset="-122"/>
              <a:sym typeface="+mn-ea"/>
            </a:endParaRPr>
          </a:p>
        </p:txBody>
      </p:sp>
      <p:sp>
        <p:nvSpPr>
          <p:cNvPr id="12" name="文本框 11"/>
          <p:cNvSpPr txBox="1"/>
          <p:nvPr>
            <p:custDataLst>
              <p:tags r:id="rId1"/>
            </p:custDataLst>
          </p:nvPr>
        </p:nvSpPr>
        <p:spPr>
          <a:xfrm>
            <a:off x="1254760" y="4561205"/>
            <a:ext cx="6076950" cy="992772"/>
          </a:xfrm>
          <a:prstGeom prst="rect">
            <a:avLst/>
          </a:prstGeom>
          <a:noFill/>
        </p:spPr>
        <p:txBody>
          <a:bodyPr wrap="square" rtlCol="0">
            <a:spAutoFit/>
          </a:bodyPr>
          <a:lstStyle/>
          <a:p>
            <a:pPr algn="just" fontAlgn="auto">
              <a:lnSpc>
                <a:spcPct val="125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经传十大金牌讲师，从事证券行业10余年，自创一套“股海钓鱼操作系统”，真正教中小投资者能够理解市场，更好的适应市场，在市场当中稳定的获利！</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endParaRPr>
          </a:p>
        </p:txBody>
      </p:sp>
      <p:pic>
        <p:nvPicPr>
          <p:cNvPr id="3" name="图片 2"/>
          <p:cNvPicPr>
            <a:picLocks noChangeAspect="1"/>
          </p:cNvPicPr>
          <p:nvPr/>
        </p:nvPicPr>
        <p:blipFill>
          <a:blip r:embed="rId2"/>
          <a:stretch>
            <a:fillRect/>
          </a:stretch>
        </p:blipFill>
        <p:spPr>
          <a:xfrm>
            <a:off x="977265" y="4033520"/>
            <a:ext cx="314325" cy="619125"/>
          </a:xfrm>
          <a:prstGeom prst="rect">
            <a:avLst/>
          </a:prstGeom>
        </p:spPr>
      </p:pic>
      <p:sp>
        <p:nvSpPr>
          <p:cNvPr id="2" name="文本框 1"/>
          <p:cNvSpPr txBox="1"/>
          <p:nvPr/>
        </p:nvSpPr>
        <p:spPr>
          <a:xfrm>
            <a:off x="601980" y="1187450"/>
            <a:ext cx="7667625" cy="1938020"/>
          </a:xfrm>
          <a:prstGeom prst="rect">
            <a:avLst/>
          </a:prstGeom>
          <a:noFill/>
        </p:spPr>
        <p:txBody>
          <a:bodyPr wrap="square" rtlCol="0">
            <a:spAutoFit/>
          </a:bodyPr>
          <a:lstStyle/>
          <a:p>
            <a:pPr algn="l">
              <a:lnSpc>
                <a:spcPct val="100000"/>
              </a:lnSpc>
            </a:pPr>
            <a:r>
              <a:rPr lang="zh-CN" altLang="en-US" sz="6000" b="1"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控回撤</a:t>
            </a:r>
            <a:endParaRPr lang="zh-CN" altLang="en-US" sz="6000" b="1"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a:p>
            <a:pPr algn="l">
              <a:lnSpc>
                <a:spcPct val="100000"/>
              </a:lnSpc>
            </a:pPr>
            <a:r>
              <a:rPr lang="zh-CN" sz="6000" b="1"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就是稳增长</a:t>
            </a:r>
            <a:endParaRPr lang="zh-CN" sz="6000" b="1"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p:txBody>
      </p:sp>
      <p:pic>
        <p:nvPicPr>
          <p:cNvPr id="7" name="图片 6" descr="方"/>
          <p:cNvPicPr>
            <a:picLocks noChangeAspect="1"/>
          </p:cNvPicPr>
          <p:nvPr/>
        </p:nvPicPr>
        <p:blipFill>
          <a:blip r:embed="rId3"/>
          <a:stretch>
            <a:fillRect/>
          </a:stretch>
        </p:blipFill>
        <p:spPr>
          <a:xfrm>
            <a:off x="8011795" y="747712"/>
            <a:ext cx="2925445" cy="5469890"/>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632460" y="793115"/>
            <a:ext cx="10784205" cy="5829935"/>
          </a:xfrm>
          <a:prstGeom prst="rect">
            <a:avLst/>
          </a:prstGeom>
        </p:spPr>
      </p:pic>
      <p:sp>
        <p:nvSpPr>
          <p:cNvPr id="7" name="文本框 6"/>
          <p:cNvSpPr txBox="1"/>
          <p:nvPr>
            <p:custDataLst>
              <p:tags r:id="rId2"/>
            </p:custDataLst>
          </p:nvPr>
        </p:nvSpPr>
        <p:spPr>
          <a:xfrm>
            <a:off x="8323580" y="963930"/>
            <a:ext cx="3093085" cy="364490"/>
          </a:xfrm>
          <a:prstGeom prst="rect">
            <a:avLst/>
          </a:prstGeom>
          <a:noFill/>
        </p:spPr>
        <p:txBody>
          <a:bodyPr wrap="square" rtlCol="0">
            <a:noAutofit/>
          </a:bodyPr>
          <a:p>
            <a:r>
              <a:rPr lang="en-US" altLang="zh-CN">
                <a:highlight>
                  <a:srgbClr val="FFFF00"/>
                </a:highlight>
              </a:rPr>
              <a:t>1.</a:t>
            </a:r>
            <a:r>
              <a:rPr lang="zh-CN">
                <a:highlight>
                  <a:srgbClr val="FFFF00"/>
                </a:highlight>
              </a:rPr>
              <a:t>领涨股涨停类型选择</a:t>
            </a:r>
            <a:r>
              <a:rPr lang="en-US" altLang="zh-CN">
                <a:highlight>
                  <a:srgbClr val="FFFF00"/>
                </a:highlight>
              </a:rPr>
              <a:t> </a:t>
            </a:r>
            <a:endParaRPr lang="en-US" altLang="zh-CN">
              <a:highlight>
                <a:srgbClr val="FFFF00"/>
              </a:highlight>
            </a:endParaRPr>
          </a:p>
        </p:txBody>
      </p:sp>
      <p:sp>
        <p:nvSpPr>
          <p:cNvPr id="12" name="文本框 11"/>
          <p:cNvSpPr txBox="1"/>
          <p:nvPr>
            <p:custDataLst>
              <p:tags r:id="rId3"/>
            </p:custDataLst>
          </p:nvPr>
        </p:nvSpPr>
        <p:spPr>
          <a:xfrm>
            <a:off x="8362950" y="3525520"/>
            <a:ext cx="3053715" cy="364490"/>
          </a:xfrm>
          <a:prstGeom prst="rect">
            <a:avLst/>
          </a:prstGeom>
          <a:noFill/>
        </p:spPr>
        <p:txBody>
          <a:bodyPr wrap="square" rtlCol="0">
            <a:noAutofit/>
          </a:bodyPr>
          <a:p>
            <a:r>
              <a:rPr lang="en-US" altLang="zh-CN">
                <a:highlight>
                  <a:srgbClr val="FFFF00"/>
                </a:highlight>
              </a:rPr>
              <a:t>2.</a:t>
            </a:r>
            <a:r>
              <a:rPr lang="zh-CN">
                <a:highlight>
                  <a:srgbClr val="FFFF00"/>
                </a:highlight>
              </a:rPr>
              <a:t>跟风股条件类型选择</a:t>
            </a:r>
            <a:endParaRPr lang="zh-CN">
              <a:highlight>
                <a:srgbClr val="FFFF00"/>
              </a:highlight>
            </a:endParaRPr>
          </a:p>
        </p:txBody>
      </p:sp>
      <p:pic>
        <p:nvPicPr>
          <p:cNvPr id="10" name="图片 9"/>
          <p:cNvPicPr>
            <a:picLocks noChangeAspect="1"/>
          </p:cNvPicPr>
          <p:nvPr/>
        </p:nvPicPr>
        <p:blipFill>
          <a:blip r:embed="rId4"/>
          <a:stretch>
            <a:fillRect/>
          </a:stretch>
        </p:blipFill>
        <p:spPr>
          <a:xfrm>
            <a:off x="5775325" y="906145"/>
            <a:ext cx="1305560" cy="1010920"/>
          </a:xfrm>
          <a:prstGeom prst="rect">
            <a:avLst/>
          </a:prstGeom>
        </p:spPr>
      </p:pic>
      <p:pic>
        <p:nvPicPr>
          <p:cNvPr id="4" name="图片 3" descr="指引"/>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0425" y="1595120"/>
            <a:ext cx="691515" cy="691515"/>
          </a:xfrm>
          <a:prstGeom prst="rect">
            <a:avLst/>
          </a:prstGeom>
        </p:spPr>
      </p:pic>
      <p:sp>
        <p:nvSpPr>
          <p:cNvPr id="8" name="文本框 7"/>
          <p:cNvSpPr txBox="1"/>
          <p:nvPr>
            <p:custDataLst>
              <p:tags r:id="rId7"/>
            </p:custDataLst>
          </p:nvPr>
        </p:nvSpPr>
        <p:spPr>
          <a:xfrm>
            <a:off x="3497580" y="1960880"/>
            <a:ext cx="1737360" cy="354965"/>
          </a:xfrm>
          <a:prstGeom prst="rect">
            <a:avLst/>
          </a:prstGeom>
          <a:noFill/>
        </p:spPr>
        <p:txBody>
          <a:bodyPr wrap="square" rtlCol="0">
            <a:noAutofit/>
          </a:bodyPr>
          <a:p>
            <a:r>
              <a:rPr lang="en-US" altLang="zh-CN">
                <a:highlight>
                  <a:srgbClr val="FFFF00"/>
                </a:highlight>
              </a:rPr>
              <a:t>3.</a:t>
            </a:r>
            <a:r>
              <a:rPr lang="zh-CN" altLang="en-US">
                <a:highlight>
                  <a:srgbClr val="FFFF00"/>
                </a:highlight>
              </a:rPr>
              <a:t>领涨股</a:t>
            </a:r>
            <a:r>
              <a:rPr lang="en-US">
                <a:highlight>
                  <a:srgbClr val="FFFF00"/>
                </a:highlight>
              </a:rPr>
              <a:t>K</a:t>
            </a:r>
            <a:r>
              <a:rPr lang="zh-CN" altLang="en-US">
                <a:highlight>
                  <a:srgbClr val="FFFF00"/>
                </a:highlight>
              </a:rPr>
              <a:t>线图</a:t>
            </a:r>
            <a:endParaRPr lang="zh-CN" altLang="en-US">
              <a:highlight>
                <a:srgbClr val="FFFF00"/>
              </a:highlight>
            </a:endParaRPr>
          </a:p>
        </p:txBody>
      </p:sp>
      <p:sp>
        <p:nvSpPr>
          <p:cNvPr id="9" name="文本框 8"/>
          <p:cNvSpPr txBox="1"/>
          <p:nvPr>
            <p:custDataLst>
              <p:tags r:id="rId8"/>
            </p:custDataLst>
          </p:nvPr>
        </p:nvSpPr>
        <p:spPr>
          <a:xfrm>
            <a:off x="3497580" y="3926205"/>
            <a:ext cx="2273935" cy="417195"/>
          </a:xfrm>
          <a:prstGeom prst="rect">
            <a:avLst/>
          </a:prstGeom>
          <a:noFill/>
        </p:spPr>
        <p:txBody>
          <a:bodyPr wrap="square" rtlCol="0">
            <a:noAutofit/>
          </a:bodyPr>
          <a:p>
            <a:r>
              <a:rPr lang="en-US" altLang="zh-CN">
                <a:highlight>
                  <a:srgbClr val="FFFF00"/>
                </a:highlight>
              </a:rPr>
              <a:t>4.</a:t>
            </a:r>
            <a:r>
              <a:rPr lang="zh-CN" altLang="en-US">
                <a:highlight>
                  <a:srgbClr val="FFFF00"/>
                </a:highlight>
              </a:rPr>
              <a:t>跟风股</a:t>
            </a:r>
            <a:r>
              <a:rPr lang="en-US" altLang="zh-CN">
                <a:highlight>
                  <a:srgbClr val="FFFF00"/>
                </a:highlight>
              </a:rPr>
              <a:t>K</a:t>
            </a:r>
            <a:r>
              <a:rPr lang="zh-CN" altLang="en-US">
                <a:highlight>
                  <a:srgbClr val="FFFF00"/>
                </a:highlight>
              </a:rPr>
              <a:t>线图</a:t>
            </a:r>
            <a:endParaRPr lang="zh-CN" altLang="en-US">
              <a:highlight>
                <a:srgbClr val="FFFF00"/>
              </a:highlight>
            </a:endParaRPr>
          </a:p>
        </p:txBody>
      </p:sp>
    </p:spTree>
    <p:custDataLst>
      <p:tags r:id="rId9"/>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3700" y="95250"/>
            <a:ext cx="3783965" cy="583565"/>
          </a:xfrm>
          <a:prstGeom prst="rect">
            <a:avLst/>
          </a:prstGeom>
          <a:noFill/>
        </p:spPr>
        <p:txBody>
          <a:bodyPr wrap="square" rtlCol="0">
            <a:spAutoFit/>
          </a:bodyPr>
          <a:p>
            <a:pPr algn="ctr"/>
            <a:r>
              <a:rPr lang="en-US" sz="3200" b="1">
                <a:solidFill>
                  <a:schemeClr val="bg1"/>
                </a:solidFill>
              </a:rPr>
              <a:t>3</a:t>
            </a:r>
            <a:r>
              <a:rPr lang="zh-CN" altLang="en-US" sz="3200" b="1">
                <a:solidFill>
                  <a:schemeClr val="bg1"/>
                </a:solidFill>
              </a:rPr>
              <a:t>连板股带跟风</a:t>
            </a:r>
            <a:endParaRPr lang="zh-CN" altLang="en-US" sz="3200" b="1">
              <a:solidFill>
                <a:schemeClr val="bg1"/>
              </a:solidFill>
            </a:endParaRPr>
          </a:p>
        </p:txBody>
      </p:sp>
      <p:pic>
        <p:nvPicPr>
          <p:cNvPr id="2" name="图片 1"/>
          <p:cNvPicPr>
            <a:picLocks noChangeAspect="1"/>
          </p:cNvPicPr>
          <p:nvPr/>
        </p:nvPicPr>
        <p:blipFill>
          <a:blip r:embed="rId1"/>
          <a:stretch>
            <a:fillRect/>
          </a:stretch>
        </p:blipFill>
        <p:spPr>
          <a:xfrm>
            <a:off x="0" y="873760"/>
            <a:ext cx="12192000" cy="5487670"/>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42335" y="95250"/>
            <a:ext cx="5150485" cy="583565"/>
          </a:xfrm>
          <a:prstGeom prst="rect">
            <a:avLst/>
          </a:prstGeom>
          <a:noFill/>
        </p:spPr>
        <p:txBody>
          <a:bodyPr wrap="square" rtlCol="0">
            <a:spAutoFit/>
          </a:bodyPr>
          <a:p>
            <a:pPr algn="ctr"/>
            <a:r>
              <a:rPr lang="en-US" sz="3200" b="1">
                <a:solidFill>
                  <a:schemeClr val="bg1"/>
                </a:solidFill>
              </a:rPr>
              <a:t>3</a:t>
            </a:r>
            <a:r>
              <a:rPr lang="zh-CN" altLang="en-US" sz="3200" b="1">
                <a:solidFill>
                  <a:schemeClr val="bg1"/>
                </a:solidFill>
              </a:rPr>
              <a:t>连板股带跟风</a:t>
            </a:r>
            <a:r>
              <a:rPr lang="en-US" altLang="zh-CN" sz="3200" b="1">
                <a:solidFill>
                  <a:schemeClr val="bg1"/>
                </a:solidFill>
              </a:rPr>
              <a:t>-</a:t>
            </a:r>
            <a:r>
              <a:rPr lang="zh-CN" altLang="en-US" sz="3200" b="1">
                <a:solidFill>
                  <a:schemeClr val="bg1"/>
                </a:solidFill>
              </a:rPr>
              <a:t>保变电气</a:t>
            </a:r>
            <a:endParaRPr lang="zh-CN" altLang="en-US" sz="3200" b="1">
              <a:solidFill>
                <a:schemeClr val="bg1"/>
              </a:solidFill>
            </a:endParaRPr>
          </a:p>
        </p:txBody>
      </p:sp>
      <p:pic>
        <p:nvPicPr>
          <p:cNvPr id="3" name="图片 2"/>
          <p:cNvPicPr>
            <a:picLocks noChangeAspect="1"/>
          </p:cNvPicPr>
          <p:nvPr/>
        </p:nvPicPr>
        <p:blipFill>
          <a:blip r:embed="rId1"/>
          <a:stretch>
            <a:fillRect/>
          </a:stretch>
        </p:blipFill>
        <p:spPr>
          <a:xfrm>
            <a:off x="0" y="972185"/>
            <a:ext cx="12207875" cy="5338445"/>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03</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859280" y="2945130"/>
            <a:ext cx="8473440" cy="1322070"/>
          </a:xfrm>
          <a:prstGeom prst="rect">
            <a:avLst/>
          </a:prstGeom>
          <a:noFill/>
        </p:spPr>
        <p:txBody>
          <a:bodyPr wrap="square" rtlCol="0">
            <a:spAutoFit/>
          </a:bodyPr>
          <a:lstStyle/>
          <a:p>
            <a:pPr algn="ctr"/>
            <a:r>
              <a:rPr lang="zh-CN" sz="80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少亏比多赚重要</a:t>
            </a:r>
            <a:endParaRPr lang="zh-CN" altLang="en-US" sz="80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1370" y="95250"/>
            <a:ext cx="3101340" cy="583565"/>
          </a:xfrm>
          <a:prstGeom prst="rect">
            <a:avLst/>
          </a:prstGeom>
          <a:noFill/>
        </p:spPr>
        <p:txBody>
          <a:bodyPr wrap="square" rtlCol="0">
            <a:spAutoFit/>
          </a:bodyPr>
          <a:p>
            <a:r>
              <a:rPr lang="zh-CN" altLang="en-US" sz="3200" b="1">
                <a:solidFill>
                  <a:schemeClr val="bg1"/>
                </a:solidFill>
              </a:rPr>
              <a:t>稳定</a:t>
            </a:r>
            <a:r>
              <a:rPr lang="en-US" altLang="zh-CN" sz="3200" b="1">
                <a:solidFill>
                  <a:schemeClr val="bg1"/>
                </a:solidFill>
              </a:rPr>
              <a:t> VS </a:t>
            </a:r>
            <a:r>
              <a:rPr lang="zh-CN" altLang="en-US" sz="3200" b="1">
                <a:solidFill>
                  <a:schemeClr val="bg1"/>
                </a:solidFill>
              </a:rPr>
              <a:t>大波动</a:t>
            </a:r>
            <a:endParaRPr lang="zh-CN" altLang="en-US" sz="3200" b="1">
              <a:solidFill>
                <a:schemeClr val="bg1"/>
              </a:solidFill>
            </a:endParaRPr>
          </a:p>
        </p:txBody>
      </p:sp>
      <p:sp>
        <p:nvSpPr>
          <p:cNvPr id="6" name="文本框 5"/>
          <p:cNvSpPr txBox="1"/>
          <p:nvPr/>
        </p:nvSpPr>
        <p:spPr>
          <a:xfrm>
            <a:off x="553720" y="2981325"/>
            <a:ext cx="8463280" cy="460375"/>
          </a:xfrm>
          <a:prstGeom prst="rect">
            <a:avLst/>
          </a:prstGeom>
          <a:noFill/>
        </p:spPr>
        <p:txBody>
          <a:bodyPr wrap="square" rtlCol="0">
            <a:spAutoFit/>
          </a:bodyPr>
          <a:p>
            <a:r>
              <a:rPr lang="zh-CN" altLang="en-US" sz="2400" b="1">
                <a:solidFill>
                  <a:srgbClr val="FF0000"/>
                </a:solidFill>
              </a:rPr>
              <a:t>问：哪个赚更多？</a:t>
            </a:r>
            <a:endParaRPr lang="zh-CN" altLang="en-US" sz="2400" b="1">
              <a:solidFill>
                <a:srgbClr val="FF0000"/>
              </a:solidFill>
            </a:endParaRPr>
          </a:p>
        </p:txBody>
      </p:sp>
      <p:sp>
        <p:nvSpPr>
          <p:cNvPr id="4" name="文本框 3"/>
          <p:cNvSpPr txBox="1"/>
          <p:nvPr/>
        </p:nvSpPr>
        <p:spPr>
          <a:xfrm>
            <a:off x="553720" y="1230630"/>
            <a:ext cx="10535920" cy="1198880"/>
          </a:xfrm>
          <a:prstGeom prst="rect">
            <a:avLst/>
          </a:prstGeom>
          <a:noFill/>
        </p:spPr>
        <p:txBody>
          <a:bodyPr wrap="square" rtlCol="0">
            <a:spAutoFit/>
          </a:bodyPr>
          <a:p>
            <a:r>
              <a:rPr lang="en-US" sz="2400"/>
              <a:t>1</a:t>
            </a:r>
            <a:r>
              <a:rPr lang="zh-CN" altLang="en-US" sz="2400"/>
              <a:t>、第一个月赚</a:t>
            </a:r>
            <a:r>
              <a:rPr lang="en-US" altLang="zh-CN" sz="2400"/>
              <a:t>30%</a:t>
            </a:r>
            <a:r>
              <a:rPr lang="zh-CN" altLang="en-US" sz="2400"/>
              <a:t>，第二个月亏</a:t>
            </a:r>
            <a:r>
              <a:rPr lang="en-US" altLang="zh-CN" sz="2400"/>
              <a:t>20%</a:t>
            </a:r>
            <a:r>
              <a:rPr lang="zh-CN" altLang="en-US" sz="2400"/>
              <a:t>，第三个月赚</a:t>
            </a:r>
            <a:r>
              <a:rPr lang="en-US" altLang="zh-CN" sz="2400"/>
              <a:t>30%</a:t>
            </a:r>
            <a:r>
              <a:rPr lang="zh-CN" altLang="en-US" sz="2400"/>
              <a:t>，第四个月亏</a:t>
            </a:r>
            <a:r>
              <a:rPr lang="en-US" altLang="zh-CN" sz="2400"/>
              <a:t>20%</a:t>
            </a:r>
            <a:endParaRPr lang="en-US" altLang="zh-CN" sz="2400"/>
          </a:p>
          <a:p>
            <a:endParaRPr lang="en-US" altLang="zh-CN" sz="2400"/>
          </a:p>
          <a:p>
            <a:r>
              <a:rPr lang="en-US" altLang="zh-CN" sz="2400"/>
              <a:t>2</a:t>
            </a:r>
            <a:r>
              <a:rPr lang="zh-CN" altLang="en-US" sz="2400"/>
              <a:t>、连续</a:t>
            </a:r>
            <a:r>
              <a:rPr lang="en-US" altLang="zh-CN" sz="2400"/>
              <a:t>4</a:t>
            </a:r>
            <a:r>
              <a:rPr lang="zh-CN" altLang="en-US" sz="2400"/>
              <a:t>个月赚</a:t>
            </a:r>
            <a:r>
              <a:rPr lang="en-US" altLang="zh-CN" sz="2400"/>
              <a:t>5%</a:t>
            </a:r>
            <a:endParaRPr lang="zh-CN" altLang="en-US" sz="2400"/>
          </a:p>
        </p:txBody>
      </p:sp>
      <p:sp>
        <p:nvSpPr>
          <p:cNvPr id="3" name="文本框 2"/>
          <p:cNvSpPr txBox="1"/>
          <p:nvPr/>
        </p:nvSpPr>
        <p:spPr>
          <a:xfrm>
            <a:off x="553720" y="4581525"/>
            <a:ext cx="10789285" cy="1198880"/>
          </a:xfrm>
          <a:prstGeom prst="rect">
            <a:avLst/>
          </a:prstGeom>
          <a:noFill/>
        </p:spPr>
        <p:txBody>
          <a:bodyPr wrap="square" rtlCol="0">
            <a:spAutoFit/>
          </a:bodyPr>
          <a:p>
            <a:r>
              <a:rPr lang="en-US" sz="2400">
                <a:solidFill>
                  <a:srgbClr val="FF0000"/>
                </a:solidFill>
              </a:rPr>
              <a:t>1</a:t>
            </a:r>
            <a:r>
              <a:rPr lang="zh-CN" altLang="en-US" sz="2400">
                <a:solidFill>
                  <a:srgbClr val="FF0000"/>
                </a:solidFill>
              </a:rPr>
              <a:t>的情况在股民当中是经常发生的，一个不服气或者不可能，就一夜回到解放前。</a:t>
            </a:r>
            <a:endParaRPr lang="zh-CN" altLang="en-US" sz="2400">
              <a:solidFill>
                <a:srgbClr val="FF0000"/>
              </a:solidFill>
            </a:endParaRPr>
          </a:p>
          <a:p>
            <a:endParaRPr lang="zh-CN" altLang="en-US" sz="2400">
              <a:solidFill>
                <a:srgbClr val="FF0000"/>
              </a:solidFill>
            </a:endParaRPr>
          </a:p>
          <a:p>
            <a:r>
              <a:rPr lang="zh-CN" altLang="en-US" sz="2400">
                <a:solidFill>
                  <a:srgbClr val="FF0000"/>
                </a:solidFill>
              </a:rPr>
              <a:t>完美的诠释了什么是：快就是慢，慢就是快。</a:t>
            </a:r>
            <a:endParaRPr lang="zh-CN" altLang="en-US" sz="2400">
              <a:solidFill>
                <a:srgbClr val="FF0000"/>
              </a:solidFil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72610" y="95250"/>
            <a:ext cx="3650615" cy="583565"/>
          </a:xfrm>
          <a:prstGeom prst="rect">
            <a:avLst/>
          </a:prstGeom>
          <a:noFill/>
        </p:spPr>
        <p:txBody>
          <a:bodyPr wrap="square" rtlCol="0">
            <a:spAutoFit/>
          </a:bodyPr>
          <a:lstStyle/>
          <a:p>
            <a:pPr algn="ctr"/>
            <a:r>
              <a:rPr lang="zh-CN" sz="3200" b="1">
                <a:solidFill>
                  <a:schemeClr val="bg1"/>
                </a:solidFill>
              </a:rPr>
              <a:t>好的方法是回撤小</a:t>
            </a:r>
            <a:endParaRPr lang="zh-CN" sz="3200" b="1">
              <a:solidFill>
                <a:schemeClr val="bg1"/>
              </a:solidFill>
            </a:endParaRPr>
          </a:p>
        </p:txBody>
      </p:sp>
      <p:sp>
        <p:nvSpPr>
          <p:cNvPr id="18" name="文本框 17"/>
          <p:cNvSpPr txBox="1"/>
          <p:nvPr/>
        </p:nvSpPr>
        <p:spPr>
          <a:xfrm>
            <a:off x="753110" y="1199515"/>
            <a:ext cx="10570210" cy="4674235"/>
          </a:xfrm>
          <a:prstGeom prst="rect">
            <a:avLst/>
          </a:prstGeom>
          <a:noFill/>
        </p:spPr>
        <p:txBody>
          <a:bodyPr wrap="square" rtlCol="0" anchor="t">
            <a:noAutofit/>
          </a:bodyPr>
          <a:lstStyle/>
          <a:p>
            <a:pPr algn="l">
              <a:buClrTx/>
              <a:buSzTx/>
              <a:buNone/>
            </a:pPr>
            <a:r>
              <a:rPr lang="en-US" altLang="zh-CN" sz="2400" b="1">
                <a:solidFill>
                  <a:srgbClr val="FF0000"/>
                </a:solidFill>
                <a:latin typeface="思源黑体 Medium" panose="020B0600000000000000" charset="-122"/>
                <a:ea typeface="思源黑体 Medium" panose="020B0600000000000000" charset="-122"/>
              </a:rPr>
              <a:t>1</a:t>
            </a:r>
            <a:r>
              <a:rPr lang="zh-CN" altLang="en-US" sz="2400" b="1">
                <a:solidFill>
                  <a:srgbClr val="FF0000"/>
                </a:solidFill>
                <a:latin typeface="思源黑体 Medium" panose="020B0600000000000000" charset="-122"/>
                <a:ea typeface="思源黑体 Medium" panose="020B0600000000000000" charset="-122"/>
              </a:rPr>
              <a:t>、投资（炒股）赚钱</a:t>
            </a:r>
            <a:r>
              <a:rPr lang="en-US" altLang="zh-CN" sz="2400" b="1">
                <a:solidFill>
                  <a:srgbClr val="FF0000"/>
                </a:solidFill>
                <a:latin typeface="思源黑体 Medium" panose="020B0600000000000000" charset="-122"/>
                <a:ea typeface="思源黑体 Medium" panose="020B0600000000000000" charset="-122"/>
              </a:rPr>
              <a:t>  =  </a:t>
            </a:r>
            <a:r>
              <a:rPr lang="zh-CN" altLang="en-US" sz="2400" b="1">
                <a:solidFill>
                  <a:srgbClr val="FF0000"/>
                </a:solidFill>
                <a:latin typeface="思源黑体 Medium" panose="020B0600000000000000" charset="-122"/>
                <a:ea typeface="思源黑体 Medium" panose="020B0600000000000000" charset="-122"/>
              </a:rPr>
              <a:t>大的盈利</a:t>
            </a:r>
            <a:r>
              <a:rPr lang="en-US" altLang="zh-CN" sz="2400" b="1">
                <a:solidFill>
                  <a:srgbClr val="FF0000"/>
                </a:solidFill>
                <a:latin typeface="思源黑体 Medium" panose="020B0600000000000000" charset="-122"/>
                <a:ea typeface="思源黑体 Medium" panose="020B0600000000000000" charset="-122"/>
              </a:rPr>
              <a:t> + </a:t>
            </a:r>
            <a:r>
              <a:rPr lang="zh-CN" altLang="en-US" sz="2400" b="1">
                <a:solidFill>
                  <a:srgbClr val="FF0000"/>
                </a:solidFill>
                <a:latin typeface="思源黑体 Medium" panose="020B0600000000000000" charset="-122"/>
                <a:ea typeface="思源黑体 Medium" panose="020B0600000000000000" charset="-122"/>
              </a:rPr>
              <a:t>小的盈利</a:t>
            </a:r>
            <a:r>
              <a:rPr lang="en-US" altLang="zh-CN" sz="2400" b="1">
                <a:solidFill>
                  <a:srgbClr val="FF0000"/>
                </a:solidFill>
                <a:latin typeface="思源黑体 Medium" panose="020B0600000000000000" charset="-122"/>
                <a:ea typeface="思源黑体 Medium" panose="020B0600000000000000" charset="-122"/>
              </a:rPr>
              <a:t> + </a:t>
            </a:r>
            <a:r>
              <a:rPr lang="zh-CN" altLang="en-US" sz="2400" b="1">
                <a:solidFill>
                  <a:srgbClr val="FF0000"/>
                </a:solidFill>
                <a:latin typeface="思源黑体 Medium" panose="020B0600000000000000" charset="-122"/>
                <a:ea typeface="思源黑体 Medium" panose="020B0600000000000000" charset="-122"/>
              </a:rPr>
              <a:t>小的亏损。</a:t>
            </a:r>
            <a:endParaRPr lang="zh-CN" altLang="en-US" sz="2400" b="1">
              <a:solidFill>
                <a:srgbClr val="FF0000"/>
              </a:solidFill>
              <a:latin typeface="思源黑体 Medium" panose="020B0600000000000000" charset="-122"/>
              <a:ea typeface="思源黑体 Medium" panose="020B0600000000000000" charset="-122"/>
            </a:endParaRPr>
          </a:p>
          <a:p>
            <a:pPr algn="l">
              <a:buClrTx/>
              <a:buSzTx/>
              <a:buNone/>
            </a:pPr>
            <a:endParaRPr lang="zh-CN" altLang="en-US" sz="2400" b="1">
              <a:solidFill>
                <a:srgbClr val="FF0000"/>
              </a:solidFill>
              <a:latin typeface="思源黑体 Medium" panose="020B0600000000000000" charset="-122"/>
              <a:ea typeface="思源黑体 Medium" panose="020B0600000000000000" charset="-122"/>
            </a:endParaRPr>
          </a:p>
          <a:p>
            <a:pPr algn="l">
              <a:buClrTx/>
              <a:buSzTx/>
              <a:buNone/>
            </a:pPr>
            <a:r>
              <a:rPr lang="en-US" altLang="zh-CN" sz="2400" b="1">
                <a:solidFill>
                  <a:srgbClr val="FF0000"/>
                </a:solidFill>
                <a:latin typeface="思源黑体 Medium" panose="020B0600000000000000" charset="-122"/>
                <a:ea typeface="思源黑体 Medium" panose="020B0600000000000000" charset="-122"/>
              </a:rPr>
              <a:t>2</a:t>
            </a:r>
            <a:r>
              <a:rPr lang="zh-CN" altLang="en-US" sz="2400" b="1">
                <a:solidFill>
                  <a:srgbClr val="FF0000"/>
                </a:solidFill>
                <a:latin typeface="思源黑体 Medium" panose="020B0600000000000000" charset="-122"/>
                <a:ea typeface="思源黑体 Medium" panose="020B0600000000000000" charset="-122"/>
              </a:rPr>
              <a:t>、亏损不过也是交易的组合部分</a:t>
            </a:r>
            <a:endParaRPr lang="zh-CN" altLang="en-US" sz="2400" b="1">
              <a:solidFill>
                <a:srgbClr val="FF0000"/>
              </a:solidFill>
              <a:latin typeface="思源黑体 Medium" panose="020B0600000000000000" charset="-122"/>
              <a:ea typeface="思源黑体 Medium" panose="020B0600000000000000" charset="-122"/>
            </a:endParaRPr>
          </a:p>
          <a:p>
            <a:pPr algn="l">
              <a:buClrTx/>
              <a:buSzTx/>
              <a:buNone/>
            </a:pPr>
            <a:endParaRPr lang="zh-CN" altLang="en-US" sz="2400" b="1">
              <a:solidFill>
                <a:srgbClr val="FF0000"/>
              </a:solidFill>
              <a:latin typeface="思源黑体 Medium" panose="020B0600000000000000" charset="-122"/>
              <a:ea typeface="思源黑体 Medium" panose="020B0600000000000000" charset="-122"/>
            </a:endParaRPr>
          </a:p>
          <a:p>
            <a:pPr algn="l">
              <a:buClrTx/>
              <a:buSzTx/>
              <a:buNone/>
            </a:pPr>
            <a:r>
              <a:rPr lang="en-US" altLang="zh-CN" sz="2400" b="1">
                <a:solidFill>
                  <a:srgbClr val="FF0000"/>
                </a:solidFill>
                <a:latin typeface="思源黑体 Medium" panose="020B0600000000000000" charset="-122"/>
                <a:ea typeface="思源黑体 Medium" panose="020B0600000000000000" charset="-122"/>
              </a:rPr>
              <a:t>3</a:t>
            </a:r>
            <a:r>
              <a:rPr lang="zh-CN" altLang="en-US" sz="2400" b="1">
                <a:solidFill>
                  <a:srgbClr val="FF0000"/>
                </a:solidFill>
                <a:latin typeface="思源黑体 Medium" panose="020B0600000000000000" charset="-122"/>
                <a:ea typeface="思源黑体 Medium" panose="020B0600000000000000" charset="-122"/>
              </a:rPr>
              <a:t>、如果你不能接受亏损，就不可能在知道自己已经错了的时候能止损出局。</a:t>
            </a:r>
            <a:endParaRPr lang="zh-CN" altLang="en-US" sz="2400" b="1">
              <a:solidFill>
                <a:srgbClr val="FF0000"/>
              </a:solidFill>
              <a:latin typeface="思源黑体 Medium" panose="020B0600000000000000" charset="-122"/>
              <a:ea typeface="思源黑体 Medium" panose="020B0600000000000000" charset="-122"/>
            </a:endParaRPr>
          </a:p>
          <a:p>
            <a:pPr algn="l">
              <a:buClrTx/>
              <a:buSzTx/>
              <a:buNone/>
            </a:pPr>
            <a:r>
              <a:rPr lang="zh-CN" altLang="en-US" sz="2400" b="1">
                <a:solidFill>
                  <a:srgbClr val="FF0000"/>
                </a:solidFill>
                <a:latin typeface="思源黑体 Medium" panose="020B0600000000000000" charset="-122"/>
                <a:ea typeface="思源黑体 Medium" panose="020B0600000000000000" charset="-122"/>
              </a:rPr>
              <a:t>这样，小的亏损可能就会演变成巨亏。</a:t>
            </a:r>
            <a:endParaRPr lang="zh-CN" altLang="en-US" sz="2400" b="1">
              <a:solidFill>
                <a:srgbClr val="FF0000"/>
              </a:solidFill>
              <a:latin typeface="思源黑体 Medium" panose="020B0600000000000000" charset="-122"/>
              <a:ea typeface="思源黑体 Medium" panose="020B0600000000000000" charset="-122"/>
            </a:endParaRPr>
          </a:p>
          <a:p>
            <a:pPr algn="l">
              <a:buClrTx/>
              <a:buSzTx/>
              <a:buNone/>
            </a:pPr>
            <a:endParaRPr lang="zh-CN" altLang="en-US" sz="2400" b="1">
              <a:solidFill>
                <a:srgbClr val="FF0000"/>
              </a:solidFill>
              <a:latin typeface="思源黑体 Medium" panose="020B0600000000000000" charset="-122"/>
              <a:ea typeface="思源黑体 Medium" panose="020B0600000000000000" charset="-122"/>
            </a:endParaRPr>
          </a:p>
          <a:p>
            <a:pPr algn="l">
              <a:buClrTx/>
              <a:buSzTx/>
              <a:buNone/>
            </a:pPr>
            <a:r>
              <a:rPr lang="en-US" altLang="zh-CN" sz="2400" b="1">
                <a:solidFill>
                  <a:srgbClr val="FF0000"/>
                </a:solidFill>
                <a:latin typeface="思源黑体 Medium" panose="020B0600000000000000" charset="-122"/>
                <a:ea typeface="思源黑体 Medium" panose="020B0600000000000000" charset="-122"/>
              </a:rPr>
              <a:t>4</a:t>
            </a:r>
            <a:r>
              <a:rPr lang="zh-CN" altLang="en-US" sz="2400" b="1">
                <a:solidFill>
                  <a:srgbClr val="FF0000"/>
                </a:solidFill>
                <a:latin typeface="思源黑体 Medium" panose="020B0600000000000000" charset="-122"/>
                <a:ea typeface="思源黑体 Medium" panose="020B0600000000000000" charset="-122"/>
              </a:rPr>
              <a:t>、稳定的方法才更让人放心去加大资金。</a:t>
            </a:r>
            <a:endParaRPr lang="zh-CN" altLang="en-US" sz="2400" b="1">
              <a:solidFill>
                <a:srgbClr val="FF0000"/>
              </a:solidFill>
              <a:latin typeface="思源黑体 Medium" panose="020B0600000000000000" charset="-122"/>
              <a:ea typeface="思源黑体 Medium" panose="020B0600000000000000" charset="-122"/>
            </a:endParaRPr>
          </a:p>
          <a:p>
            <a:pPr algn="l">
              <a:buClrTx/>
              <a:buSzTx/>
              <a:buNone/>
            </a:pPr>
            <a:endParaRPr lang="zh-CN" altLang="en-US" sz="2400" b="1">
              <a:solidFill>
                <a:srgbClr val="FF0000"/>
              </a:solidFill>
              <a:latin typeface="思源黑体 Medium" panose="020B0600000000000000" charset="-122"/>
              <a:ea typeface="思源黑体 Medium" panose="020B0600000000000000" charset="-122"/>
            </a:endParaRPr>
          </a:p>
          <a:p>
            <a:pPr algn="l">
              <a:buClrTx/>
              <a:buSzTx/>
              <a:buNone/>
            </a:pPr>
            <a:r>
              <a:rPr lang="en-US" altLang="zh-CN" sz="2400" b="1">
                <a:solidFill>
                  <a:srgbClr val="FF0000"/>
                </a:solidFill>
                <a:latin typeface="思源黑体 Medium" panose="020B0600000000000000" charset="-122"/>
                <a:ea typeface="思源黑体 Medium" panose="020B0600000000000000" charset="-122"/>
              </a:rPr>
              <a:t>10</a:t>
            </a:r>
            <a:r>
              <a:rPr lang="zh-CN" altLang="en-US" sz="2400" b="1">
                <a:solidFill>
                  <a:srgbClr val="FF0000"/>
                </a:solidFill>
                <a:latin typeface="思源黑体 Medium" panose="020B0600000000000000" charset="-122"/>
                <a:ea typeface="思源黑体 Medium" panose="020B0600000000000000" charset="-122"/>
              </a:rPr>
              <a:t>万赚</a:t>
            </a:r>
            <a:r>
              <a:rPr lang="en-US" altLang="zh-CN" sz="2400" b="1">
                <a:solidFill>
                  <a:srgbClr val="FF0000"/>
                </a:solidFill>
                <a:latin typeface="思源黑体 Medium" panose="020B0600000000000000" charset="-122"/>
                <a:ea typeface="思源黑体 Medium" panose="020B0600000000000000" charset="-122"/>
              </a:rPr>
              <a:t>20%</a:t>
            </a:r>
            <a:r>
              <a:rPr lang="zh-CN" altLang="en-US" sz="2400" b="1">
                <a:solidFill>
                  <a:srgbClr val="FF0000"/>
                </a:solidFill>
                <a:latin typeface="思源黑体 Medium" panose="020B0600000000000000" charset="-122"/>
                <a:ea typeface="思源黑体 Medium" panose="020B0600000000000000" charset="-122"/>
              </a:rPr>
              <a:t>是</a:t>
            </a:r>
            <a:r>
              <a:rPr lang="en-US" altLang="zh-CN" sz="2400" b="1">
                <a:solidFill>
                  <a:srgbClr val="FF0000"/>
                </a:solidFill>
                <a:latin typeface="思源黑体 Medium" panose="020B0600000000000000" charset="-122"/>
                <a:ea typeface="思源黑体 Medium" panose="020B0600000000000000" charset="-122"/>
              </a:rPr>
              <a:t>2</a:t>
            </a:r>
            <a:r>
              <a:rPr lang="zh-CN" altLang="en-US" sz="2400" b="1">
                <a:solidFill>
                  <a:srgbClr val="FF0000"/>
                </a:solidFill>
                <a:latin typeface="思源黑体 Medium" panose="020B0600000000000000" charset="-122"/>
                <a:ea typeface="思源黑体 Medium" panose="020B0600000000000000" charset="-122"/>
              </a:rPr>
              <a:t>万，可能没什么感觉；</a:t>
            </a:r>
            <a:endParaRPr lang="zh-CN" altLang="en-US" sz="2400" b="1">
              <a:solidFill>
                <a:srgbClr val="FF0000"/>
              </a:solidFill>
              <a:latin typeface="思源黑体 Medium" panose="020B0600000000000000" charset="-122"/>
              <a:ea typeface="思源黑体 Medium" panose="020B0600000000000000" charset="-122"/>
            </a:endParaRPr>
          </a:p>
          <a:p>
            <a:pPr algn="l">
              <a:buClrTx/>
              <a:buSzTx/>
              <a:buNone/>
            </a:pPr>
            <a:r>
              <a:rPr lang="en-US" altLang="zh-CN" sz="2400" b="1">
                <a:solidFill>
                  <a:srgbClr val="FF0000"/>
                </a:solidFill>
                <a:latin typeface="思源黑体 Medium" panose="020B0600000000000000" charset="-122"/>
                <a:ea typeface="思源黑体 Medium" panose="020B0600000000000000" charset="-122"/>
              </a:rPr>
              <a:t>100</a:t>
            </a:r>
            <a:r>
              <a:rPr lang="zh-CN" altLang="en-US" sz="2400" b="1">
                <a:solidFill>
                  <a:srgbClr val="FF0000"/>
                </a:solidFill>
                <a:latin typeface="思源黑体 Medium" panose="020B0600000000000000" charset="-122"/>
                <a:ea typeface="思源黑体 Medium" panose="020B0600000000000000" charset="-122"/>
              </a:rPr>
              <a:t>万赚</a:t>
            </a:r>
            <a:r>
              <a:rPr lang="en-US" altLang="zh-CN" sz="2400" b="1">
                <a:solidFill>
                  <a:srgbClr val="FF0000"/>
                </a:solidFill>
                <a:latin typeface="思源黑体 Medium" panose="020B0600000000000000" charset="-122"/>
                <a:ea typeface="思源黑体 Medium" panose="020B0600000000000000" charset="-122"/>
              </a:rPr>
              <a:t>20%</a:t>
            </a:r>
            <a:r>
              <a:rPr lang="zh-CN" altLang="en-US" sz="2400" b="1">
                <a:solidFill>
                  <a:srgbClr val="FF0000"/>
                </a:solidFill>
                <a:latin typeface="思源黑体 Medium" panose="020B0600000000000000" charset="-122"/>
                <a:ea typeface="思源黑体 Medium" panose="020B0600000000000000" charset="-122"/>
              </a:rPr>
              <a:t>就是</a:t>
            </a:r>
            <a:r>
              <a:rPr lang="en-US" altLang="zh-CN" sz="2400" b="1">
                <a:solidFill>
                  <a:srgbClr val="FF0000"/>
                </a:solidFill>
                <a:latin typeface="思源黑体 Medium" panose="020B0600000000000000" charset="-122"/>
                <a:ea typeface="思源黑体 Medium" panose="020B0600000000000000" charset="-122"/>
              </a:rPr>
              <a:t>20</a:t>
            </a:r>
            <a:r>
              <a:rPr lang="zh-CN" altLang="en-US" sz="2400" b="1">
                <a:solidFill>
                  <a:srgbClr val="FF0000"/>
                </a:solidFill>
                <a:latin typeface="思源黑体 Medium" panose="020B0600000000000000" charset="-122"/>
                <a:ea typeface="思源黑体 Medium" panose="020B0600000000000000" charset="-122"/>
              </a:rPr>
              <a:t>万了，那如果是</a:t>
            </a:r>
            <a:r>
              <a:rPr lang="en-US" altLang="zh-CN" sz="2400" b="1">
                <a:solidFill>
                  <a:srgbClr val="FF0000"/>
                </a:solidFill>
                <a:latin typeface="思源黑体 Medium" panose="020B0600000000000000" charset="-122"/>
                <a:ea typeface="思源黑体 Medium" panose="020B0600000000000000" charset="-122"/>
              </a:rPr>
              <a:t>500</a:t>
            </a:r>
            <a:r>
              <a:rPr lang="zh-CN" altLang="en-US" sz="2400" b="1">
                <a:solidFill>
                  <a:srgbClr val="FF0000"/>
                </a:solidFill>
                <a:latin typeface="思源黑体 Medium" panose="020B0600000000000000" charset="-122"/>
                <a:ea typeface="思源黑体 Medium" panose="020B0600000000000000" charset="-122"/>
              </a:rPr>
              <a:t>万呢？</a:t>
            </a:r>
            <a:endParaRPr lang="zh-CN" altLang="en-US" sz="2400" b="1">
              <a:solidFill>
                <a:srgbClr val="FF0000"/>
              </a:solidFill>
              <a:latin typeface="思源黑体 Medium" panose="020B0600000000000000" charset="-122"/>
              <a:ea typeface="思源黑体 Medium" panose="020B0600000000000000" charset="-122"/>
            </a:endParaRPr>
          </a:p>
          <a:p>
            <a:pPr algn="l">
              <a:buClrTx/>
              <a:buSzTx/>
              <a:buNone/>
            </a:pPr>
            <a:endParaRPr lang="zh-CN" altLang="en-US" sz="2400" b="1">
              <a:solidFill>
                <a:srgbClr val="FF0000"/>
              </a:solidFill>
              <a:latin typeface="思源黑体 Medium" panose="020B0600000000000000" charset="-122"/>
              <a:ea typeface="思源黑体 Medium" panose="020B0600000000000000" charset="-122"/>
            </a:endParaRPr>
          </a:p>
          <a:p>
            <a:pPr algn="l">
              <a:buClrTx/>
              <a:buSzTx/>
              <a:buNone/>
            </a:pPr>
            <a:endParaRPr lang="zh-CN" altLang="en-US" sz="2400" b="1">
              <a:solidFill>
                <a:srgbClr val="FF0000"/>
              </a:solidFill>
              <a:latin typeface="思源黑体 Medium" panose="020B0600000000000000" charset="-122"/>
              <a:ea typeface="思源黑体 Medium" panose="020B0600000000000000" charset="-122"/>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72610" y="95250"/>
            <a:ext cx="3650615" cy="583565"/>
          </a:xfrm>
          <a:prstGeom prst="rect">
            <a:avLst/>
          </a:prstGeom>
          <a:noFill/>
        </p:spPr>
        <p:txBody>
          <a:bodyPr wrap="square" rtlCol="0">
            <a:spAutoFit/>
          </a:bodyPr>
          <a:lstStyle/>
          <a:p>
            <a:pPr algn="ctr"/>
            <a:r>
              <a:rPr lang="zh-CN" sz="3200" b="1">
                <a:solidFill>
                  <a:schemeClr val="bg1"/>
                </a:solidFill>
              </a:rPr>
              <a:t>炒股的妙语</a:t>
            </a:r>
            <a:endParaRPr lang="zh-CN" sz="3200" b="1">
              <a:solidFill>
                <a:schemeClr val="bg1"/>
              </a:solidFill>
            </a:endParaRPr>
          </a:p>
        </p:txBody>
      </p:sp>
      <p:sp>
        <p:nvSpPr>
          <p:cNvPr id="18" name="文本框 17"/>
          <p:cNvSpPr txBox="1"/>
          <p:nvPr/>
        </p:nvSpPr>
        <p:spPr>
          <a:xfrm>
            <a:off x="425450" y="1039495"/>
            <a:ext cx="11340465" cy="4779010"/>
          </a:xfrm>
          <a:prstGeom prst="rect">
            <a:avLst/>
          </a:prstGeom>
          <a:noFill/>
        </p:spPr>
        <p:txBody>
          <a:bodyPr wrap="square" rtlCol="0" anchor="t">
            <a:noAutofit/>
          </a:bodyPr>
          <a:lstStyle/>
          <a:p>
            <a:pPr algn="l">
              <a:buClrTx/>
              <a:buSzTx/>
              <a:buNone/>
            </a:pPr>
            <a:r>
              <a:rPr lang="en-US" altLang="zh-CN" sz="2400" b="1">
                <a:solidFill>
                  <a:srgbClr val="FF0000"/>
                </a:solidFill>
                <a:latin typeface="思源黑体 CN Bold" panose="020B0800000000000000" charset="-122"/>
                <a:ea typeface="思源黑体 CN Bold" panose="020B0800000000000000" charset="-122"/>
              </a:rPr>
              <a:t>1</a:t>
            </a:r>
            <a:r>
              <a:rPr lang="zh-CN" altLang="en-US" sz="2400" b="1">
                <a:solidFill>
                  <a:srgbClr val="FF0000"/>
                </a:solidFill>
                <a:latin typeface="思源黑体 CN Bold" panose="020B0800000000000000" charset="-122"/>
                <a:ea typeface="思源黑体 CN Bold" panose="020B0800000000000000" charset="-122"/>
              </a:rPr>
              <a:t>、大多数投资者都有一种强烈的愿望，就是希望自己每次交易都是正确的，因此他们希望找到一些非常流行的能让他们有一种控制市场的感觉的方法。</a:t>
            </a:r>
            <a:endParaRPr lang="zh-CN" altLang="en-US" sz="2400" b="1">
              <a:solidFill>
                <a:srgbClr val="FF0000"/>
              </a:solidFill>
              <a:latin typeface="思源黑体 CN Bold" panose="020B0800000000000000" charset="-122"/>
              <a:ea typeface="思源黑体 CN Bold" panose="020B0800000000000000" charset="-122"/>
            </a:endParaRPr>
          </a:p>
          <a:p>
            <a:pPr algn="l">
              <a:buClrTx/>
              <a:buSzTx/>
              <a:buNone/>
            </a:pPr>
            <a:endParaRPr lang="zh-CN" altLang="en-US" sz="2400" b="1">
              <a:solidFill>
                <a:srgbClr val="FF0000"/>
              </a:solidFill>
              <a:latin typeface="思源黑体 CN Bold" panose="020B0800000000000000" charset="-122"/>
              <a:ea typeface="思源黑体 CN Bold" panose="020B0800000000000000" charset="-122"/>
            </a:endParaRPr>
          </a:p>
          <a:p>
            <a:pPr algn="l">
              <a:buClrTx/>
              <a:buSzTx/>
              <a:buNone/>
            </a:pPr>
            <a:r>
              <a:rPr lang="en-US" altLang="zh-CN" sz="2400" b="1">
                <a:solidFill>
                  <a:srgbClr val="FF0000"/>
                </a:solidFill>
                <a:latin typeface="思源黑体 CN Bold" panose="020B0800000000000000" charset="-122"/>
                <a:ea typeface="思源黑体 CN Bold" panose="020B0800000000000000" charset="-122"/>
              </a:rPr>
              <a:t>2</a:t>
            </a:r>
            <a:r>
              <a:rPr lang="zh-CN" altLang="en-US" sz="2400" b="1">
                <a:solidFill>
                  <a:srgbClr val="FF0000"/>
                </a:solidFill>
                <a:latin typeface="思源黑体 CN Bold" panose="020B0800000000000000" charset="-122"/>
                <a:ea typeface="思源黑体 CN Bold" panose="020B0800000000000000" charset="-122"/>
              </a:rPr>
              <a:t>、人们在使用指标时会犯同样的错误，认为这些指标就是事实，而不是只尝试着用来代表可能发生的事情模拟。</a:t>
            </a:r>
            <a:endParaRPr lang="zh-CN" altLang="en-US" sz="2400" b="1">
              <a:solidFill>
                <a:srgbClr val="FF0000"/>
              </a:solidFill>
              <a:latin typeface="思源黑体 CN Bold" panose="020B0800000000000000" charset="-122"/>
              <a:ea typeface="思源黑体 CN Bold" panose="020B0800000000000000" charset="-122"/>
            </a:endParaRPr>
          </a:p>
          <a:p>
            <a:pPr algn="l">
              <a:buClrTx/>
              <a:buSzTx/>
              <a:buNone/>
            </a:pPr>
            <a:endParaRPr lang="zh-CN" altLang="en-US" sz="2400" b="1">
              <a:solidFill>
                <a:srgbClr val="FF0000"/>
              </a:solidFill>
              <a:latin typeface="思源黑体 CN Bold" panose="020B0800000000000000" charset="-122"/>
              <a:ea typeface="思源黑体 CN Bold" panose="020B0800000000000000" charset="-122"/>
            </a:endParaRPr>
          </a:p>
          <a:p>
            <a:pPr algn="l">
              <a:buClrTx/>
              <a:buSzTx/>
              <a:buNone/>
            </a:pPr>
            <a:r>
              <a:rPr lang="en-US" altLang="zh-CN" sz="2400" b="1">
                <a:solidFill>
                  <a:srgbClr val="FF0000"/>
                </a:solidFill>
                <a:latin typeface="思源黑体 CN Bold" panose="020B0800000000000000" charset="-122"/>
                <a:ea typeface="思源黑体 CN Bold" panose="020B0800000000000000" charset="-122"/>
              </a:rPr>
              <a:t>3</a:t>
            </a:r>
            <a:r>
              <a:rPr lang="zh-CN" altLang="en-US" sz="2400" b="1">
                <a:solidFill>
                  <a:srgbClr val="FF0000"/>
                </a:solidFill>
                <a:latin typeface="思源黑体 CN Bold" panose="020B0800000000000000" charset="-122"/>
                <a:ea typeface="思源黑体 CN Bold" panose="020B0800000000000000" charset="-122"/>
              </a:rPr>
              <a:t>、炒股成功的秘密之一就是找到一个适合自己的交易系统。</a:t>
            </a:r>
            <a:endParaRPr lang="zh-CN" altLang="en-US" sz="2400" b="1">
              <a:solidFill>
                <a:srgbClr val="FF0000"/>
              </a:solidFill>
              <a:latin typeface="思源黑体 CN Bold" panose="020B0800000000000000" charset="-122"/>
              <a:ea typeface="思源黑体 CN Bold" panose="020B0800000000000000" charset="-122"/>
            </a:endParaRPr>
          </a:p>
          <a:p>
            <a:pPr algn="l">
              <a:buClrTx/>
              <a:buSzTx/>
              <a:buNone/>
            </a:pPr>
            <a:endParaRPr lang="zh-CN" altLang="en-US" sz="2400" b="1">
              <a:solidFill>
                <a:srgbClr val="FF0000"/>
              </a:solidFill>
              <a:latin typeface="思源黑体 CN Bold" panose="020B0800000000000000" charset="-122"/>
              <a:ea typeface="思源黑体 CN Bold" panose="020B0800000000000000" charset="-122"/>
            </a:endParaRPr>
          </a:p>
          <a:p>
            <a:pPr algn="l">
              <a:buClrTx/>
              <a:buSzTx/>
              <a:buNone/>
            </a:pPr>
            <a:r>
              <a:rPr lang="en-US" altLang="zh-CN" sz="2400" b="1">
                <a:solidFill>
                  <a:srgbClr val="FF0000"/>
                </a:solidFill>
                <a:latin typeface="思源黑体 CN Bold" panose="020B0800000000000000" charset="-122"/>
                <a:ea typeface="思源黑体 CN Bold" panose="020B0800000000000000" charset="-122"/>
              </a:rPr>
              <a:t>4</a:t>
            </a:r>
            <a:r>
              <a:rPr lang="zh-CN" altLang="en-US" sz="2400" b="1">
                <a:solidFill>
                  <a:srgbClr val="FF0000"/>
                </a:solidFill>
                <a:latin typeface="思源黑体 CN Bold" panose="020B0800000000000000" charset="-122"/>
                <a:ea typeface="思源黑体 CN Bold" panose="020B0800000000000000" charset="-122"/>
              </a:rPr>
              <a:t>、如果你没有交易系统，那么就会有许多偏好影响交易。</a:t>
            </a:r>
            <a:endParaRPr lang="zh-CN" altLang="en-US" sz="2400" b="1">
              <a:solidFill>
                <a:srgbClr val="FF0000"/>
              </a:solidFill>
              <a:latin typeface="思源黑体 CN Bold" panose="020B0800000000000000" charset="-122"/>
              <a:ea typeface="思源黑体 CN Bold" panose="020B0800000000000000" charset="-122"/>
            </a:endParaRPr>
          </a:p>
          <a:p>
            <a:pPr algn="l">
              <a:buClrTx/>
              <a:buSzTx/>
              <a:buNone/>
            </a:pPr>
            <a:endParaRPr lang="zh-CN" altLang="en-US" sz="2400" b="1">
              <a:solidFill>
                <a:srgbClr val="FF0000"/>
              </a:solidFill>
              <a:latin typeface="思源黑体 CN Bold" panose="020B0800000000000000" charset="-122"/>
              <a:ea typeface="思源黑体 CN Bold" panose="020B0800000000000000" charset="-122"/>
            </a:endParaRPr>
          </a:p>
          <a:p>
            <a:pPr algn="l">
              <a:buClrTx/>
              <a:buSzTx/>
              <a:buNone/>
            </a:pPr>
            <a:r>
              <a:rPr lang="en-US" altLang="zh-CN" sz="2400" b="1">
                <a:solidFill>
                  <a:srgbClr val="FF0000"/>
                </a:solidFill>
                <a:latin typeface="思源黑体 CN Bold" panose="020B0800000000000000" charset="-122"/>
                <a:ea typeface="思源黑体 CN Bold" panose="020B0800000000000000" charset="-122"/>
              </a:rPr>
              <a:t>5</a:t>
            </a:r>
            <a:r>
              <a:rPr lang="zh-CN" altLang="en-US" sz="2400" b="1">
                <a:solidFill>
                  <a:srgbClr val="FF0000"/>
                </a:solidFill>
                <a:latin typeface="思源黑体 CN Bold" panose="020B0800000000000000" charset="-122"/>
                <a:ea typeface="思源黑体 CN Bold" panose="020B0800000000000000" charset="-122"/>
              </a:rPr>
              <a:t>、通过成功率来评价系统如何之好是最幼稚的想法。</a:t>
            </a:r>
            <a:endParaRPr lang="zh-CN" altLang="en-US" sz="2400" b="1">
              <a:solidFill>
                <a:srgbClr val="FF0000"/>
              </a:solidFill>
              <a:latin typeface="思源黑体 CN Bold" panose="020B0800000000000000" charset="-122"/>
              <a:ea typeface="思源黑体 CN Bold" panose="020B0800000000000000" charset="-122"/>
            </a:endParaRPr>
          </a:p>
          <a:p>
            <a:pPr algn="l">
              <a:buClrTx/>
              <a:buSzTx/>
              <a:buNone/>
            </a:pPr>
            <a:endParaRPr lang="zh-CN" altLang="en-US" sz="2400" b="1">
              <a:solidFill>
                <a:srgbClr val="FF0000"/>
              </a:solidFill>
              <a:latin typeface="思源黑体 CN Bold" panose="020B0800000000000000" charset="-122"/>
              <a:ea typeface="思源黑体 CN Bold" panose="020B0800000000000000" charset="-122"/>
            </a:endParaRPr>
          </a:p>
          <a:p>
            <a:pPr algn="l">
              <a:buClrTx/>
              <a:buSzTx/>
              <a:buNone/>
            </a:pPr>
            <a:r>
              <a:rPr lang="en-US" altLang="zh-CN" sz="2400" b="1">
                <a:solidFill>
                  <a:srgbClr val="FF0000"/>
                </a:solidFill>
                <a:latin typeface="思源黑体 CN Bold" panose="020B0800000000000000" charset="-122"/>
                <a:ea typeface="思源黑体 CN Bold" panose="020B0800000000000000" charset="-122"/>
              </a:rPr>
              <a:t>6</a:t>
            </a:r>
            <a:r>
              <a:rPr lang="zh-CN" altLang="en-US" sz="2400" b="1">
                <a:solidFill>
                  <a:srgbClr val="FF0000"/>
                </a:solidFill>
                <a:latin typeface="思源黑体 CN Bold" panose="020B0800000000000000" charset="-122"/>
                <a:ea typeface="思源黑体 CN Bold" panose="020B0800000000000000" charset="-122"/>
              </a:rPr>
              <a:t>、赚钱不一定是正确的操作，更可怕的是会让人误以为错误的操作是对的。</a:t>
            </a:r>
            <a:endParaRPr lang="zh-CN" altLang="en-US" sz="2400" b="1">
              <a:solidFill>
                <a:srgbClr val="FF0000"/>
              </a:solidFill>
              <a:latin typeface="思源黑体 CN Bold" panose="020B0800000000000000" charset="-122"/>
              <a:ea typeface="思源黑体 CN Bold" panose="020B0800000000000000" charset="-122"/>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67755" y="788035"/>
            <a:ext cx="5437505" cy="2897505"/>
          </a:xfrm>
          <a:prstGeom prst="rect">
            <a:avLst/>
          </a:prstGeom>
          <a:noFill/>
        </p:spPr>
        <p:txBody>
          <a:bodyPr wrap="square" rtlCol="0">
            <a:spAutoFit/>
          </a:bodyPr>
          <a:lstStyle/>
          <a:p>
            <a:pPr>
              <a:lnSpc>
                <a:spcPct val="190000"/>
              </a:lnSpc>
            </a:pPr>
            <a:r>
              <a:rPr lang="zh-CN" altLang="en-US" sz="3200" dirty="0">
                <a:ln>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DIN Black" charset="0"/>
                <a:sym typeface="+mn-ea"/>
              </a:rPr>
              <a:t>市场行情解析</a:t>
            </a:r>
            <a:endParaRPr lang="zh-CN" altLang="en-US" sz="3200" dirty="0">
              <a:ln>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DIN Black" charset="0"/>
              <a:sym typeface="+mn-ea"/>
            </a:endParaRPr>
          </a:p>
          <a:p>
            <a:pPr>
              <a:lnSpc>
                <a:spcPct val="190000"/>
              </a:lnSpc>
            </a:pPr>
            <a:r>
              <a:rPr lang="zh-CN" sz="3200" dirty="0">
                <a:ln>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DIN Black" charset="0"/>
                <a:sym typeface="+mn-ea"/>
              </a:rPr>
              <a:t>上周内容复习</a:t>
            </a:r>
            <a:endParaRPr lang="zh-CN" sz="3200" dirty="0">
              <a:ln>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DIN Black" charset="0"/>
              <a:sym typeface="+mn-ea"/>
            </a:endParaRPr>
          </a:p>
          <a:p>
            <a:pPr>
              <a:lnSpc>
                <a:spcPct val="190000"/>
              </a:lnSpc>
            </a:pPr>
            <a:r>
              <a:rPr lang="zh-CN" sz="3200" dirty="0">
                <a:ln>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DIN Black" charset="0"/>
                <a:sym typeface="+mn-ea"/>
              </a:rPr>
              <a:t>少亏比多赚重要</a:t>
            </a:r>
            <a:endParaRPr lang="zh-CN" sz="3200" dirty="0">
              <a:ln>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DIN Black" charset="0"/>
              <a:sym typeface="+mn-ea"/>
            </a:endParaRPr>
          </a:p>
        </p:txBody>
      </p:sp>
      <p:sp>
        <p:nvSpPr>
          <p:cNvPr id="3" name="文本框 2"/>
          <p:cNvSpPr txBox="1"/>
          <p:nvPr/>
        </p:nvSpPr>
        <p:spPr>
          <a:xfrm>
            <a:off x="5137785" y="849313"/>
            <a:ext cx="955040" cy="2837815"/>
          </a:xfrm>
          <a:prstGeom prst="rect">
            <a:avLst/>
          </a:prstGeom>
          <a:noFill/>
        </p:spPr>
        <p:txBody>
          <a:bodyPr wrap="square" rtlCol="0">
            <a:spAutoFit/>
          </a:bodyPr>
          <a:lstStyle/>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01</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02</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03</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en-US" altLang="zh-CN" sz="3200">
              <a:ln>
                <a:noFill/>
              </a:ln>
              <a:solidFill>
                <a:srgbClr val="AC5621"/>
              </a:solidFill>
              <a:latin typeface="Noto Sans S Chinese Medium" panose="020B0600000000000000" charset="-122"/>
              <a:ea typeface="Noto Sans S Chinese Medium" panose="020B0600000000000000" charset="-122"/>
              <a:cs typeface="DIN Black"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01</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859280" y="2945130"/>
            <a:ext cx="8473440" cy="1322070"/>
          </a:xfrm>
          <a:prstGeom prst="rect">
            <a:avLst/>
          </a:prstGeom>
          <a:noFill/>
        </p:spPr>
        <p:txBody>
          <a:bodyPr wrap="square" rtlCol="0">
            <a:spAutoFit/>
          </a:bodyPr>
          <a:lstStyle/>
          <a:p>
            <a:pPr algn="ctr"/>
            <a:r>
              <a:rPr lang="zh-CN" altLang="en-US" sz="800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市场行情解析</a:t>
            </a:r>
            <a:endParaRPr lang="en-US" altLang="zh-CN" sz="800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4545" y="95250"/>
            <a:ext cx="3076575" cy="583565"/>
          </a:xfrm>
          <a:prstGeom prst="rect">
            <a:avLst/>
          </a:prstGeom>
          <a:noFill/>
        </p:spPr>
        <p:txBody>
          <a:bodyPr wrap="square" rtlCol="0">
            <a:spAutoFit/>
          </a:bodyPr>
          <a:lstStyle/>
          <a:p>
            <a:r>
              <a:rPr lang="en-US" altLang="zh-CN" sz="3200" b="1" dirty="0">
                <a:solidFill>
                  <a:schemeClr val="bg1"/>
                </a:solidFill>
              </a:rPr>
              <a:t>1</a:t>
            </a:r>
            <a:r>
              <a:rPr lang="zh-CN" altLang="en-US" sz="3200" b="1" dirty="0">
                <a:solidFill>
                  <a:schemeClr val="bg1"/>
                </a:solidFill>
              </a:rPr>
              <a:t>月</a:t>
            </a:r>
            <a:r>
              <a:rPr lang="en-US" altLang="zh-CN" sz="3200" b="1" dirty="0">
                <a:solidFill>
                  <a:schemeClr val="bg1"/>
                </a:solidFill>
              </a:rPr>
              <a:t>15</a:t>
            </a:r>
            <a:r>
              <a:rPr lang="zh-CN" altLang="en-US" sz="3200" b="1" dirty="0">
                <a:solidFill>
                  <a:schemeClr val="bg1"/>
                </a:solidFill>
              </a:rPr>
              <a:t>日观点</a:t>
            </a:r>
            <a:endParaRPr lang="zh-CN" altLang="en-US" sz="3200" b="1" dirty="0">
              <a:solidFill>
                <a:schemeClr val="bg1"/>
              </a:solidFill>
            </a:endParaRPr>
          </a:p>
        </p:txBody>
      </p:sp>
      <p:sp>
        <p:nvSpPr>
          <p:cNvPr id="11" name="文本框 10"/>
          <p:cNvSpPr txBox="1"/>
          <p:nvPr/>
        </p:nvSpPr>
        <p:spPr>
          <a:xfrm>
            <a:off x="114300" y="4342130"/>
            <a:ext cx="11635105" cy="1938020"/>
          </a:xfrm>
          <a:prstGeom prst="rect">
            <a:avLst/>
          </a:prstGeom>
          <a:noFill/>
        </p:spPr>
        <p:txBody>
          <a:bodyPr wrap="square" rtlCol="0" anchor="t">
            <a:spAutoFit/>
          </a:bodyPr>
          <a:p>
            <a:r>
              <a:rPr lang="en-US" sz="2000" b="1">
                <a:solidFill>
                  <a:srgbClr val="C00000"/>
                </a:solidFill>
              </a:rPr>
              <a:t>1</a:t>
            </a:r>
            <a:r>
              <a:rPr lang="zh-CN" altLang="en-US" sz="2000" b="1">
                <a:solidFill>
                  <a:srgbClr val="C00000"/>
                </a:solidFill>
              </a:rPr>
              <a:t>、</a:t>
            </a:r>
            <a:r>
              <a:rPr lang="zh-CN" sz="2000" b="1">
                <a:solidFill>
                  <a:srgbClr val="C00000"/>
                </a:solidFill>
              </a:rPr>
              <a:t>平均股价死叉，短期技术性调整，先看</a:t>
            </a:r>
            <a:r>
              <a:rPr lang="en-US" altLang="zh-CN" sz="2000" b="1">
                <a:solidFill>
                  <a:srgbClr val="C00000"/>
                </a:solidFill>
              </a:rPr>
              <a:t>3~4</a:t>
            </a:r>
            <a:r>
              <a:rPr lang="zh-CN" altLang="en-US" sz="2000" b="1">
                <a:solidFill>
                  <a:srgbClr val="C00000"/>
                </a:solidFill>
              </a:rPr>
              <a:t>天；</a:t>
            </a:r>
            <a:endParaRPr lang="zh-CN" altLang="en-US" sz="2000" b="1">
              <a:solidFill>
                <a:srgbClr val="C00000"/>
              </a:solidFill>
            </a:endParaRPr>
          </a:p>
          <a:p>
            <a:r>
              <a:rPr lang="en-US" altLang="zh-CN" sz="2000" b="1">
                <a:solidFill>
                  <a:srgbClr val="C00000"/>
                </a:solidFill>
              </a:rPr>
              <a:t>2</a:t>
            </a:r>
            <a:r>
              <a:rPr lang="zh-CN" altLang="en-US" sz="2000" b="1">
                <a:solidFill>
                  <a:srgbClr val="C00000"/>
                </a:solidFill>
              </a:rPr>
              <a:t>、流动资金持续翻红，量能今天缩小于</a:t>
            </a:r>
            <a:r>
              <a:rPr lang="en-US" altLang="zh-CN" sz="2000" b="1">
                <a:solidFill>
                  <a:srgbClr val="C00000"/>
                </a:solidFill>
              </a:rPr>
              <a:t>3</a:t>
            </a:r>
            <a:r>
              <a:rPr lang="zh-CN" altLang="en-US" sz="2000" b="1">
                <a:solidFill>
                  <a:srgbClr val="C00000"/>
                </a:solidFill>
              </a:rPr>
              <a:t>万亿以内；</a:t>
            </a:r>
            <a:endParaRPr lang="zh-CN" altLang="en-US" sz="2000" b="1">
              <a:solidFill>
                <a:srgbClr val="C00000"/>
              </a:solidFill>
            </a:endParaRPr>
          </a:p>
          <a:p>
            <a:r>
              <a:rPr lang="en-US" altLang="zh-CN" sz="2000" b="1">
                <a:solidFill>
                  <a:srgbClr val="C00000"/>
                </a:solidFill>
              </a:rPr>
              <a:t>3</a:t>
            </a:r>
            <a:r>
              <a:rPr lang="zh-CN" altLang="en-US" sz="2000" b="1">
                <a:solidFill>
                  <a:srgbClr val="C00000"/>
                </a:solidFill>
              </a:rPr>
              <a:t>、平均股价站牛线上方，强势行情，牛线可能会上移；</a:t>
            </a:r>
            <a:endParaRPr lang="zh-CN" altLang="en-US" sz="2000" b="1">
              <a:solidFill>
                <a:srgbClr val="C00000"/>
              </a:solidFill>
            </a:endParaRPr>
          </a:p>
          <a:p>
            <a:endParaRPr lang="zh-CN" altLang="en-US" sz="2000" b="1">
              <a:solidFill>
                <a:srgbClr val="C00000"/>
              </a:solidFill>
            </a:endParaRPr>
          </a:p>
          <a:p>
            <a:r>
              <a:rPr lang="zh-CN" altLang="en-US" sz="2000" b="1">
                <a:solidFill>
                  <a:srgbClr val="C00000"/>
                </a:solidFill>
              </a:rPr>
              <a:t>综合上述：</a:t>
            </a:r>
            <a:r>
              <a:rPr lang="zh-CN" sz="2000" b="1">
                <a:solidFill>
                  <a:srgbClr val="C00000"/>
                </a:solidFill>
              </a:rPr>
              <a:t>短期技术性调整，强势行情一般不会调太久，注意看周五或下周一是否金叉。</a:t>
            </a:r>
            <a:endParaRPr lang="zh-CN" sz="2000" b="1">
              <a:solidFill>
                <a:srgbClr val="C00000"/>
              </a:solidFill>
            </a:endParaRPr>
          </a:p>
          <a:p>
            <a:r>
              <a:rPr lang="zh-CN" altLang="en-US" sz="2000" b="1">
                <a:solidFill>
                  <a:srgbClr val="C00000"/>
                </a:solidFill>
              </a:rPr>
              <a:t>平均股价一定要保持在牛线之上才能维持强势下去，不能回到牛线之内。</a:t>
            </a:r>
            <a:endParaRPr lang="zh-CN" altLang="en-US" sz="2000" b="1">
              <a:solidFill>
                <a:srgbClr val="C00000"/>
              </a:solidFill>
            </a:endParaRPr>
          </a:p>
        </p:txBody>
      </p:sp>
      <p:pic>
        <p:nvPicPr>
          <p:cNvPr id="4" name="图片 3"/>
          <p:cNvPicPr>
            <a:picLocks noChangeAspect="1"/>
          </p:cNvPicPr>
          <p:nvPr/>
        </p:nvPicPr>
        <p:blipFill>
          <a:blip r:embed="rId1"/>
          <a:stretch>
            <a:fillRect/>
          </a:stretch>
        </p:blipFill>
        <p:spPr>
          <a:xfrm>
            <a:off x="207645" y="949325"/>
            <a:ext cx="6149340" cy="3212465"/>
          </a:xfrm>
          <a:prstGeom prst="rect">
            <a:avLst/>
          </a:prstGeom>
          <a:ln w="28575" cmpd="dbl">
            <a:solidFill>
              <a:schemeClr val="accent1">
                <a:shade val="50000"/>
              </a:schemeClr>
            </a:solidFill>
            <a:prstDash val="solid"/>
          </a:ln>
        </p:spPr>
      </p:pic>
      <p:pic>
        <p:nvPicPr>
          <p:cNvPr id="5" name="图片 4"/>
          <p:cNvPicPr>
            <a:picLocks noChangeAspect="1"/>
          </p:cNvPicPr>
          <p:nvPr/>
        </p:nvPicPr>
        <p:blipFill>
          <a:blip r:embed="rId2"/>
          <a:stretch>
            <a:fillRect/>
          </a:stretch>
        </p:blipFill>
        <p:spPr>
          <a:xfrm>
            <a:off x="6557010" y="949325"/>
            <a:ext cx="4797425" cy="1725930"/>
          </a:xfrm>
          <a:prstGeom prst="rect">
            <a:avLst/>
          </a:prstGeom>
          <a:ln w="28575" cmpd="dbl">
            <a:solidFill>
              <a:schemeClr val="accent1">
                <a:shade val="50000"/>
              </a:schemeClr>
            </a:solidFill>
            <a:prstDash val="solid"/>
          </a:ln>
        </p:spPr>
      </p:pic>
      <p:pic>
        <p:nvPicPr>
          <p:cNvPr id="6" name="图片 5"/>
          <p:cNvPicPr>
            <a:picLocks noChangeAspect="1"/>
          </p:cNvPicPr>
          <p:nvPr/>
        </p:nvPicPr>
        <p:blipFill>
          <a:blip r:embed="rId3"/>
          <a:stretch>
            <a:fillRect/>
          </a:stretch>
        </p:blipFill>
        <p:spPr>
          <a:xfrm>
            <a:off x="6557010" y="2877185"/>
            <a:ext cx="4796790" cy="2376170"/>
          </a:xfrm>
          <a:prstGeom prst="rect">
            <a:avLst/>
          </a:prstGeom>
          <a:ln w="28575" cmpd="dbl">
            <a:solidFill>
              <a:schemeClr val="accent1">
                <a:shade val="50000"/>
              </a:schemeClr>
            </a:solidFill>
            <a:prstDash val="solid"/>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4545" y="95250"/>
            <a:ext cx="3076575" cy="583565"/>
          </a:xfrm>
          <a:prstGeom prst="rect">
            <a:avLst/>
          </a:prstGeom>
          <a:noFill/>
        </p:spPr>
        <p:txBody>
          <a:bodyPr wrap="square" rtlCol="0">
            <a:spAutoFit/>
          </a:bodyPr>
          <a:lstStyle/>
          <a:p>
            <a:r>
              <a:rPr lang="en-US" altLang="zh-CN" sz="3200" b="1" dirty="0">
                <a:solidFill>
                  <a:schemeClr val="bg1"/>
                </a:solidFill>
              </a:rPr>
              <a:t>1</a:t>
            </a:r>
            <a:r>
              <a:rPr lang="zh-CN" altLang="en-US" sz="3200" b="1" dirty="0">
                <a:solidFill>
                  <a:schemeClr val="bg1"/>
                </a:solidFill>
              </a:rPr>
              <a:t>月</a:t>
            </a:r>
            <a:r>
              <a:rPr lang="en-US" altLang="zh-CN" sz="3200" b="1" dirty="0">
                <a:solidFill>
                  <a:schemeClr val="bg1"/>
                </a:solidFill>
              </a:rPr>
              <a:t>22</a:t>
            </a:r>
            <a:r>
              <a:rPr lang="zh-CN" altLang="en-US" sz="3200" b="1" dirty="0">
                <a:solidFill>
                  <a:schemeClr val="bg1"/>
                </a:solidFill>
              </a:rPr>
              <a:t>日观点</a:t>
            </a:r>
            <a:endParaRPr lang="zh-CN" altLang="en-US" sz="3200" b="1" dirty="0">
              <a:solidFill>
                <a:schemeClr val="bg1"/>
              </a:solidFill>
            </a:endParaRPr>
          </a:p>
        </p:txBody>
      </p:sp>
      <p:sp>
        <p:nvSpPr>
          <p:cNvPr id="11" name="文本框 10"/>
          <p:cNvSpPr txBox="1"/>
          <p:nvPr/>
        </p:nvSpPr>
        <p:spPr>
          <a:xfrm>
            <a:off x="114300" y="4566285"/>
            <a:ext cx="11635105" cy="1630045"/>
          </a:xfrm>
          <a:prstGeom prst="rect">
            <a:avLst/>
          </a:prstGeom>
          <a:noFill/>
        </p:spPr>
        <p:txBody>
          <a:bodyPr wrap="square" rtlCol="0" anchor="t">
            <a:spAutoFit/>
          </a:bodyPr>
          <a:p>
            <a:r>
              <a:rPr lang="en-US" sz="2000" b="1">
                <a:solidFill>
                  <a:srgbClr val="C00000"/>
                </a:solidFill>
              </a:rPr>
              <a:t>1</a:t>
            </a:r>
            <a:r>
              <a:rPr lang="zh-CN" altLang="en-US" sz="2000" b="1">
                <a:solidFill>
                  <a:srgbClr val="C00000"/>
                </a:solidFill>
              </a:rPr>
              <a:t>、今天捕捞季节金叉（来得及晚了）</a:t>
            </a:r>
            <a:endParaRPr lang="zh-CN" altLang="en-US" sz="2000" b="1">
              <a:solidFill>
                <a:srgbClr val="C00000"/>
              </a:solidFill>
            </a:endParaRPr>
          </a:p>
          <a:p>
            <a:r>
              <a:rPr lang="en-US" altLang="zh-CN" sz="2000" b="1">
                <a:solidFill>
                  <a:srgbClr val="C00000"/>
                </a:solidFill>
              </a:rPr>
              <a:t>2</a:t>
            </a:r>
            <a:r>
              <a:rPr lang="zh-CN" altLang="en-US" sz="2000" b="1">
                <a:solidFill>
                  <a:srgbClr val="C00000"/>
                </a:solidFill>
              </a:rPr>
              <a:t>、虽有小涨，但流动资金翻绿，而且是两天翻绿了。</a:t>
            </a:r>
            <a:endParaRPr lang="zh-CN" altLang="en-US" sz="2000" b="1">
              <a:solidFill>
                <a:srgbClr val="C00000"/>
              </a:solidFill>
            </a:endParaRPr>
          </a:p>
          <a:p>
            <a:r>
              <a:rPr lang="en-US" altLang="zh-CN" sz="2000" b="1">
                <a:solidFill>
                  <a:srgbClr val="C00000"/>
                </a:solidFill>
              </a:rPr>
              <a:t>3</a:t>
            </a:r>
            <a:r>
              <a:rPr lang="zh-CN" altLang="en-US" sz="2000" b="1">
                <a:solidFill>
                  <a:srgbClr val="C00000"/>
                </a:solidFill>
              </a:rPr>
              <a:t>、注意的接下来牛线是否会上移；</a:t>
            </a:r>
            <a:endParaRPr lang="zh-CN" sz="2000" b="1">
              <a:solidFill>
                <a:srgbClr val="C00000"/>
              </a:solidFill>
            </a:endParaRPr>
          </a:p>
          <a:p>
            <a:endParaRPr lang="zh-CN" altLang="en-US" sz="2000" b="1">
              <a:solidFill>
                <a:srgbClr val="C00000"/>
              </a:solidFill>
            </a:endParaRPr>
          </a:p>
          <a:p>
            <a:r>
              <a:rPr lang="zh-CN" altLang="en-US" sz="2000" b="1">
                <a:solidFill>
                  <a:srgbClr val="C00000"/>
                </a:solidFill>
              </a:rPr>
              <a:t>综合上述：短期看震荡为主，注意牛线上移之后，平均股价的表现，仓位建议</a:t>
            </a:r>
            <a:r>
              <a:rPr lang="en-US" altLang="zh-CN" sz="2000" b="1">
                <a:solidFill>
                  <a:srgbClr val="C00000"/>
                </a:solidFill>
              </a:rPr>
              <a:t>3</a:t>
            </a:r>
            <a:r>
              <a:rPr lang="zh-CN" altLang="en-US" sz="2000" b="1">
                <a:solidFill>
                  <a:srgbClr val="C00000"/>
                </a:solidFill>
              </a:rPr>
              <a:t>成仓为宜。</a:t>
            </a:r>
            <a:endParaRPr lang="zh-CN" altLang="en-US" sz="2000" b="1">
              <a:solidFill>
                <a:srgbClr val="C00000"/>
              </a:solidFill>
            </a:endParaRPr>
          </a:p>
        </p:txBody>
      </p:sp>
      <p:pic>
        <p:nvPicPr>
          <p:cNvPr id="3" name="图片 2"/>
          <p:cNvPicPr>
            <a:picLocks noChangeAspect="1"/>
          </p:cNvPicPr>
          <p:nvPr/>
        </p:nvPicPr>
        <p:blipFill>
          <a:blip r:embed="rId1"/>
          <a:stretch>
            <a:fillRect/>
          </a:stretch>
        </p:blipFill>
        <p:spPr>
          <a:xfrm>
            <a:off x="228600" y="934085"/>
            <a:ext cx="6521450" cy="3536950"/>
          </a:xfrm>
          <a:prstGeom prst="rect">
            <a:avLst/>
          </a:prstGeom>
          <a:ln w="28575" cmpd="dbl">
            <a:solidFill>
              <a:schemeClr val="accent1">
                <a:shade val="50000"/>
              </a:schemeClr>
            </a:solidFill>
            <a:prstDash val="solid"/>
          </a:ln>
        </p:spPr>
      </p:pic>
      <p:pic>
        <p:nvPicPr>
          <p:cNvPr id="7" name="图片 6"/>
          <p:cNvPicPr>
            <a:picLocks noChangeAspect="1"/>
          </p:cNvPicPr>
          <p:nvPr/>
        </p:nvPicPr>
        <p:blipFill>
          <a:blip r:embed="rId2"/>
          <a:stretch>
            <a:fillRect/>
          </a:stretch>
        </p:blipFill>
        <p:spPr>
          <a:xfrm>
            <a:off x="7000240" y="934085"/>
            <a:ext cx="4962525" cy="2114550"/>
          </a:xfrm>
          <a:prstGeom prst="rect">
            <a:avLst/>
          </a:prstGeom>
          <a:ln w="28575" cmpd="dbl">
            <a:solidFill>
              <a:schemeClr val="accent1">
                <a:shade val="50000"/>
              </a:schemeClr>
            </a:solidFill>
            <a:prstDash val="solid"/>
          </a:ln>
        </p:spPr>
      </p:pic>
      <p:pic>
        <p:nvPicPr>
          <p:cNvPr id="8" name="图片 7"/>
          <p:cNvPicPr>
            <a:picLocks noChangeAspect="1"/>
          </p:cNvPicPr>
          <p:nvPr/>
        </p:nvPicPr>
        <p:blipFill>
          <a:blip r:embed="rId3"/>
          <a:stretch>
            <a:fillRect/>
          </a:stretch>
        </p:blipFill>
        <p:spPr>
          <a:xfrm>
            <a:off x="6993255" y="3303905"/>
            <a:ext cx="4969510" cy="1871345"/>
          </a:xfrm>
          <a:prstGeom prst="rect">
            <a:avLst/>
          </a:prstGeom>
          <a:ln w="28575" cmpd="dbl">
            <a:solidFill>
              <a:schemeClr val="accent1">
                <a:shade val="50000"/>
              </a:schemeClr>
            </a:solidFill>
            <a:prstDash val="solid"/>
          </a:ln>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02</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859280" y="2945130"/>
            <a:ext cx="8473440" cy="1322070"/>
          </a:xfrm>
          <a:prstGeom prst="rect">
            <a:avLst/>
          </a:prstGeom>
          <a:noFill/>
        </p:spPr>
        <p:txBody>
          <a:bodyPr wrap="square" rtlCol="0">
            <a:spAutoFit/>
          </a:bodyPr>
          <a:lstStyle/>
          <a:p>
            <a:pPr algn="ctr"/>
            <a:r>
              <a:rPr lang="zh-CN" altLang="en-US" sz="80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上周内容复习</a:t>
            </a:r>
            <a:endParaRPr lang="zh-CN" sz="80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56710" y="95250"/>
            <a:ext cx="4189095" cy="583565"/>
          </a:xfrm>
          <a:prstGeom prst="rect">
            <a:avLst/>
          </a:prstGeom>
          <a:noFill/>
        </p:spPr>
        <p:txBody>
          <a:bodyPr wrap="square" rtlCol="0">
            <a:spAutoFit/>
          </a:bodyPr>
          <a:lstStyle/>
          <a:p>
            <a:pPr algn="ctr"/>
            <a:r>
              <a:rPr lang="en-US" altLang="zh-CN" sz="3200" b="1">
                <a:solidFill>
                  <a:schemeClr val="bg1"/>
                </a:solidFill>
              </a:rPr>
              <a:t>EDB</a:t>
            </a:r>
            <a:r>
              <a:rPr lang="zh-CN" altLang="en-US" sz="3200" b="1">
                <a:solidFill>
                  <a:schemeClr val="bg1"/>
                </a:solidFill>
              </a:rPr>
              <a:t>异动：产品涨价</a:t>
            </a:r>
            <a:endParaRPr lang="zh-CN" altLang="en-US" sz="3200" b="1">
              <a:solidFill>
                <a:schemeClr val="bg1"/>
              </a:solidFill>
            </a:endParaRPr>
          </a:p>
        </p:txBody>
      </p:sp>
      <p:pic>
        <p:nvPicPr>
          <p:cNvPr id="4" name="图片 3"/>
          <p:cNvPicPr>
            <a:picLocks noChangeAspect="1"/>
          </p:cNvPicPr>
          <p:nvPr/>
        </p:nvPicPr>
        <p:blipFill>
          <a:blip r:embed="rId1"/>
          <a:stretch>
            <a:fillRect/>
          </a:stretch>
        </p:blipFill>
        <p:spPr>
          <a:xfrm>
            <a:off x="229870" y="1182370"/>
            <a:ext cx="7886700" cy="4133850"/>
          </a:xfrm>
          <a:prstGeom prst="rect">
            <a:avLst/>
          </a:prstGeom>
          <a:ln w="28575" cmpd="dbl">
            <a:solidFill>
              <a:schemeClr val="accent1">
                <a:shade val="50000"/>
              </a:schemeClr>
            </a:solidFill>
            <a:prstDash val="solid"/>
          </a:ln>
        </p:spPr>
      </p:pic>
      <p:pic>
        <p:nvPicPr>
          <p:cNvPr id="5" name="图片 4"/>
          <p:cNvPicPr>
            <a:picLocks noChangeAspect="1"/>
          </p:cNvPicPr>
          <p:nvPr/>
        </p:nvPicPr>
        <p:blipFill>
          <a:blip r:embed="rId2"/>
          <a:stretch>
            <a:fillRect/>
          </a:stretch>
        </p:blipFill>
        <p:spPr>
          <a:xfrm>
            <a:off x="8599805" y="1182370"/>
            <a:ext cx="2343150" cy="1181100"/>
          </a:xfrm>
          <a:prstGeom prst="rect">
            <a:avLst/>
          </a:prstGeom>
          <a:ln w="28575" cmpd="dbl">
            <a:solidFill>
              <a:schemeClr val="accent1">
                <a:shade val="50000"/>
              </a:schemeClr>
            </a:solidFill>
            <a:prstDash val="solid"/>
          </a:ln>
        </p:spPr>
      </p:pic>
      <p:pic>
        <p:nvPicPr>
          <p:cNvPr id="7" name="图片 6"/>
          <p:cNvPicPr>
            <a:picLocks noChangeAspect="1"/>
          </p:cNvPicPr>
          <p:nvPr/>
        </p:nvPicPr>
        <p:blipFill>
          <a:blip r:embed="rId3"/>
          <a:stretch>
            <a:fillRect/>
          </a:stretch>
        </p:blipFill>
        <p:spPr>
          <a:xfrm>
            <a:off x="8599805" y="2577465"/>
            <a:ext cx="2331085" cy="1244600"/>
          </a:xfrm>
          <a:prstGeom prst="rect">
            <a:avLst/>
          </a:prstGeom>
          <a:ln w="28575" cmpd="dbl">
            <a:solidFill>
              <a:schemeClr val="accent1">
                <a:shade val="50000"/>
              </a:schemeClr>
            </a:solidFill>
            <a:prstDash val="solid"/>
          </a:ln>
        </p:spPr>
      </p:pic>
      <p:pic>
        <p:nvPicPr>
          <p:cNvPr id="8" name="图片 7"/>
          <p:cNvPicPr>
            <a:picLocks noChangeAspect="1"/>
          </p:cNvPicPr>
          <p:nvPr/>
        </p:nvPicPr>
        <p:blipFill>
          <a:blip r:embed="rId4"/>
          <a:stretch>
            <a:fillRect/>
          </a:stretch>
        </p:blipFill>
        <p:spPr>
          <a:xfrm>
            <a:off x="8599805" y="3982085"/>
            <a:ext cx="2343150" cy="1441450"/>
          </a:xfrm>
          <a:prstGeom prst="rect">
            <a:avLst/>
          </a:prstGeom>
          <a:ln w="28575" cmpd="dbl">
            <a:solidFill>
              <a:schemeClr val="accent1">
                <a:shade val="50000"/>
              </a:schemeClr>
            </a:solidFill>
            <a:prstDash val="solid"/>
          </a:ln>
        </p:spPr>
      </p:pic>
    </p:spTree>
    <p:custDataLst>
      <p:tags r:id="rId5"/>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948055"/>
            <a:ext cx="12192000" cy="5338445"/>
          </a:xfrm>
          <a:prstGeom prst="rect">
            <a:avLst/>
          </a:prstGeom>
        </p:spPr>
      </p:pic>
      <p:sp>
        <p:nvSpPr>
          <p:cNvPr id="2" name="文本框 1"/>
          <p:cNvSpPr txBox="1"/>
          <p:nvPr/>
        </p:nvSpPr>
        <p:spPr>
          <a:xfrm>
            <a:off x="4372610" y="95250"/>
            <a:ext cx="3650615" cy="583565"/>
          </a:xfrm>
          <a:prstGeom prst="rect">
            <a:avLst/>
          </a:prstGeom>
          <a:noFill/>
        </p:spPr>
        <p:txBody>
          <a:bodyPr wrap="square" rtlCol="0">
            <a:spAutoFit/>
          </a:bodyPr>
          <a:lstStyle/>
          <a:p>
            <a:pPr algn="ctr"/>
            <a:r>
              <a:rPr lang="zh-CN" altLang="en-US" sz="3200" b="1">
                <a:solidFill>
                  <a:schemeClr val="bg1"/>
                </a:solidFill>
              </a:rPr>
              <a:t>案例讲解</a:t>
            </a:r>
            <a:r>
              <a:rPr lang="en-US" altLang="zh-CN" sz="3200" b="1">
                <a:solidFill>
                  <a:schemeClr val="bg1"/>
                </a:solidFill>
              </a:rPr>
              <a:t>-</a:t>
            </a:r>
            <a:r>
              <a:rPr lang="zh-CN" altLang="en-US" sz="3200" b="1">
                <a:solidFill>
                  <a:schemeClr val="bg1"/>
                </a:solidFill>
              </a:rPr>
              <a:t>中</a:t>
            </a:r>
            <a:r>
              <a:rPr lang="zh-CN" altLang="en-US" sz="3200" b="1">
                <a:solidFill>
                  <a:schemeClr val="bg1"/>
                </a:solidFill>
              </a:rPr>
              <a:t>钨高新</a:t>
            </a:r>
            <a:endParaRPr lang="zh-CN" altLang="en-US" sz="3200" b="1">
              <a:solidFill>
                <a:schemeClr val="bg1"/>
              </a:solidFill>
            </a:endParaRPr>
          </a:p>
        </p:txBody>
      </p:sp>
      <p:sp>
        <p:nvSpPr>
          <p:cNvPr id="18" name="文本框 17"/>
          <p:cNvSpPr txBox="1"/>
          <p:nvPr/>
        </p:nvSpPr>
        <p:spPr>
          <a:xfrm>
            <a:off x="4606925" y="5243830"/>
            <a:ext cx="2794635" cy="829945"/>
          </a:xfrm>
          <a:prstGeom prst="rect">
            <a:avLst/>
          </a:prstGeom>
          <a:noFill/>
        </p:spPr>
        <p:txBody>
          <a:bodyPr wrap="square" rtlCol="0" anchor="t">
            <a:spAutoFit/>
          </a:bodyPr>
          <a:lstStyle/>
          <a:p>
            <a:pPr algn="l">
              <a:buClrTx/>
              <a:buSzTx/>
              <a:buNone/>
            </a:pPr>
            <a:r>
              <a:rPr lang="zh-CN" altLang="en-US" sz="2400" b="1">
                <a:solidFill>
                  <a:srgbClr val="FF0000"/>
                </a:solidFill>
                <a:latin typeface="思源黑体 CN Bold" panose="020B0800000000000000" charset="-122"/>
                <a:ea typeface="思源黑体 CN Bold" panose="020B0800000000000000" charset="-122"/>
              </a:rPr>
              <a:t>滚动净利润创新高</a:t>
            </a:r>
            <a:endParaRPr lang="zh-CN" altLang="en-US" sz="2400" b="1">
              <a:solidFill>
                <a:srgbClr val="FF0000"/>
              </a:solidFill>
              <a:latin typeface="思源黑体 CN Bold" panose="020B0800000000000000" charset="-122"/>
              <a:ea typeface="思源黑体 CN Bold" panose="020B0800000000000000" charset="-122"/>
            </a:endParaRPr>
          </a:p>
          <a:p>
            <a:pPr algn="l">
              <a:buClrTx/>
              <a:buSzTx/>
              <a:buNone/>
            </a:pPr>
            <a:r>
              <a:rPr lang="zh-CN" altLang="en-US" sz="2400" b="1">
                <a:solidFill>
                  <a:srgbClr val="FF0000"/>
                </a:solidFill>
                <a:latin typeface="思源黑体 CN Bold" panose="020B0800000000000000" charset="-122"/>
                <a:ea typeface="思源黑体 CN Bold" panose="020B0800000000000000" charset="-122"/>
              </a:rPr>
              <a:t>股价也同步创新高</a:t>
            </a:r>
            <a:endParaRPr lang="en-US" altLang="zh-CN" sz="2400" b="1">
              <a:solidFill>
                <a:srgbClr val="FF0000"/>
              </a:solidFill>
              <a:latin typeface="思源黑体 CN Bold" panose="020B0800000000000000" charset="-122"/>
              <a:ea typeface="思源黑体 CN Bold" panose="020B0800000000000000" charset="-122"/>
            </a:endParaRPr>
          </a:p>
        </p:txBody>
      </p:sp>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01600" y="948690"/>
            <a:ext cx="12192000" cy="5300980"/>
          </a:xfrm>
          <a:prstGeom prst="rect">
            <a:avLst/>
          </a:prstGeom>
        </p:spPr>
      </p:pic>
      <p:sp>
        <p:nvSpPr>
          <p:cNvPr id="2" name="文本框 1"/>
          <p:cNvSpPr txBox="1"/>
          <p:nvPr/>
        </p:nvSpPr>
        <p:spPr>
          <a:xfrm>
            <a:off x="4372610" y="95250"/>
            <a:ext cx="3650615" cy="583565"/>
          </a:xfrm>
          <a:prstGeom prst="rect">
            <a:avLst/>
          </a:prstGeom>
          <a:noFill/>
        </p:spPr>
        <p:txBody>
          <a:bodyPr wrap="square" rtlCol="0">
            <a:spAutoFit/>
          </a:bodyPr>
          <a:lstStyle/>
          <a:p>
            <a:pPr algn="ctr"/>
            <a:r>
              <a:rPr lang="zh-CN" altLang="en-US" sz="3200" b="1">
                <a:solidFill>
                  <a:schemeClr val="bg1"/>
                </a:solidFill>
              </a:rPr>
              <a:t>案例讲解</a:t>
            </a:r>
            <a:r>
              <a:rPr lang="en-US" altLang="zh-CN" sz="3200" b="1">
                <a:solidFill>
                  <a:schemeClr val="bg1"/>
                </a:solidFill>
              </a:rPr>
              <a:t>-</a:t>
            </a:r>
            <a:r>
              <a:rPr lang="zh-CN" altLang="en-US" sz="3200" b="1">
                <a:solidFill>
                  <a:schemeClr val="bg1"/>
                </a:solidFill>
              </a:rPr>
              <a:t>澜起科技</a:t>
            </a:r>
            <a:endParaRPr lang="zh-CN" altLang="en-US" sz="3200" b="1">
              <a:solidFill>
                <a:schemeClr val="bg1"/>
              </a:solidFill>
            </a:endParaRPr>
          </a:p>
        </p:txBody>
      </p:sp>
      <p:sp>
        <p:nvSpPr>
          <p:cNvPr id="18" name="文本框 17"/>
          <p:cNvSpPr txBox="1"/>
          <p:nvPr/>
        </p:nvSpPr>
        <p:spPr>
          <a:xfrm>
            <a:off x="4606925" y="5243830"/>
            <a:ext cx="2794635" cy="829945"/>
          </a:xfrm>
          <a:prstGeom prst="rect">
            <a:avLst/>
          </a:prstGeom>
          <a:noFill/>
        </p:spPr>
        <p:txBody>
          <a:bodyPr wrap="square" rtlCol="0" anchor="t">
            <a:spAutoFit/>
          </a:bodyPr>
          <a:lstStyle/>
          <a:p>
            <a:pPr algn="l">
              <a:buClrTx/>
              <a:buSzTx/>
              <a:buNone/>
            </a:pPr>
            <a:r>
              <a:rPr lang="zh-CN" altLang="en-US" sz="2400" b="1">
                <a:solidFill>
                  <a:srgbClr val="FF0000"/>
                </a:solidFill>
                <a:latin typeface="思源黑体 CN Bold" panose="020B0800000000000000" charset="-122"/>
                <a:ea typeface="思源黑体 CN Bold" panose="020B0800000000000000" charset="-122"/>
              </a:rPr>
              <a:t>滚动净利润创新高</a:t>
            </a:r>
            <a:endParaRPr lang="zh-CN" altLang="en-US" sz="2400" b="1">
              <a:solidFill>
                <a:srgbClr val="FF0000"/>
              </a:solidFill>
              <a:latin typeface="思源黑体 CN Bold" panose="020B0800000000000000" charset="-122"/>
              <a:ea typeface="思源黑体 CN Bold" panose="020B0800000000000000" charset="-122"/>
            </a:endParaRPr>
          </a:p>
          <a:p>
            <a:pPr algn="l">
              <a:buClrTx/>
              <a:buSzTx/>
              <a:buNone/>
            </a:pPr>
            <a:r>
              <a:rPr lang="zh-CN" altLang="en-US" sz="2400" b="1">
                <a:solidFill>
                  <a:srgbClr val="FF0000"/>
                </a:solidFill>
                <a:latin typeface="思源黑体 CN Bold" panose="020B0800000000000000" charset="-122"/>
                <a:ea typeface="思源黑体 CN Bold" panose="020B0800000000000000" charset="-122"/>
              </a:rPr>
              <a:t>股价还未创新高的</a:t>
            </a:r>
            <a:endParaRPr lang="zh-CN" altLang="en-US" sz="2400" b="1">
              <a:solidFill>
                <a:srgbClr val="FF0000"/>
              </a:solidFill>
              <a:latin typeface="思源黑体 Medium" panose="020B0600000000000000" charset="-122"/>
              <a:ea typeface="思源黑体 Medium" panose="020B0600000000000000" charset="-122"/>
            </a:endParaRPr>
          </a:p>
        </p:txBody>
      </p:sp>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2.xml><?xml version="1.0" encoding="utf-8"?>
<p:tagLst xmlns:p="http://schemas.openxmlformats.org/presentationml/2006/main">
  <p:tag name="KSO_WM_UNIT_PLACING_PICTURE_USER_VIEWPORT" val="{&quot;height&quot;:2082,&quot;width&quot;:10544}"/>
</p:tagLst>
</file>

<file path=ppt/tags/tag33.xml><?xml version="1.0" encoding="utf-8"?>
<p:tagLst xmlns:p="http://schemas.openxmlformats.org/presentationml/2006/main">
  <p:tag name="KSO_WM_BEAUTIFY_FLAG" val="#wm#"/>
  <p:tag name="KSO_WM_TEMPLATE_CATEGORY" val="custom"/>
  <p:tag name="KSO_WM_TEMPLATE_INDEX" val="20205176"/>
</p:tagLst>
</file>

<file path=ppt/tags/tag34.xml><?xml version="1.0" encoding="utf-8"?>
<p:tagLst xmlns:p="http://schemas.openxmlformats.org/presentationml/2006/main">
  <p:tag name="KSO_WM_BEAUTIFY_FLAG" val="#wm#"/>
  <p:tag name="KSO_WM_TEMPLATE_CATEGORY" val="custom"/>
  <p:tag name="KSO_WM_TEMPLATE_INDEX" val="20205176"/>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wm#"/>
  <p:tag name="KSO_WM_TEMPLATE_CATEGORY" val="custom"/>
  <p:tag name="KSO_WM_TEMPLATE_INDEX" val="20205176"/>
</p:tagLst>
</file>

<file path=ppt/tags/tag39.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wm#"/>
  <p:tag name="KSO_WM_TEMPLATE_CATEGORY" val="custom"/>
  <p:tag name="KSO_WM_TEMPLATE_INDEX" val="20205176"/>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176"/>
</p:tagLst>
</file>

<file path=ppt/tags/tag47.xml><?xml version="1.0" encoding="utf-8"?>
<p:tagLst xmlns:p="http://schemas.openxmlformats.org/presentationml/2006/main">
  <p:tag name="KSO_WM_BEAUTIFY_FLAG" val="#wm#"/>
  <p:tag name="KSO_WM_TEMPLATE_CATEGORY" val="custom"/>
  <p:tag name="KSO_WM_TEMPLATE_INDEX" val="20205176"/>
</p:tagLst>
</file>

<file path=ppt/tags/tag48.xml><?xml version="1.0" encoding="utf-8"?>
<p:tagLst xmlns:p="http://schemas.openxmlformats.org/presentationml/2006/main">
  <p:tag name="KSO_WM_BEAUTIFY_FLAG" val="#wm#"/>
  <p:tag name="KSO_WM_TEMPLATE_CATEGORY" val="custom"/>
  <p:tag name="KSO_WM_TEMPLATE_INDEX" val="20205176"/>
</p:tagLst>
</file>

<file path=ppt/tags/tag49.xml><?xml version="1.0" encoding="utf-8"?>
<p:tagLst xmlns:p="http://schemas.openxmlformats.org/presentationml/2006/main">
  <p:tag name="KSO_WM_BEAUTIFY_FLAG" val="#wm#"/>
  <p:tag name="KSO_WM_TEMPLATE_CATEGORY" val="custom"/>
  <p:tag name="KSO_WM_TEMPLATE_INDEX" val="2020517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176"/>
</p:tagLst>
</file>

<file path=ppt/tags/tag51.xml><?xml version="1.0" encoding="utf-8"?>
<p:tagLst xmlns:p="http://schemas.openxmlformats.org/presentationml/2006/main">
  <p:tag name="KSO_WM_BEAUTIFY_FLAG" val="#wm#"/>
  <p:tag name="KSO_WM_TEMPLATE_CATEGORY" val="custom"/>
  <p:tag name="KSO_WM_TEMPLATE_INDEX" val="20205176"/>
</p:tagLst>
</file>

<file path=ppt/tags/tag52.xml><?xml version="1.0" encoding="utf-8"?>
<p:tagLst xmlns:p="http://schemas.openxmlformats.org/presentationml/2006/main">
  <p:tag name="KSO_WM_BEAUTIFY_FLAG" val="#wm#"/>
  <p:tag name="KSO_WM_TEMPLATE_CATEGORY" val="custom"/>
  <p:tag name="KSO_WM_TEMPLATE_INDEX" val="20205176"/>
</p:tagLst>
</file>

<file path=ppt/tags/tag53.xml><?xml version="1.0" encoding="utf-8"?>
<p:tagLst xmlns:p="http://schemas.openxmlformats.org/presentationml/2006/main">
  <p:tag name="KSO_WM_BEAUTIFY_FLAG" val="#wm#"/>
  <p:tag name="KSO_WM_TEMPLATE_CATEGORY" val="custom"/>
  <p:tag name="KSO_WM_TEMPLATE_INDEX" val="20205176"/>
</p:tagLst>
</file>

<file path=ppt/tags/tag54.xml><?xml version="1.0" encoding="utf-8"?>
<p:tagLst xmlns:p="http://schemas.openxmlformats.org/presentationml/2006/main">
  <p:tag name="KSO_WM_BEAUTIFY_FLAG" val="#wm#"/>
  <p:tag name="KSO_WM_TEMPLATE_CATEGORY" val="custom"/>
  <p:tag name="KSO_WM_TEMPLATE_INDEX" val="20205176"/>
</p:tagLst>
</file>

<file path=ppt/tags/tag55.xml><?xml version="1.0" encoding="utf-8"?>
<p:tagLst xmlns:p="http://schemas.openxmlformats.org/presentationml/2006/main">
  <p:tag name="KSO_WM_BEAUTIFY_FLAG" val="#wm#"/>
  <p:tag name="KSO_WM_TEMPLATE_CATEGORY" val="custom"/>
  <p:tag name="KSO_WM_TEMPLATE_INDEX" val="20205176"/>
</p:tagLst>
</file>

<file path=ppt/tags/tag56.xml><?xml version="1.0" encoding="utf-8"?>
<p:tagLst xmlns:p="http://schemas.openxmlformats.org/presentationml/2006/main">
  <p:tag name="KSO_WM_BEAUTIFY_FLAG" val="#wm#"/>
  <p:tag name="KSO_WM_TEMPLATE_CATEGORY" val="custom"/>
  <p:tag name="KSO_WM_TEMPLATE_INDEX" val="20205176"/>
</p:tagLst>
</file>

<file path=ppt/tags/tag57.xml><?xml version="1.0" encoding="utf-8"?>
<p:tagLst xmlns:p="http://schemas.openxmlformats.org/presentationml/2006/main">
  <p:tag name="KSO_WPP_MARK_KEY" val="257877f6-fe8c-4c47-ab4c-274c99a6a791"/>
  <p:tag name="COMMONDATA" val="eyJoZGlkIjoiNmFkOTM4YTBmYzkwNDBjOWYzNjBlMTAzZTIxNjcwNGEifQ=="/>
</p:tagLst>
</file>

<file path=ppt/tags/tag6.xml><?xml version="1.0" encoding="utf-8"?>
<p:tagLst xmlns:p="http://schemas.openxmlformats.org/presentationml/2006/main">
  <p:tag name="KSO_WM_UNIT_PLACING_PICTURE_USER_VIEWPORT" val="{&quot;height&quot;:10800,&quot;width&quot;:1920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1060</Words>
  <Application>WPS 演示</Application>
  <PresentationFormat>宽屏</PresentationFormat>
  <Paragraphs>114</Paragraphs>
  <Slides>20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微软雅黑</vt:lpstr>
      <vt:lpstr>Wingdings</vt:lpstr>
      <vt:lpstr>思源黑体 CN Medium</vt:lpstr>
      <vt:lpstr>思源黑体 CN Normal</vt:lpstr>
      <vt:lpstr>思源黑体 CN Light</vt:lpstr>
      <vt:lpstr>思源黑体 CN Bold</vt:lpstr>
      <vt:lpstr>DIN Black</vt:lpstr>
      <vt:lpstr>Segoe Print</vt:lpstr>
      <vt:lpstr>Noto Sans S Chinese Medium</vt:lpstr>
      <vt:lpstr>思源黑体 Medium</vt:lpstr>
      <vt:lpstr>黑体</vt:lpstr>
      <vt:lpstr>Arial Unicode MS</vt:lpstr>
      <vt:lpstr>Calibri</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cp:lastModifiedBy>
  <cp:revision>571</cp:revision>
  <dcterms:created xsi:type="dcterms:W3CDTF">2019-06-19T02:08:00Z</dcterms:created>
  <dcterms:modified xsi:type="dcterms:W3CDTF">2026-01-22T11:22:41Z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2DDFABF7C3B54CA8B6CA8207641CF730_13</vt:lpwstr>
  </property>
</Properties>
</file>