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481" r:id="rId3"/>
    <p:sldId id="267" r:id="rId4"/>
    <p:sldId id="329" r:id="rId5"/>
    <p:sldId id="759" r:id="rId6"/>
    <p:sldId id="743" r:id="rId7"/>
    <p:sldId id="768" r:id="rId8"/>
    <p:sldId id="769" r:id="rId9"/>
    <p:sldId id="770" r:id="rId10"/>
    <p:sldId id="601" r:id="rId11"/>
    <p:sldId id="734" r:id="rId12"/>
    <p:sldId id="735" r:id="rId13"/>
    <p:sldId id="736" r:id="rId14"/>
    <p:sldId id="737" r:id="rId15"/>
    <p:sldId id="738" r:id="rId16"/>
    <p:sldId id="739" r:id="rId17"/>
    <p:sldId id="740" r:id="rId18"/>
    <p:sldId id="741" r:id="rId19"/>
    <p:sldId id="742" r:id="rId20"/>
    <p:sldId id="751" r:id="rId21"/>
    <p:sldId id="752" r:id="rId22"/>
    <p:sldId id="753" r:id="rId23"/>
    <p:sldId id="755" r:id="rId24"/>
    <p:sldId id="756" r:id="rId25"/>
    <p:sldId id="757" r:id="rId26"/>
    <p:sldId id="758" r:id="rId27"/>
    <p:sldId id="760" r:id="rId28"/>
    <p:sldId id="764" r:id="rId29"/>
    <p:sldId id="763" r:id="rId30"/>
    <p:sldId id="771" r:id="rId31"/>
    <p:sldId id="772" r:id="rId32"/>
    <p:sldId id="773" r:id="rId33"/>
    <p:sldId id="775" r:id="rId34"/>
    <p:sldId id="778" r:id="rId35"/>
    <p:sldId id="779" r:id="rId36"/>
    <p:sldId id="774" r:id="rId37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787" userDrawn="1">
          <p15:clr>
            <a:srgbClr val="A4A3A4"/>
          </p15:clr>
        </p15:guide>
        <p15:guide id="3" pos="47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1" autoAdjust="0"/>
    <p:restoredTop sz="99761" autoAdjust="0"/>
  </p:normalViewPr>
  <p:slideViewPr>
    <p:cSldViewPr snapToGrid="0" showGuides="1">
      <p:cViewPr varScale="1">
        <p:scale>
          <a:sx n="110" d="100"/>
          <a:sy n="110" d="100"/>
        </p:scale>
        <p:origin x="924" y="108"/>
      </p:cViewPr>
      <p:guideLst>
        <p:guide orient="horz" pos="2200"/>
        <p:guide pos="3787"/>
        <p:guide pos="478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80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391275"/>
            <a:ext cx="11130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方建伟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投顾执业编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号：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A1120613090012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基金从业编号：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A2025062200022x</a:t>
            </a:r>
            <a:endParaRPr lang="en-US" altLang="zh-CN" sz="1200" b="0" i="0" dirty="0">
              <a:solidFill>
                <a:schemeClr val="bg1">
                  <a:lumMod val="50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buClrTx/>
              <a:buSzTx/>
              <a:buFontTx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3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3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8.xml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9.xml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0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1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2.xml"/><Relationship Id="rId1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3.xml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4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5.xml"/><Relationship Id="rId1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7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8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方建伟</a:t>
            </a:r>
            <a:endParaRPr lang="zh-CN" altLang="en-US" sz="26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07485"/>
            <a:ext cx="4057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b="0" i="0" dirty="0">
                <a:solidFill>
                  <a:srgbClr val="B34500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</a:rPr>
              <a:t>A1120613090012</a:t>
            </a:r>
            <a:endParaRPr lang="en-US" altLang="zh-CN" b="0" i="0" dirty="0">
              <a:solidFill>
                <a:srgbClr val="B34500"/>
              </a:solidFill>
              <a:effectLst/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:A2025062200022x</a:t>
            </a:r>
            <a:endParaRPr lang="en-US" altLang="zh-CN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99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经传十大金牌讲师，从事证券行业10余年，自创一套“股海钓鱼操作系统”，真正教中小投资者能够理解市场，更好的适应市场，在市场当中稳定的获利！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1980" y="1681480"/>
            <a:ext cx="76676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sz="6000" b="1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首板强势短线</a:t>
            </a:r>
            <a:endParaRPr lang="zh-CN" sz="6000" b="1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7" name="图片 6" descr="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795" y="747712"/>
            <a:ext cx="2925445" cy="54698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" y="793115"/>
            <a:ext cx="10784205" cy="582993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8323580" y="963930"/>
            <a:ext cx="3093085" cy="364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>
                <a:highlight>
                  <a:srgbClr val="FFFF00"/>
                </a:highlight>
              </a:rPr>
              <a:t>领涨股涨停类型选择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362950" y="3525520"/>
            <a:ext cx="3053715" cy="364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>
                <a:highlight>
                  <a:srgbClr val="FFFF00"/>
                </a:highlight>
              </a:rPr>
              <a:t>跟风股条件类型选择</a:t>
            </a:r>
            <a:endParaRPr lang="zh-CN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325" y="906145"/>
            <a:ext cx="1305560" cy="1010920"/>
          </a:xfrm>
          <a:prstGeom prst="rect">
            <a:avLst/>
          </a:prstGeom>
        </p:spPr>
      </p:pic>
      <p:pic>
        <p:nvPicPr>
          <p:cNvPr id="4" name="图片 3" descr="指引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0425" y="1595120"/>
            <a:ext cx="691515" cy="69151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497580" y="1960880"/>
            <a:ext cx="1737360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领涨股</a:t>
            </a:r>
            <a:r>
              <a:rPr lang="en-US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线图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3497580" y="3926205"/>
            <a:ext cx="2273935" cy="417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跟风股</a:t>
            </a:r>
            <a:r>
              <a:rPr lang="en-US" altLang="zh-CN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线图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" y="916940"/>
            <a:ext cx="11971655" cy="5529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案例讲解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浙江众成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8670" y="871855"/>
            <a:ext cx="6098540" cy="57257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861060"/>
            <a:ext cx="11823065" cy="57175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案例讲解</a:t>
            </a:r>
            <a:r>
              <a:rPr lang="en-US" altLang="zh-CN" sz="3200" b="1">
                <a:solidFill>
                  <a:schemeClr val="bg1"/>
                </a:solidFill>
              </a:rPr>
              <a:t>-</a:t>
            </a:r>
            <a:r>
              <a:rPr lang="zh-CN" altLang="en-US" sz="3200" b="1">
                <a:solidFill>
                  <a:schemeClr val="bg1"/>
                </a:solidFill>
              </a:rPr>
              <a:t>国机精工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8190" y="862965"/>
            <a:ext cx="6059170" cy="56457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6-11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873125"/>
            <a:ext cx="10612755" cy="5727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7-02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230" y="857885"/>
            <a:ext cx="10622280" cy="57537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7-02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230" y="857885"/>
            <a:ext cx="10622280" cy="57537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7-09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485" y="816610"/>
            <a:ext cx="10659745" cy="57740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7-15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715" y="809625"/>
            <a:ext cx="10922635" cy="57429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市场行情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网格交易</a:t>
            </a:r>
            <a:endParaRPr lang="zh-CN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DIN Black" charset="0"/>
                <a:sym typeface="+mn-ea"/>
              </a:rPr>
              <a:t>涨停跟风</a:t>
            </a:r>
            <a:endParaRPr lang="zh-CN" altLang="en-US" sz="320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DIN Black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7-15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0" y="859155"/>
            <a:ext cx="5230495" cy="57035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830" y="821690"/>
            <a:ext cx="10721975" cy="58083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7-23</a:t>
            </a:r>
            <a:endParaRPr lang="en-US" altLang="zh-CN" sz="320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80" y="983615"/>
            <a:ext cx="6581775" cy="5556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7-30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200" y="850900"/>
            <a:ext cx="10558145" cy="57188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7-30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" y="871220"/>
            <a:ext cx="10512425" cy="56940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7-30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840" y="839470"/>
            <a:ext cx="10530840" cy="57042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8-06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185" y="901065"/>
            <a:ext cx="5222875" cy="554863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990" y="901065"/>
            <a:ext cx="5327015" cy="554863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8-13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" y="982345"/>
            <a:ext cx="5862320" cy="52705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945" y="982345"/>
            <a:ext cx="5901055" cy="528066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8-27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680" y="760730"/>
            <a:ext cx="11724005" cy="56603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40259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r>
              <a:rPr lang="zh-CN" altLang="en-US" sz="3200" b="1">
                <a:solidFill>
                  <a:schemeClr val="bg1"/>
                </a:solidFill>
              </a:rPr>
              <a:t>连板股带跟风</a:t>
            </a:r>
            <a:r>
              <a:rPr lang="en-US" altLang="zh-CN" sz="3200" b="1">
                <a:solidFill>
                  <a:schemeClr val="bg1"/>
                </a:solidFill>
              </a:rPr>
              <a:t>10</a:t>
            </a:r>
            <a:r>
              <a:rPr lang="en-US" altLang="zh-CN" sz="3200" b="1">
                <a:solidFill>
                  <a:schemeClr val="bg1"/>
                </a:solidFill>
              </a:rPr>
              <a:t>-15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510" y="895985"/>
            <a:ext cx="10371455" cy="561784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175760" y="2829560"/>
            <a:ext cx="38404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7200" b="1">
                <a:solidFill>
                  <a:srgbClr val="FF0000"/>
                </a:solidFill>
                <a:effectLst/>
              </a:rPr>
              <a:t>无符合的</a:t>
            </a:r>
            <a:endParaRPr lang="zh-CN" altLang="en-US" sz="7200" b="1">
              <a:solidFill>
                <a:srgbClr val="FF0000"/>
              </a:solidFill>
              <a:effectLst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市场行情解读</a:t>
            </a:r>
            <a:endParaRPr lang="en-US" alt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203700" y="95250"/>
            <a:ext cx="40259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 b="1">
                <a:solidFill>
                  <a:schemeClr val="bg1"/>
                </a:solidFill>
              </a:rPr>
              <a:t>如果你觉得操作难</a:t>
            </a:r>
            <a:endParaRPr lang="zh-CN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790" y="911860"/>
            <a:ext cx="7943850" cy="5324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560" y="911860"/>
            <a:ext cx="4762500" cy="481012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_17605248347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</a:rPr>
              <a:t>10</a:t>
            </a:r>
            <a:r>
              <a:rPr lang="zh-CN" altLang="en-US" sz="3200" b="1">
                <a:solidFill>
                  <a:schemeClr val="bg1"/>
                </a:solidFill>
              </a:rPr>
              <a:t>月</a:t>
            </a:r>
            <a:r>
              <a:rPr lang="en-US" altLang="zh-CN" sz="3200" b="1">
                <a:solidFill>
                  <a:schemeClr val="bg1"/>
                </a:solidFill>
              </a:rPr>
              <a:t>15</a:t>
            </a:r>
            <a:r>
              <a:rPr lang="zh-CN" altLang="en-US" sz="3200" b="1">
                <a:solidFill>
                  <a:schemeClr val="bg1"/>
                </a:solidFill>
              </a:rPr>
              <a:t>日观点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87490" y="3277235"/>
            <a:ext cx="5303520" cy="2776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平均股价一直在平台内震荡；</a:t>
            </a:r>
            <a:endParaRPr lang="zh-CN" altLang="en-US"/>
          </a:p>
          <a:p>
            <a:endParaRPr lang="zh-CN" altLang="en-US"/>
          </a:p>
          <a:p>
            <a:r>
              <a:rPr lang="en-US"/>
              <a:t>10</a:t>
            </a:r>
            <a:r>
              <a:rPr lang="zh-CN" altLang="en-US"/>
              <a:t>月</a:t>
            </a:r>
            <a:r>
              <a:rPr lang="en-US" altLang="zh-CN"/>
              <a:t>5</a:t>
            </a:r>
            <a:r>
              <a:rPr lang="zh-CN" altLang="en-US"/>
              <a:t>个交易日，流动资金</a:t>
            </a:r>
            <a:r>
              <a:rPr lang="en-US" altLang="zh-CN"/>
              <a:t>3</a:t>
            </a:r>
            <a:r>
              <a:rPr lang="zh-CN" altLang="en-US"/>
              <a:t>天红，</a:t>
            </a:r>
            <a:r>
              <a:rPr lang="en-US" altLang="zh-CN"/>
              <a:t>2</a:t>
            </a:r>
            <a:r>
              <a:rPr lang="zh-CN" altLang="en-US"/>
              <a:t>天绿。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10</a:t>
            </a:r>
            <a:r>
              <a:rPr lang="zh-CN" altLang="en-US"/>
              <a:t>月两件大事：国内大会</a:t>
            </a:r>
            <a:r>
              <a:rPr lang="en-US" altLang="zh-CN"/>
              <a:t> </a:t>
            </a:r>
            <a:r>
              <a:rPr lang="zh-CN" altLang="en-US"/>
              <a:t>与</a:t>
            </a:r>
            <a:r>
              <a:rPr lang="en-US" altLang="zh-CN"/>
              <a:t> </a:t>
            </a:r>
            <a:r>
              <a:rPr lang="zh-CN" altLang="en-US"/>
              <a:t>美联储议息</a:t>
            </a:r>
            <a:endParaRPr lang="zh-CN" altLang="en-US"/>
          </a:p>
          <a:p>
            <a:endParaRPr lang="zh-CN" altLang="en-US"/>
          </a:p>
          <a:p>
            <a:r>
              <a:rPr lang="zh-CN"/>
              <a:t>整个十月看区间震荡，可采用【网格交易】思路</a:t>
            </a:r>
            <a:endParaRPr lang="zh-CN"/>
          </a:p>
          <a:p>
            <a:endParaRPr lang="zh-CN"/>
          </a:p>
          <a:p>
            <a:r>
              <a:rPr lang="zh-CN"/>
              <a:t>静待大事件之后的变化，偏看向上突破。</a:t>
            </a:r>
            <a:endParaRPr 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310" y="939800"/>
            <a:ext cx="6002655" cy="279209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" y="3934460"/>
            <a:ext cx="6002655" cy="244665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490" y="939800"/>
            <a:ext cx="4133850" cy="211455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网格交易</a:t>
            </a:r>
            <a:endParaRPr 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网格交易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40230" y="892175"/>
            <a:ext cx="8897620" cy="31102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fontAlgn="auto">
              <a:lnSpc>
                <a:spcPct val="140000"/>
              </a:lnSpc>
              <a:spcBef>
                <a:spcPts val="1200"/>
              </a:spcBef>
              <a:buFont typeface="Wingdings" panose="05000000000000000000" charset="0"/>
              <a:buChar char="Ø"/>
            </a:pPr>
            <a:r>
              <a:rPr lang="zh-CN" altLang="en-US"/>
              <a:t>网格交易法算是一种简单的量化交易法，本质上运用的是低吸高抛的原理。</a:t>
            </a:r>
            <a:endParaRPr lang="zh-CN" altLang="en-US"/>
          </a:p>
          <a:p>
            <a:pPr marL="285750" indent="-285750" fontAlgn="auto">
              <a:lnSpc>
                <a:spcPct val="140000"/>
              </a:lnSpc>
              <a:spcBef>
                <a:spcPts val="1200"/>
              </a:spcBef>
              <a:buFont typeface="Wingdings" panose="05000000000000000000" charset="0"/>
              <a:buChar char="Ø"/>
            </a:pPr>
            <a:r>
              <a:rPr lang="zh-CN" altLang="en-US"/>
              <a:t>在制定网格交易策略的时候，事先设定一个价格区间，并将这个区间划分为多个价格网格。当市场价格触及这些网格的上下边界时，就会触发相应的买卖交易指令。向上触及上档网格线卖出，向下触及下档网格线买入，于是，这</a:t>
            </a:r>
            <a:r>
              <a:rPr lang="zh-CN" altLang="en-US"/>
              <a:t>个策略</a:t>
            </a:r>
            <a:r>
              <a:rPr lang="zh-CN" altLang="en-US"/>
              <a:t>就可以在市场波动中反复进行高抛低吸，从而在价格波动中获得稳定的收益。</a:t>
            </a:r>
            <a:endParaRPr lang="zh-CN" altLang="en-US"/>
          </a:p>
          <a:p>
            <a:pPr marL="285750" indent="-285750" fontAlgn="auto">
              <a:lnSpc>
                <a:spcPct val="140000"/>
              </a:lnSpc>
              <a:spcBef>
                <a:spcPts val="1200"/>
              </a:spcBef>
              <a:buFont typeface="Wingdings" panose="05000000000000000000" charset="0"/>
              <a:buChar char="Ø"/>
            </a:pPr>
            <a:r>
              <a:rPr lang="zh-CN" altLang="en-US"/>
              <a:t>网格交易适合长期持有股票或基金的投资者，以及那些希望在震荡市场中积少成多的</a:t>
            </a:r>
            <a:r>
              <a:rPr lang="zh-CN" altLang="en-US">
                <a:sym typeface="+mn-ea"/>
              </a:rPr>
              <a:t>赚取短差收益或</a:t>
            </a:r>
            <a:r>
              <a:rPr lang="zh-CN" altLang="en-US"/>
              <a:t>降低持仓成本</a:t>
            </a:r>
            <a:r>
              <a:rPr lang="zh-CN" altLang="en-US"/>
              <a:t>的投资者。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1226185" y="4640580"/>
            <a:ext cx="2901950" cy="847725"/>
            <a:chOff x="1011" y="2626"/>
            <a:chExt cx="4570" cy="1335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1013" y="2906"/>
              <a:ext cx="43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1013" y="3732"/>
              <a:ext cx="433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8" name="任意多边形 7"/>
            <p:cNvSpPr/>
            <p:nvPr/>
          </p:nvSpPr>
          <p:spPr>
            <a:xfrm>
              <a:off x="1011" y="2797"/>
              <a:ext cx="4571" cy="1164"/>
            </a:xfrm>
            <a:custGeom>
              <a:avLst/>
              <a:gdLst>
                <a:gd name="connisteX0" fmla="*/ 0 w 2934335"/>
                <a:gd name="connsiteY0" fmla="*/ 680587 h 680587"/>
                <a:gd name="connisteX1" fmla="*/ 380365 w 2934335"/>
                <a:gd name="connsiteY1" fmla="*/ 19552 h 680587"/>
                <a:gd name="connisteX2" fmla="*/ 603250 w 2934335"/>
                <a:gd name="connsiteY2" fmla="*/ 639312 h 680587"/>
                <a:gd name="connisteX3" fmla="*/ 901065 w 2934335"/>
                <a:gd name="connsiteY3" fmla="*/ 44317 h 680587"/>
                <a:gd name="connisteX4" fmla="*/ 1174115 w 2934335"/>
                <a:gd name="connsiteY4" fmla="*/ 622802 h 680587"/>
                <a:gd name="connisteX5" fmla="*/ 1347470 w 2934335"/>
                <a:gd name="connsiteY5" fmla="*/ 375152 h 680587"/>
                <a:gd name="connisteX6" fmla="*/ 1446530 w 2934335"/>
                <a:gd name="connsiteY6" fmla="*/ 399917 h 680587"/>
                <a:gd name="connisteX7" fmla="*/ 1727835 w 2934335"/>
                <a:gd name="connsiteY7" fmla="*/ 44317 h 680587"/>
                <a:gd name="connisteX8" fmla="*/ 1826895 w 2934335"/>
                <a:gd name="connsiteY8" fmla="*/ 267202 h 680587"/>
                <a:gd name="connisteX9" fmla="*/ 2016760 w 2934335"/>
                <a:gd name="connsiteY9" fmla="*/ 275457 h 680587"/>
                <a:gd name="connisteX10" fmla="*/ 2256790 w 2934335"/>
                <a:gd name="connsiteY10" fmla="*/ 614547 h 680587"/>
                <a:gd name="connisteX11" fmla="*/ 2504440 w 2934335"/>
                <a:gd name="connsiteY11" fmla="*/ 424682 h 680587"/>
                <a:gd name="connisteX12" fmla="*/ 2653665 w 2934335"/>
                <a:gd name="connsiteY12" fmla="*/ 523742 h 680587"/>
                <a:gd name="connisteX13" fmla="*/ 2818765 w 2934335"/>
                <a:gd name="connsiteY13" fmla="*/ 3042 h 680587"/>
                <a:gd name="connisteX14" fmla="*/ 2934335 w 2934335"/>
                <a:gd name="connsiteY14" fmla="*/ 342132 h 68058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</a:cxnLst>
              <a:rect l="l" t="t" r="r" b="b"/>
              <a:pathLst>
                <a:path w="2934335" h="680587">
                  <a:moveTo>
                    <a:pt x="0" y="680587"/>
                  </a:moveTo>
                  <a:cubicBezTo>
                    <a:pt x="71755" y="535807"/>
                    <a:pt x="259715" y="27807"/>
                    <a:pt x="380365" y="19552"/>
                  </a:cubicBezTo>
                  <a:cubicBezTo>
                    <a:pt x="501015" y="11297"/>
                    <a:pt x="499110" y="634232"/>
                    <a:pt x="603250" y="639312"/>
                  </a:cubicBezTo>
                  <a:cubicBezTo>
                    <a:pt x="707390" y="644392"/>
                    <a:pt x="786765" y="47492"/>
                    <a:pt x="901065" y="44317"/>
                  </a:cubicBezTo>
                  <a:cubicBezTo>
                    <a:pt x="1015365" y="41142"/>
                    <a:pt x="1084580" y="556762"/>
                    <a:pt x="1174115" y="622802"/>
                  </a:cubicBezTo>
                  <a:cubicBezTo>
                    <a:pt x="1263650" y="688842"/>
                    <a:pt x="1292860" y="419602"/>
                    <a:pt x="1347470" y="375152"/>
                  </a:cubicBezTo>
                  <a:cubicBezTo>
                    <a:pt x="1402080" y="330702"/>
                    <a:pt x="1370330" y="465957"/>
                    <a:pt x="1446530" y="399917"/>
                  </a:cubicBezTo>
                  <a:cubicBezTo>
                    <a:pt x="1522730" y="333877"/>
                    <a:pt x="1651635" y="70987"/>
                    <a:pt x="1727835" y="44317"/>
                  </a:cubicBezTo>
                  <a:cubicBezTo>
                    <a:pt x="1804035" y="17647"/>
                    <a:pt x="1769110" y="220847"/>
                    <a:pt x="1826895" y="267202"/>
                  </a:cubicBezTo>
                  <a:cubicBezTo>
                    <a:pt x="1884680" y="313557"/>
                    <a:pt x="1931035" y="206242"/>
                    <a:pt x="2016760" y="275457"/>
                  </a:cubicBezTo>
                  <a:cubicBezTo>
                    <a:pt x="2102485" y="344672"/>
                    <a:pt x="2159000" y="584702"/>
                    <a:pt x="2256790" y="614547"/>
                  </a:cubicBezTo>
                  <a:cubicBezTo>
                    <a:pt x="2354580" y="644392"/>
                    <a:pt x="2425065" y="443097"/>
                    <a:pt x="2504440" y="424682"/>
                  </a:cubicBezTo>
                  <a:cubicBezTo>
                    <a:pt x="2583815" y="406267"/>
                    <a:pt x="2590800" y="608197"/>
                    <a:pt x="2653665" y="523742"/>
                  </a:cubicBezTo>
                  <a:cubicBezTo>
                    <a:pt x="2716530" y="439287"/>
                    <a:pt x="2762885" y="39237"/>
                    <a:pt x="2818765" y="3042"/>
                  </a:cubicBezTo>
                  <a:cubicBezTo>
                    <a:pt x="2874645" y="-33153"/>
                    <a:pt x="2914650" y="264027"/>
                    <a:pt x="2934335" y="342132"/>
                  </a:cubicBezTo>
                </a:path>
              </a:pathLst>
            </a:cu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上箭头 9"/>
            <p:cNvSpPr/>
            <p:nvPr/>
          </p:nvSpPr>
          <p:spPr>
            <a:xfrm>
              <a:off x="1794" y="3732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上箭头 10"/>
            <p:cNvSpPr/>
            <p:nvPr/>
          </p:nvSpPr>
          <p:spPr>
            <a:xfrm>
              <a:off x="2670" y="3732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上箭头 11"/>
            <p:cNvSpPr/>
            <p:nvPr/>
          </p:nvSpPr>
          <p:spPr>
            <a:xfrm>
              <a:off x="4316" y="3732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下箭头 12"/>
            <p:cNvSpPr/>
            <p:nvPr/>
          </p:nvSpPr>
          <p:spPr>
            <a:xfrm>
              <a:off x="1417" y="2626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下箭头 13"/>
            <p:cNvSpPr/>
            <p:nvPr/>
          </p:nvSpPr>
          <p:spPr>
            <a:xfrm>
              <a:off x="2255" y="2626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下箭头 14"/>
            <p:cNvSpPr/>
            <p:nvPr/>
          </p:nvSpPr>
          <p:spPr>
            <a:xfrm>
              <a:off x="3575" y="2626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下箭头 15"/>
            <p:cNvSpPr/>
            <p:nvPr/>
          </p:nvSpPr>
          <p:spPr>
            <a:xfrm>
              <a:off x="5261" y="2626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350510" y="4061460"/>
            <a:ext cx="6149975" cy="1974215"/>
            <a:chOff x="7261" y="1899"/>
            <a:chExt cx="9685" cy="3109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526" y="3077"/>
              <a:ext cx="9407" cy="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526" y="3903"/>
              <a:ext cx="9407" cy="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上箭头 22"/>
            <p:cNvSpPr/>
            <p:nvPr/>
          </p:nvSpPr>
          <p:spPr>
            <a:xfrm>
              <a:off x="7618" y="3903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上箭头 23"/>
            <p:cNvSpPr/>
            <p:nvPr/>
          </p:nvSpPr>
          <p:spPr>
            <a:xfrm>
              <a:off x="8558" y="4734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上箭头 24"/>
            <p:cNvSpPr/>
            <p:nvPr/>
          </p:nvSpPr>
          <p:spPr>
            <a:xfrm>
              <a:off x="11115" y="3088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下箭头 25"/>
            <p:cNvSpPr/>
            <p:nvPr/>
          </p:nvSpPr>
          <p:spPr>
            <a:xfrm>
              <a:off x="9524" y="3621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下箭头 26"/>
            <p:cNvSpPr/>
            <p:nvPr/>
          </p:nvSpPr>
          <p:spPr>
            <a:xfrm>
              <a:off x="10330" y="2797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下箭头 27"/>
            <p:cNvSpPr/>
            <p:nvPr/>
          </p:nvSpPr>
          <p:spPr>
            <a:xfrm>
              <a:off x="10596" y="1899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下箭头 28"/>
            <p:cNvSpPr/>
            <p:nvPr/>
          </p:nvSpPr>
          <p:spPr>
            <a:xfrm>
              <a:off x="11622" y="1975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7524" y="4729"/>
              <a:ext cx="9422" cy="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7524" y="2251"/>
              <a:ext cx="9396" cy="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2" name="任意多边形 31"/>
            <p:cNvSpPr/>
            <p:nvPr/>
          </p:nvSpPr>
          <p:spPr>
            <a:xfrm>
              <a:off x="7261" y="2082"/>
              <a:ext cx="9425" cy="2927"/>
            </a:xfrm>
            <a:custGeom>
              <a:avLst/>
              <a:gdLst>
                <a:gd name="connisteX0" fmla="*/ 0 w 5984875"/>
                <a:gd name="connsiteY0" fmla="*/ 862387 h 1858556"/>
                <a:gd name="connisteX1" fmla="*/ 396875 w 5984875"/>
                <a:gd name="connsiteY1" fmla="*/ 1242117 h 1858556"/>
                <a:gd name="connisteX2" fmla="*/ 603885 w 5984875"/>
                <a:gd name="connsiteY2" fmla="*/ 1043997 h 1858556"/>
                <a:gd name="connisteX3" fmla="*/ 909320 w 5984875"/>
                <a:gd name="connsiteY3" fmla="*/ 1729797 h 1858556"/>
                <a:gd name="connisteX4" fmla="*/ 1050290 w 5984875"/>
                <a:gd name="connsiteY4" fmla="*/ 1482147 h 1858556"/>
                <a:gd name="connisteX5" fmla="*/ 1363980 w 5984875"/>
                <a:gd name="connsiteY5" fmla="*/ 1829492 h 1858556"/>
                <a:gd name="connisteX6" fmla="*/ 1520825 w 5984875"/>
                <a:gd name="connsiteY6" fmla="*/ 977957 h 1858556"/>
                <a:gd name="connisteX7" fmla="*/ 1752600 w 5984875"/>
                <a:gd name="connsiteY7" fmla="*/ 1242117 h 1858556"/>
                <a:gd name="connisteX8" fmla="*/ 2025650 w 5984875"/>
                <a:gd name="connsiteY8" fmla="*/ 539807 h 1858556"/>
                <a:gd name="connisteX9" fmla="*/ 2281555 w 5984875"/>
                <a:gd name="connsiteY9" fmla="*/ 2597 h 1858556"/>
                <a:gd name="connisteX10" fmla="*/ 2554605 w 5984875"/>
                <a:gd name="connsiteY10" fmla="*/ 713162 h 1858556"/>
                <a:gd name="connisteX11" fmla="*/ 2868295 w 5984875"/>
                <a:gd name="connsiteY11" fmla="*/ 43872 h 1858556"/>
                <a:gd name="connisteX12" fmla="*/ 3133090 w 5984875"/>
                <a:gd name="connsiteY12" fmla="*/ 812857 h 1858556"/>
                <a:gd name="connisteX13" fmla="*/ 3446780 w 5984875"/>
                <a:gd name="connsiteY13" fmla="*/ 465512 h 1858556"/>
                <a:gd name="connisteX14" fmla="*/ 3670300 w 5984875"/>
                <a:gd name="connsiteY14" fmla="*/ 1300537 h 1858556"/>
                <a:gd name="connisteX15" fmla="*/ 3992880 w 5984875"/>
                <a:gd name="connsiteY15" fmla="*/ 961447 h 1858556"/>
                <a:gd name="connisteX16" fmla="*/ 4207510 w 5984875"/>
                <a:gd name="connsiteY16" fmla="*/ 1060507 h 1858556"/>
                <a:gd name="connisteX17" fmla="*/ 4546600 w 5984875"/>
                <a:gd name="connsiteY17" fmla="*/ 465512 h 1858556"/>
                <a:gd name="connisteX18" fmla="*/ 4777740 w 5984875"/>
                <a:gd name="connsiteY18" fmla="*/ 903662 h 1858556"/>
                <a:gd name="connisteX19" fmla="*/ 5059045 w 5984875"/>
                <a:gd name="connsiteY19" fmla="*/ 796347 h 1858556"/>
                <a:gd name="connisteX20" fmla="*/ 5414010 w 5984875"/>
                <a:gd name="connsiteY20" fmla="*/ 1829492 h 1858556"/>
                <a:gd name="connisteX21" fmla="*/ 5645785 w 5984875"/>
                <a:gd name="connsiteY21" fmla="*/ 1498657 h 1858556"/>
                <a:gd name="connisteX22" fmla="*/ 5769610 w 5984875"/>
                <a:gd name="connsiteY22" fmla="*/ 1523422 h 1858556"/>
                <a:gd name="connisteX23" fmla="*/ 5984875 w 5984875"/>
                <a:gd name="connsiteY23" fmla="*/ 829367 h 185855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</a:cxnLst>
              <a:rect l="l" t="t" r="r" b="b"/>
              <a:pathLst>
                <a:path w="5984875" h="1858556">
                  <a:moveTo>
                    <a:pt x="0" y="862388"/>
                  </a:moveTo>
                  <a:cubicBezTo>
                    <a:pt x="74930" y="942398"/>
                    <a:pt x="276225" y="1205923"/>
                    <a:pt x="396875" y="1242118"/>
                  </a:cubicBezTo>
                  <a:cubicBezTo>
                    <a:pt x="517525" y="1278313"/>
                    <a:pt x="501650" y="946208"/>
                    <a:pt x="603885" y="1043998"/>
                  </a:cubicBezTo>
                  <a:cubicBezTo>
                    <a:pt x="706120" y="1141788"/>
                    <a:pt x="819785" y="1642168"/>
                    <a:pt x="909320" y="1729798"/>
                  </a:cubicBezTo>
                  <a:cubicBezTo>
                    <a:pt x="998855" y="1817428"/>
                    <a:pt x="959485" y="1462463"/>
                    <a:pt x="1050290" y="1482148"/>
                  </a:cubicBezTo>
                  <a:cubicBezTo>
                    <a:pt x="1141095" y="1501833"/>
                    <a:pt x="1270000" y="1930458"/>
                    <a:pt x="1363980" y="1829493"/>
                  </a:cubicBezTo>
                  <a:cubicBezTo>
                    <a:pt x="1457960" y="1728528"/>
                    <a:pt x="1443355" y="1095433"/>
                    <a:pt x="1520825" y="977958"/>
                  </a:cubicBezTo>
                  <a:cubicBezTo>
                    <a:pt x="1598295" y="860483"/>
                    <a:pt x="1651635" y="1329748"/>
                    <a:pt x="1752600" y="1242118"/>
                  </a:cubicBezTo>
                  <a:cubicBezTo>
                    <a:pt x="1853565" y="1154488"/>
                    <a:pt x="1919605" y="787458"/>
                    <a:pt x="2025650" y="539808"/>
                  </a:cubicBezTo>
                  <a:cubicBezTo>
                    <a:pt x="2131695" y="292158"/>
                    <a:pt x="2175510" y="-32327"/>
                    <a:pt x="2281555" y="2598"/>
                  </a:cubicBezTo>
                  <a:cubicBezTo>
                    <a:pt x="2387600" y="37523"/>
                    <a:pt x="2437130" y="704908"/>
                    <a:pt x="2554605" y="713163"/>
                  </a:cubicBezTo>
                  <a:cubicBezTo>
                    <a:pt x="2672080" y="721418"/>
                    <a:pt x="2752725" y="24188"/>
                    <a:pt x="2868295" y="43873"/>
                  </a:cubicBezTo>
                  <a:cubicBezTo>
                    <a:pt x="2983865" y="63558"/>
                    <a:pt x="3017520" y="728403"/>
                    <a:pt x="3133090" y="812858"/>
                  </a:cubicBezTo>
                  <a:cubicBezTo>
                    <a:pt x="3248660" y="897313"/>
                    <a:pt x="3339465" y="367723"/>
                    <a:pt x="3446780" y="465513"/>
                  </a:cubicBezTo>
                  <a:cubicBezTo>
                    <a:pt x="3554095" y="563303"/>
                    <a:pt x="3561080" y="1201478"/>
                    <a:pt x="3670300" y="1300538"/>
                  </a:cubicBezTo>
                  <a:cubicBezTo>
                    <a:pt x="3779520" y="1399598"/>
                    <a:pt x="3885565" y="1009708"/>
                    <a:pt x="3992880" y="961448"/>
                  </a:cubicBezTo>
                  <a:cubicBezTo>
                    <a:pt x="4100195" y="913188"/>
                    <a:pt x="4097020" y="1159568"/>
                    <a:pt x="4207510" y="1060508"/>
                  </a:cubicBezTo>
                  <a:cubicBezTo>
                    <a:pt x="4318000" y="961448"/>
                    <a:pt x="4432300" y="496628"/>
                    <a:pt x="4546600" y="465513"/>
                  </a:cubicBezTo>
                  <a:cubicBezTo>
                    <a:pt x="4660900" y="434398"/>
                    <a:pt x="4675505" y="837623"/>
                    <a:pt x="4777740" y="903663"/>
                  </a:cubicBezTo>
                  <a:cubicBezTo>
                    <a:pt x="4879975" y="969703"/>
                    <a:pt x="4932045" y="610928"/>
                    <a:pt x="5059045" y="796348"/>
                  </a:cubicBezTo>
                  <a:cubicBezTo>
                    <a:pt x="5186045" y="981768"/>
                    <a:pt x="5296535" y="1689158"/>
                    <a:pt x="5414010" y="1829493"/>
                  </a:cubicBezTo>
                  <a:cubicBezTo>
                    <a:pt x="5531485" y="1969828"/>
                    <a:pt x="5574665" y="1559618"/>
                    <a:pt x="5645785" y="1498658"/>
                  </a:cubicBezTo>
                  <a:cubicBezTo>
                    <a:pt x="5716905" y="1437698"/>
                    <a:pt x="5701665" y="1657408"/>
                    <a:pt x="5769610" y="1523423"/>
                  </a:cubicBezTo>
                  <a:cubicBezTo>
                    <a:pt x="5837555" y="1389438"/>
                    <a:pt x="5944235" y="968433"/>
                    <a:pt x="5984875" y="829368"/>
                  </a:cubicBezTo>
                </a:path>
              </a:pathLst>
            </a:cu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上箭头 32"/>
            <p:cNvSpPr/>
            <p:nvPr/>
          </p:nvSpPr>
          <p:spPr>
            <a:xfrm>
              <a:off x="12877" y="3910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上箭头 33"/>
            <p:cNvSpPr/>
            <p:nvPr/>
          </p:nvSpPr>
          <p:spPr>
            <a:xfrm>
              <a:off x="11984" y="3088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上箭头 34"/>
            <p:cNvSpPr/>
            <p:nvPr/>
          </p:nvSpPr>
          <p:spPr>
            <a:xfrm>
              <a:off x="15363" y="3910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上箭头 35"/>
            <p:cNvSpPr/>
            <p:nvPr/>
          </p:nvSpPr>
          <p:spPr>
            <a:xfrm>
              <a:off x="15597" y="4772"/>
              <a:ext cx="127" cy="229"/>
            </a:xfrm>
            <a:prstGeom prst="upArrow">
              <a:avLst/>
            </a:prstGeom>
            <a:solidFill>
              <a:srgbClr val="D3030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下箭头 37"/>
            <p:cNvSpPr/>
            <p:nvPr/>
          </p:nvSpPr>
          <p:spPr>
            <a:xfrm>
              <a:off x="16442" y="3621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下箭头 38"/>
            <p:cNvSpPr/>
            <p:nvPr/>
          </p:nvSpPr>
          <p:spPr>
            <a:xfrm>
              <a:off x="14130" y="2759"/>
              <a:ext cx="152" cy="28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67230" y="768350"/>
            <a:ext cx="8677275" cy="42195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网格交易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110615" y="5106035"/>
            <a:ext cx="9790430" cy="10604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/>
              <a:t>如图所示，最左边的收盘价是</a:t>
            </a:r>
            <a:r>
              <a:rPr lang="en-US" altLang="zh-CN"/>
              <a:t>5.95</a:t>
            </a:r>
            <a:r>
              <a:rPr lang="zh-CN" altLang="en-US"/>
              <a:t>，最右边的收盘价也是</a:t>
            </a:r>
            <a:r>
              <a:rPr lang="en-US" altLang="zh-CN"/>
              <a:t>5.95</a:t>
            </a:r>
            <a:r>
              <a:rPr lang="zh-CN" altLang="en-US"/>
              <a:t>，如果不做任何操作，则收益为</a:t>
            </a:r>
            <a:r>
              <a:rPr lang="en-US" altLang="zh-CN"/>
              <a:t>0</a:t>
            </a:r>
            <a:r>
              <a:rPr lang="zh-CN" altLang="en-US"/>
              <a:t>。</a:t>
            </a:r>
            <a:endParaRPr lang="zh-CN" altLang="en-US"/>
          </a:p>
          <a:p>
            <a:r>
              <a:rPr lang="zh-CN" altLang="en-US"/>
              <a:t>假设某股民持有</a:t>
            </a:r>
            <a:r>
              <a:rPr lang="en-US" altLang="zh-CN"/>
              <a:t>10000</a:t>
            </a:r>
            <a:r>
              <a:rPr lang="zh-CN" altLang="en-US"/>
              <a:t>股，采用网格交易，</a:t>
            </a:r>
            <a:r>
              <a:rPr lang="zh-CN" altLang="en-US">
                <a:sym typeface="+mn-ea"/>
              </a:rPr>
              <a:t>以</a:t>
            </a:r>
            <a:r>
              <a:rPr lang="en-US" altLang="zh-CN">
                <a:sym typeface="+mn-ea"/>
              </a:rPr>
              <a:t>5.95</a:t>
            </a:r>
            <a:r>
              <a:rPr lang="zh-CN" altLang="en-US">
                <a:sym typeface="+mn-ea"/>
              </a:rPr>
              <a:t>为初始基准价，每上涨</a:t>
            </a:r>
            <a:r>
              <a:rPr lang="en-US" altLang="zh-CN">
                <a:sym typeface="+mn-ea"/>
              </a:rPr>
              <a:t>0.3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5%</a:t>
            </a:r>
            <a:r>
              <a:rPr lang="zh-CN" altLang="en-US">
                <a:sym typeface="+mn-ea"/>
              </a:rPr>
              <a:t>）卖出</a:t>
            </a:r>
            <a:r>
              <a:rPr lang="en-US" altLang="zh-CN">
                <a:sym typeface="+mn-ea"/>
              </a:rPr>
              <a:t>2000</a:t>
            </a:r>
            <a:r>
              <a:rPr lang="zh-CN" altLang="en-US">
                <a:sym typeface="+mn-ea"/>
              </a:rPr>
              <a:t>股，每下跌</a:t>
            </a:r>
            <a:r>
              <a:rPr lang="en-US" altLang="zh-CN">
                <a:sym typeface="+mn-ea"/>
              </a:rPr>
              <a:t>0.3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-5%</a:t>
            </a:r>
            <a:r>
              <a:rPr lang="zh-CN" altLang="en-US">
                <a:sym typeface="+mn-ea"/>
              </a:rPr>
              <a:t>）买入</a:t>
            </a:r>
            <a:r>
              <a:rPr lang="en-US" altLang="zh-CN">
                <a:sym typeface="+mn-ea"/>
              </a:rPr>
              <a:t>2000</a:t>
            </a:r>
            <a:r>
              <a:rPr lang="zh-CN" altLang="en-US">
                <a:sym typeface="+mn-ea"/>
              </a:rPr>
              <a:t>股，则最终在这个震荡区间的收益可以增加</a:t>
            </a:r>
            <a:r>
              <a:rPr lang="en-US" altLang="zh-CN">
                <a:sym typeface="+mn-ea"/>
              </a:rPr>
              <a:t>9%</a:t>
            </a:r>
            <a:r>
              <a:rPr lang="zh-CN" altLang="en-US">
                <a:sym typeface="+mn-ea"/>
              </a:rPr>
              <a:t>，本次股数持仓没</a:t>
            </a:r>
            <a:r>
              <a:rPr lang="zh-CN">
                <a:sym typeface="+mn-ea"/>
              </a:rPr>
              <a:t>变。</a:t>
            </a:r>
            <a:endParaRPr lang="zh-CN"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840865" y="2930525"/>
            <a:ext cx="8930005" cy="1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4"/>
            </p:custDataLst>
          </p:nvPr>
        </p:nvCxnSpPr>
        <p:spPr>
          <a:xfrm>
            <a:off x="1840865" y="1955165"/>
            <a:ext cx="8930005" cy="1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上下箭头 17"/>
          <p:cNvSpPr/>
          <p:nvPr/>
        </p:nvSpPr>
        <p:spPr>
          <a:xfrm>
            <a:off x="1752600" y="2023110"/>
            <a:ext cx="191770" cy="852805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>
            <p:custDataLst>
              <p:tags r:id="rId5"/>
            </p:custDataLst>
          </p:nvPr>
        </p:nvCxnSpPr>
        <p:spPr>
          <a:xfrm>
            <a:off x="1840865" y="3905885"/>
            <a:ext cx="8930005" cy="1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上下箭头 21"/>
          <p:cNvSpPr/>
          <p:nvPr>
            <p:custDataLst>
              <p:tags r:id="rId6"/>
            </p:custDataLst>
          </p:nvPr>
        </p:nvSpPr>
        <p:spPr>
          <a:xfrm>
            <a:off x="1752600" y="2998470"/>
            <a:ext cx="191770" cy="852805"/>
          </a:xfrm>
          <a:prstGeom prst="up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2050415" y="367792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3071495" y="367792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5359400" y="367792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7075170" y="367792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8905875" y="367792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4573905" y="270256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6499860" y="270256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8617585" y="270256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9787255" y="2702560"/>
            <a:ext cx="469265" cy="469265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买</a:t>
            </a:r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2519680" y="2738755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3609975" y="2738755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3988435" y="1727200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5675630" y="2702560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6221730" y="1727200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7559040" y="2673985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9432925" y="1727200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8028305" y="1727200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9260205" y="2702560"/>
            <a:ext cx="469265" cy="469265"/>
          </a:xfrm>
          <a:prstGeom prst="ellipse">
            <a:avLst/>
          </a:prstGeom>
          <a:solidFill>
            <a:schemeClr val="accent3">
              <a:lumMod val="5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卖</a:t>
            </a:r>
            <a:endParaRPr lang="zh-CN" altLang="en-US"/>
          </a:p>
        </p:txBody>
      </p:sp>
      <p:sp>
        <p:nvSpPr>
          <p:cNvPr id="59" name="右箭头 58"/>
          <p:cNvSpPr/>
          <p:nvPr/>
        </p:nvSpPr>
        <p:spPr>
          <a:xfrm>
            <a:off x="267970" y="2661920"/>
            <a:ext cx="1484630" cy="546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初始基准价</a:t>
            </a:r>
            <a:endParaRPr lang="zh-CN" altLang="en-US"/>
          </a:p>
        </p:txBody>
      </p:sp>
      <p:sp>
        <p:nvSpPr>
          <p:cNvPr id="60" name="右箭头 59"/>
          <p:cNvSpPr/>
          <p:nvPr>
            <p:custDataLst>
              <p:tags r:id="rId7"/>
            </p:custDataLst>
          </p:nvPr>
        </p:nvSpPr>
        <p:spPr>
          <a:xfrm>
            <a:off x="267970" y="1712595"/>
            <a:ext cx="1484630" cy="1026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网格间隔</a:t>
            </a:r>
            <a:r>
              <a:rPr lang="en-US" altLang="zh-CN"/>
              <a:t>0.3</a:t>
            </a:r>
            <a:r>
              <a:rPr lang="zh-CN" altLang="en-US"/>
              <a:t>元</a:t>
            </a:r>
            <a:endParaRPr lang="zh-CN" altLang="en-US"/>
          </a:p>
        </p:txBody>
      </p:sp>
      <p:sp>
        <p:nvSpPr>
          <p:cNvPr id="61" name="右箭头 60"/>
          <p:cNvSpPr/>
          <p:nvPr>
            <p:custDataLst>
              <p:tags r:id="rId8"/>
            </p:custDataLst>
          </p:nvPr>
        </p:nvSpPr>
        <p:spPr>
          <a:xfrm>
            <a:off x="245110" y="3121025"/>
            <a:ext cx="1484630" cy="1026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网格间隔</a:t>
            </a:r>
            <a:r>
              <a:rPr lang="en-US" altLang="zh-CN"/>
              <a:t>0.3</a:t>
            </a:r>
            <a:r>
              <a:rPr lang="zh-CN" altLang="en-US"/>
              <a:t>元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49" grpId="0" bldLvl="0" animBg="1"/>
      <p:bldP spid="41" grpId="0" bldLvl="0" animBg="1"/>
      <p:bldP spid="50" grpId="0" bldLvl="0" animBg="1"/>
      <p:bldP spid="51" grpId="0" bldLvl="0" animBg="1"/>
      <p:bldP spid="45" grpId="0" bldLvl="0" animBg="1"/>
      <p:bldP spid="42" grpId="0" bldLvl="0" animBg="1"/>
      <p:bldP spid="52" grpId="0" bldLvl="0" animBg="1"/>
      <p:bldP spid="53" grpId="0" bldLvl="0" animBg="1"/>
      <p:bldP spid="46" grpId="0" bldLvl="0" animBg="1"/>
      <p:bldP spid="43" grpId="0" bldLvl="0" animBg="1"/>
      <p:bldP spid="54" grpId="0" bldLvl="0" animBg="1"/>
      <p:bldP spid="56" grpId="0" bldLvl="0" animBg="1"/>
      <p:bldP spid="47" grpId="0" bldLvl="0" animBg="1"/>
      <p:bldP spid="44" grpId="0" bldLvl="0" animBg="1"/>
      <p:bldP spid="57" grpId="0" bldLvl="0" animBg="1"/>
      <p:bldP spid="55" grpId="0" bldLvl="0" animBg="1"/>
      <p:bldP spid="4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14545" y="95250"/>
            <a:ext cx="3076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网格交易</a:t>
            </a:r>
            <a:endParaRPr lang="en-US" altLang="zh-CN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180" y="861695"/>
            <a:ext cx="3048000" cy="51339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726180" y="1156970"/>
            <a:ext cx="798639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证券代码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输入需要挂单的股票名称或代码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初始基准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：初始买卖的分界线，以此为准，向上触发是卖操作，向下触发是买操作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网格间隔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：按差价或按比例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④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委托价格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一档成交优先级最低，根据计划成交的紧迫性设置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⑤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每笔委托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股数（必须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的倍数）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⑥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股价上限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网格区间最高价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⑦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股价下限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网格区间最低价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⑧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最大净买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：该网格条件单启动后网格触发的累计实际买入量-网格触发的累计实际卖出量。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⑨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最大净卖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：最大净卖=该网格条件单启动后网格触发的累计实际卖出量-网格触发的累计实际买入量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锁定最大净卖：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当不想卖掉底仓时，适用于已有持仓想解套的用户。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25000"/>
              </a:lnSpc>
              <a:spcBef>
                <a:spcPts val="0"/>
              </a:spcBef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涨停跟风</a:t>
            </a:r>
            <a:endParaRPr lang="zh-CN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COMMONDATA" val="eyJoZGlkIjoiOGE4MmM3N2M1Njg0N2RlMTM3NDgxNjk5YmFiZDMxNTIifQ=="/>
  <p:tag name="KSO_WPP_MARK_KEY" val="257877f6-fe8c-4c47-ab4c-274c99a6a791"/>
  <p:tag name="commondata" val="eyJoZGlkIjoiNmFkOTM4YTBmYzkwNDBjOWYzNjBlMTAzZTIxNjcwNGE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1191</Words>
  <Application>WPS 演示</Application>
  <PresentationFormat>宽屏</PresentationFormat>
  <Paragraphs>159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DIN Black</vt:lpstr>
      <vt:lpstr>Segoe Print</vt:lpstr>
      <vt:lpstr>Noto Sans S Chinese Medium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十二猪肠</cp:lastModifiedBy>
  <cp:revision>503</cp:revision>
  <dcterms:created xsi:type="dcterms:W3CDTF">2019-06-19T02:08:00Z</dcterms:created>
  <dcterms:modified xsi:type="dcterms:W3CDTF">2025-10-15T11:39:04Z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2DDFABF7C3B54CA8B6CA8207641CF730_13</vt:lpwstr>
  </property>
</Properties>
</file>