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81" r:id="rId3"/>
    <p:sldId id="267" r:id="rId4"/>
    <p:sldId id="329" r:id="rId5"/>
    <p:sldId id="334" r:id="rId6"/>
    <p:sldId id="641" r:id="rId7"/>
    <p:sldId id="601" r:id="rId8"/>
    <p:sldId id="581" r:id="rId9"/>
    <p:sldId id="626" r:id="rId10"/>
    <p:sldId id="627" r:id="rId11"/>
    <p:sldId id="633" r:id="rId12"/>
    <p:sldId id="634" r:id="rId13"/>
    <p:sldId id="491" r:id="rId14"/>
    <p:sldId id="602" r:id="rId15"/>
    <p:sldId id="616" r:id="rId16"/>
    <p:sldId id="628" r:id="rId17"/>
    <p:sldId id="636" r:id="rId18"/>
    <p:sldId id="642" r:id="rId19"/>
    <p:sldId id="656" r:id="rId20"/>
    <p:sldId id="655" r:id="rId21"/>
    <p:sldId id="272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787" userDrawn="1">
          <p15:clr>
            <a:srgbClr val="A4A3A4"/>
          </p15:clr>
        </p15:guide>
        <p15:guide id="3" pos="4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200"/>
        <p:guide pos="3787"/>
        <p:guide pos="4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58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方建伟丨执业编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2.xml"/><Relationship Id="rId2" Type="http://schemas.openxmlformats.org/officeDocument/2006/relationships/image" Target="../media/image20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3.xml"/><Relationship Id="rId2" Type="http://schemas.openxmlformats.org/officeDocument/2006/relationships/image" Target="../media/image20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6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8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9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image" Target="../media/image34.jpeg"/><Relationship Id="rId4" Type="http://schemas.openxmlformats.org/officeDocument/2006/relationships/tags" Target="../tags/tag52.xml"/><Relationship Id="rId3" Type="http://schemas.openxmlformats.org/officeDocument/2006/relationships/image" Target="../media/image33.jpeg"/><Relationship Id="rId2" Type="http://schemas.openxmlformats.org/officeDocument/2006/relationships/tags" Target="../tags/tag51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56.xml"/><Relationship Id="rId10" Type="http://schemas.openxmlformats.org/officeDocument/2006/relationships/image" Target="../media/image36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image" Target="../media/image20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68148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潜伏的逻辑与策略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847725"/>
            <a:ext cx="12036425" cy="56921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11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29</a:t>
            </a:r>
            <a:r>
              <a:rPr lang="zh-CN" altLang="en-US" sz="3200" b="1">
                <a:solidFill>
                  <a:schemeClr val="bg1"/>
                </a:solidFill>
              </a:rPr>
              <a:t>日表现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8625205" y="4679950"/>
            <a:ext cx="1646555" cy="818515"/>
          </a:xfrm>
          <a:prstGeom prst="wedgeRoundRectCallout">
            <a:avLst>
              <a:gd name="adj1" fmla="val -16525"/>
              <a:gd name="adj2" fmla="val -12509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11</a:t>
            </a:r>
            <a:r>
              <a:rPr lang="zh-CN" altLang="en-US"/>
              <a:t>点前推送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365" y="1580515"/>
            <a:ext cx="3858260" cy="8312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54365" y="1580515"/>
            <a:ext cx="716915" cy="696595"/>
          </a:xfrm>
          <a:prstGeom prst="rect">
            <a:avLst/>
          </a:prstGeom>
          <a:solidFill>
            <a:schemeClr val="accent6">
              <a:alpha val="2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9312275" y="961390"/>
            <a:ext cx="1646555" cy="818515"/>
          </a:xfrm>
          <a:prstGeom prst="wedgeRoundRectCallout">
            <a:avLst>
              <a:gd name="adj1" fmla="val -78499"/>
              <a:gd name="adj2" fmla="val 5263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同涨</a:t>
            </a:r>
            <a:r>
              <a:rPr lang="en-US" altLang="zh-CN"/>
              <a:t>+</a:t>
            </a:r>
            <a:r>
              <a:rPr lang="zh-CN" altLang="en-US"/>
              <a:t>同行</a:t>
            </a:r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5887085" y="2277110"/>
            <a:ext cx="1646555" cy="818515"/>
          </a:xfrm>
          <a:prstGeom prst="wedgeRoundRectCallout">
            <a:avLst>
              <a:gd name="adj1" fmla="val 18607"/>
              <a:gd name="adj2" fmla="val -84445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智能辅助</a:t>
            </a:r>
            <a:endParaRPr lang="zh-CN"/>
          </a:p>
          <a:p>
            <a:pPr algn="ctr"/>
            <a:r>
              <a:rPr lang="zh-CN"/>
              <a:t>线附近</a:t>
            </a:r>
            <a:endParaRPr lang="zh-CN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270" y="892175"/>
            <a:ext cx="12004675" cy="55276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12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02</a:t>
            </a:r>
            <a:r>
              <a:rPr lang="zh-CN" altLang="en-US" sz="3200" b="1">
                <a:solidFill>
                  <a:schemeClr val="bg1"/>
                </a:solidFill>
              </a:rPr>
              <a:t>日表现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8563610" y="4330065"/>
            <a:ext cx="1646555" cy="818515"/>
          </a:xfrm>
          <a:prstGeom prst="wedgeRoundRectCallout">
            <a:avLst>
              <a:gd name="adj1" fmla="val -16525"/>
              <a:gd name="adj2" fmla="val -12509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11</a:t>
            </a:r>
            <a:r>
              <a:rPr lang="zh-CN" altLang="en-US"/>
              <a:t>点前推送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365" y="1580515"/>
            <a:ext cx="3858260" cy="8312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54365" y="1580515"/>
            <a:ext cx="716915" cy="696595"/>
          </a:xfrm>
          <a:prstGeom prst="rect">
            <a:avLst/>
          </a:prstGeom>
          <a:solidFill>
            <a:schemeClr val="accent6">
              <a:alpha val="2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9312275" y="961390"/>
            <a:ext cx="1646555" cy="818515"/>
          </a:xfrm>
          <a:prstGeom prst="wedgeRoundRectCallout">
            <a:avLst>
              <a:gd name="adj1" fmla="val -78499"/>
              <a:gd name="adj2" fmla="val 5263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同涨</a:t>
            </a:r>
            <a:r>
              <a:rPr lang="en-US" altLang="zh-CN"/>
              <a:t>+</a:t>
            </a:r>
            <a:r>
              <a:rPr lang="zh-CN" altLang="en-US"/>
              <a:t>同行</a:t>
            </a:r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6167120" y="2329815"/>
            <a:ext cx="1646555" cy="818515"/>
          </a:xfrm>
          <a:prstGeom prst="wedgeRoundRectCallout">
            <a:avLst>
              <a:gd name="adj1" fmla="val 18607"/>
              <a:gd name="adj2" fmla="val -84445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智能辅助</a:t>
            </a:r>
            <a:endParaRPr lang="zh-CN"/>
          </a:p>
          <a:p>
            <a:pPr algn="ctr"/>
            <a:r>
              <a:rPr lang="zh-CN"/>
              <a:t>线附近</a:t>
            </a:r>
            <a:endParaRPr lang="zh-CN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产品异动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" y="869950"/>
            <a:ext cx="12028170" cy="55486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82770" y="95250"/>
            <a:ext cx="3404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产品涨价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天然气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" y="856615"/>
            <a:ext cx="11797030" cy="56838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82770" y="95250"/>
            <a:ext cx="3404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产品热销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天然气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82770" y="95250"/>
            <a:ext cx="3404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量价齐升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天然气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130" y="883285"/>
            <a:ext cx="5941060" cy="260985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280" y="883285"/>
            <a:ext cx="3684905" cy="562229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5" y="3628390"/>
            <a:ext cx="5690870" cy="284226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82770" y="95250"/>
            <a:ext cx="3404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量价齐升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天然气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65" y="991235"/>
            <a:ext cx="11990070" cy="5369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890" y="832485"/>
            <a:ext cx="10649585" cy="5740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645" y="6583045"/>
            <a:ext cx="8770620" cy="266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064385" y="0"/>
            <a:ext cx="7831455" cy="768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pitchFamily="34" charset="-122"/>
                <a:sym typeface="+mn-ea"/>
              </a:rPr>
              <a:t>2025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pitchFamily="34" charset="-122"/>
                <a:sym typeface="+mn-ea"/>
              </a:rPr>
              <a:t>投资日历赢历</a:t>
            </a:r>
            <a:endParaRPr lang="zh-CN" altLang="en-US" sz="4400" b="1" noProof="0" dirty="0">
              <a:solidFill>
                <a:srgbClr val="FFFFFF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765" y="6583045"/>
            <a:ext cx="11113770" cy="266700"/>
          </a:xfrm>
          <a:prstGeom prst="rect">
            <a:avLst/>
          </a:prstGeom>
        </p:spPr>
      </p:pic>
      <p:pic>
        <p:nvPicPr>
          <p:cNvPr id="18" name="图片 17" descr="2025-03投资日历_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3812"/>
          <a:stretch>
            <a:fillRect/>
          </a:stretch>
        </p:blipFill>
        <p:spPr>
          <a:xfrm>
            <a:off x="8872855" y="1664335"/>
            <a:ext cx="3190240" cy="44862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图片 18" descr="2025-03投资日历_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3753"/>
          <a:stretch>
            <a:fillRect/>
          </a:stretch>
        </p:blipFill>
        <p:spPr>
          <a:xfrm>
            <a:off x="5620385" y="1664335"/>
            <a:ext cx="3190240" cy="448627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2363470" y="1183640"/>
            <a:ext cx="316992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</a:rPr>
              <a:t>日历封面</a:t>
            </a:r>
            <a:endParaRPr lang="zh-CN" altLang="en-US" sz="2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5620385" y="1183640"/>
            <a:ext cx="316992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</a:rPr>
              <a:t>日历</a:t>
            </a:r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</a:rPr>
              <a:t>月度页</a:t>
            </a:r>
            <a:endParaRPr lang="zh-CN" altLang="en-US" sz="2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8872855" y="1183640"/>
            <a:ext cx="316992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</a:rPr>
              <a:t>日历</a:t>
            </a:r>
            <a:r>
              <a:rPr lang="zh-CN" altLang="en-US" sz="2400">
                <a:solidFill>
                  <a:srgbClr val="FF0000"/>
                </a:solidFill>
                <a:highlight>
                  <a:srgbClr val="FFFF00"/>
                </a:highlight>
              </a:rPr>
              <a:t>内页</a:t>
            </a:r>
            <a:endParaRPr lang="zh-CN" altLang="en-US" sz="24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0" y="3094990"/>
            <a:ext cx="2272665" cy="22726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33350" y="2395855"/>
            <a:ext cx="2095500" cy="6991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惊喜预售价</a:t>
            </a:r>
            <a:r>
              <a:rPr lang="en-US" altLang="zh-CN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98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扫码抢购👇</a:t>
            </a:r>
            <a:r>
              <a:rPr lang="en-US" altLang="zh-CN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包邮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rcRect t="14516"/>
          <a:stretch>
            <a:fillRect/>
          </a:stretch>
        </p:blipFill>
        <p:spPr>
          <a:xfrm>
            <a:off x="2334895" y="1664335"/>
            <a:ext cx="3223260" cy="4485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830" y="5300345"/>
            <a:ext cx="21088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日起发货</a:t>
            </a:r>
            <a:endParaRPr lang="zh-CN" altLang="en-US" sz="20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市场行情解读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异动跟风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产品分析、产品异动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市场行情解读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8640" y="5810250"/>
            <a:ext cx="11312525" cy="710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、流动资金连续翻红，上方来自牛线的压力位，捕捞季节金叉，横向统计红黄色线向上；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、关注这里到底是捕捞季节死叉进入调整，还是熊线上移推动平均股价突破牛线。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12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11</a:t>
            </a:r>
            <a:r>
              <a:rPr lang="zh-CN" altLang="en-US" sz="3200" b="1">
                <a:solidFill>
                  <a:schemeClr val="bg1"/>
                </a:solidFill>
              </a:rPr>
              <a:t>日观点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" y="868680"/>
            <a:ext cx="7931785" cy="4751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130" y="3933825"/>
            <a:ext cx="3987800" cy="16865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130" y="868680"/>
            <a:ext cx="3962400" cy="2019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7315" y="5810250"/>
            <a:ext cx="11312525" cy="710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无论从上证指数的</a:t>
            </a:r>
            <a:r>
              <a:rPr lang="en-US" altLang="zh-CN"/>
              <a:t>K</a:t>
            </a:r>
            <a:r>
              <a:rPr lang="zh-CN" altLang="en-US"/>
              <a:t>线看，还是从平均股价的</a:t>
            </a:r>
            <a:r>
              <a:rPr lang="en-US" altLang="zh-CN"/>
              <a:t>K</a:t>
            </a:r>
            <a:r>
              <a:rPr lang="zh-CN" altLang="en-US"/>
              <a:t>线看，都是明显的上升通道，并且均线系统也是多头发散。</a:t>
            </a:r>
            <a:endParaRPr lang="zh-CN" altLang="en-US"/>
          </a:p>
          <a:p>
            <a:r>
              <a:rPr lang="zh-CN" altLang="en-US"/>
              <a:t>从趋势分析来看，这里整体是一个看上的局面，注意市场的可能性向上突破。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12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11</a:t>
            </a:r>
            <a:r>
              <a:rPr lang="zh-CN" altLang="en-US" sz="3200" b="1">
                <a:solidFill>
                  <a:schemeClr val="bg1"/>
                </a:solidFill>
              </a:rPr>
              <a:t>日观点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942340"/>
            <a:ext cx="5968365" cy="47269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120" y="942340"/>
            <a:ext cx="5956300" cy="47263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异动跟风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3240" y="1064895"/>
            <a:ext cx="886714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流程：</a:t>
            </a:r>
            <a:r>
              <a:rPr lang="zh-CN" b="1">
                <a:solidFill>
                  <a:srgbClr val="FF0000"/>
                </a:solidFill>
              </a:rPr>
              <a:t>（只玩大盘金叉的时候）</a:t>
            </a:r>
            <a:endParaRPr lang="zh-CN" b="1">
              <a:solidFill>
                <a:srgbClr val="FF0000"/>
              </a:solidFill>
            </a:endParaRPr>
          </a:p>
          <a:p>
            <a:endParaRPr lang="zh-CN"/>
          </a:p>
          <a:p>
            <a:r>
              <a:rPr lang="en-US" altLang="zh-CN"/>
              <a:t>1</a:t>
            </a:r>
            <a:r>
              <a:rPr lang="zh-CN" altLang="en-US"/>
              <a:t>、当</a:t>
            </a:r>
            <a:r>
              <a:rPr lang="en-US" altLang="zh-CN"/>
              <a:t>AI</a:t>
            </a:r>
            <a:r>
              <a:rPr lang="zh-CN" altLang="en-US"/>
              <a:t>推送出来的时候，只需要识别是否符合条件即可操作。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、领涨关联是：</a:t>
            </a:r>
            <a:r>
              <a:rPr lang="zh-CN" altLang="en-US" b="1">
                <a:solidFill>
                  <a:srgbClr val="FF0000"/>
                </a:solidFill>
              </a:rPr>
              <a:t>同</a:t>
            </a:r>
            <a:r>
              <a:rPr lang="zh-CN" altLang="en-US"/>
              <a:t>涨序列、</a:t>
            </a:r>
            <a:r>
              <a:rPr lang="zh-CN" altLang="en-US" b="1">
                <a:solidFill>
                  <a:srgbClr val="FF0000"/>
                </a:solidFill>
              </a:rPr>
              <a:t>同</a:t>
            </a:r>
            <a:r>
              <a:rPr lang="zh-CN" altLang="en-US"/>
              <a:t>行共振</a:t>
            </a:r>
            <a:r>
              <a:rPr lang="en-US" altLang="zh-CN"/>
              <a:t>/</a:t>
            </a:r>
            <a:r>
              <a:rPr lang="zh-CN" altLang="en-US" b="1">
                <a:solidFill>
                  <a:srgbClr val="FF0000"/>
                </a:solidFill>
              </a:rPr>
              <a:t>同</a:t>
            </a:r>
            <a:r>
              <a:rPr lang="zh-CN" altLang="en-US"/>
              <a:t>供应链（要有</a:t>
            </a:r>
            <a:r>
              <a:rPr lang="zh-CN" altLang="en-US" sz="2400" b="1">
                <a:solidFill>
                  <a:srgbClr val="FF0000"/>
                </a:solidFill>
              </a:rPr>
              <a:t>两同或两同以上</a:t>
            </a:r>
            <a:r>
              <a:rPr lang="zh-CN" altLang="en-US"/>
              <a:t>）。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、跟风个股的出</a:t>
            </a:r>
            <a:r>
              <a:rPr lang="zh-CN" altLang="en-US"/>
              <a:t>击信号即为买入时机（如若看时个股已经涨起来了则放弃）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、出击信号发生时，</a:t>
            </a:r>
            <a:r>
              <a:rPr lang="zh-CN"/>
              <a:t>优选</a:t>
            </a:r>
            <a:r>
              <a:rPr lang="zh-CN" sz="2400" b="1">
                <a:solidFill>
                  <a:schemeClr val="accent3">
                    <a:lumMod val="75000"/>
                  </a:schemeClr>
                </a:solidFill>
              </a:rPr>
              <a:t>绿盘</a:t>
            </a:r>
            <a:r>
              <a:rPr lang="zh-CN"/>
              <a:t>的个股（绿盘再转红盘的空间大）</a:t>
            </a:r>
            <a:endParaRPr lang="zh-CN"/>
          </a:p>
          <a:p>
            <a:endParaRPr lang="zh-CN"/>
          </a:p>
          <a:p>
            <a:r>
              <a:rPr lang="en-US" altLang="zh-CN"/>
              <a:t>5</a:t>
            </a:r>
            <a:r>
              <a:rPr lang="zh-CN" altLang="en-US"/>
              <a:t>、优选上午</a:t>
            </a:r>
            <a:r>
              <a:rPr lang="en-US" altLang="zh-CN" sz="2400" b="1">
                <a:solidFill>
                  <a:srgbClr val="FF0000"/>
                </a:solidFill>
              </a:rPr>
              <a:t>11</a:t>
            </a:r>
            <a:r>
              <a:rPr lang="zh-CN" altLang="en-US" sz="2400" b="1">
                <a:solidFill>
                  <a:srgbClr val="FF0000"/>
                </a:solidFill>
              </a:rPr>
              <a:t>点</a:t>
            </a:r>
            <a:r>
              <a:rPr lang="zh-CN" altLang="en-US"/>
              <a:t>前推送的个股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、优选个股处于智能辅助线附近或线下但有金叉趋势的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</a:t>
            </a:r>
            <a:r>
              <a:rPr lang="en-US" altLang="zh-CN"/>
              <a:t>T+1</a:t>
            </a:r>
            <a:r>
              <a:rPr lang="zh-CN" altLang="en-US"/>
              <a:t>操作，次日止盈或止损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40" y="969010"/>
            <a:ext cx="12067540" cy="54483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11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28</a:t>
            </a:r>
            <a:r>
              <a:rPr lang="zh-CN" altLang="en-US" sz="3200" b="1">
                <a:solidFill>
                  <a:schemeClr val="bg1"/>
                </a:solidFill>
              </a:rPr>
              <a:t>日表现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8705215" y="4940935"/>
            <a:ext cx="1646555" cy="818515"/>
          </a:xfrm>
          <a:prstGeom prst="wedgeRoundRectCallout">
            <a:avLst>
              <a:gd name="adj1" fmla="val -16525"/>
              <a:gd name="adj2" fmla="val -12509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11</a:t>
            </a:r>
            <a:r>
              <a:rPr lang="zh-CN" altLang="en-US"/>
              <a:t>点前推送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285" y="1647825"/>
            <a:ext cx="3858260" cy="8312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249285" y="1647825"/>
            <a:ext cx="716915" cy="696595"/>
          </a:xfrm>
          <a:prstGeom prst="rect">
            <a:avLst/>
          </a:prstGeom>
          <a:solidFill>
            <a:schemeClr val="accent6">
              <a:alpha val="2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9207500" y="969010"/>
            <a:ext cx="1646555" cy="818515"/>
          </a:xfrm>
          <a:prstGeom prst="wedgeRoundRectCallout">
            <a:avLst>
              <a:gd name="adj1" fmla="val -78499"/>
              <a:gd name="adj2" fmla="val 5263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同涨</a:t>
            </a:r>
            <a:r>
              <a:rPr lang="en-US" altLang="zh-CN"/>
              <a:t>+</a:t>
            </a:r>
            <a:r>
              <a:rPr lang="zh-CN" altLang="en-US"/>
              <a:t>同行</a:t>
            </a:r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5747385" y="2479040"/>
            <a:ext cx="1646555" cy="818515"/>
          </a:xfrm>
          <a:prstGeom prst="wedgeRoundRectCallout">
            <a:avLst>
              <a:gd name="adj1" fmla="val 18607"/>
              <a:gd name="adj2" fmla="val -84445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智能辅助</a:t>
            </a:r>
            <a:endParaRPr lang="zh-CN"/>
          </a:p>
          <a:p>
            <a:pPr algn="ctr"/>
            <a:r>
              <a:rPr lang="zh-CN"/>
              <a:t>线附近</a:t>
            </a:r>
            <a:endParaRPr lang="zh-CN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" y="961390"/>
            <a:ext cx="12104370" cy="55733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11</a:t>
            </a:r>
            <a:r>
              <a:rPr lang="zh-CN" altLang="en-US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28</a:t>
            </a:r>
            <a:r>
              <a:rPr lang="zh-CN" altLang="en-US" sz="3200" b="1">
                <a:solidFill>
                  <a:schemeClr val="bg1"/>
                </a:solidFill>
              </a:rPr>
              <a:t>日表现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8625205" y="4679950"/>
            <a:ext cx="1646555" cy="818515"/>
          </a:xfrm>
          <a:prstGeom prst="wedgeRoundRectCallout">
            <a:avLst>
              <a:gd name="adj1" fmla="val -16525"/>
              <a:gd name="adj2" fmla="val -12509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11</a:t>
            </a:r>
            <a:r>
              <a:rPr lang="zh-CN" altLang="en-US"/>
              <a:t>点前推送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40" y="1647825"/>
            <a:ext cx="3858260" cy="8312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33740" y="1647825"/>
            <a:ext cx="716915" cy="696595"/>
          </a:xfrm>
          <a:prstGeom prst="rect">
            <a:avLst/>
          </a:prstGeom>
          <a:solidFill>
            <a:schemeClr val="accent6">
              <a:alpha val="25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9312275" y="961390"/>
            <a:ext cx="1646555" cy="818515"/>
          </a:xfrm>
          <a:prstGeom prst="wedgeRoundRectCallout">
            <a:avLst>
              <a:gd name="adj1" fmla="val -78499"/>
              <a:gd name="adj2" fmla="val 5263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同涨</a:t>
            </a:r>
            <a:r>
              <a:rPr lang="en-US" altLang="zh-CN"/>
              <a:t>+</a:t>
            </a:r>
            <a:r>
              <a:rPr lang="zh-CN" altLang="en-US"/>
              <a:t>同行</a:t>
            </a:r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5747385" y="2479040"/>
            <a:ext cx="1646555" cy="818515"/>
          </a:xfrm>
          <a:prstGeom prst="wedgeRoundRectCallout">
            <a:avLst>
              <a:gd name="adj1" fmla="val 18607"/>
              <a:gd name="adj2" fmla="val -84445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/>
              <a:t>智能辅助</a:t>
            </a:r>
            <a:endParaRPr lang="zh-CN"/>
          </a:p>
          <a:p>
            <a:pPr algn="ctr"/>
            <a:r>
              <a:rPr lang="zh-CN"/>
              <a:t>线附近</a:t>
            </a:r>
            <a:endParaRPr lang="zh-CN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DIAGRAM_VIRTUALLY_FRAME" val="{&quot;height&quot;:391.1,&quot;left&quot;:186.1,&quot;top&quot;:93.2,&quot;width&quot;:766.55}"/>
</p:tagLst>
</file>

<file path=ppt/tags/tag52.xml><?xml version="1.0" encoding="utf-8"?>
<p:tagLst xmlns:p="http://schemas.openxmlformats.org/presentationml/2006/main">
  <p:tag name="KSO_WM_DIAGRAM_VIRTUALLY_FRAME" val="{&quot;height&quot;:391.1,&quot;left&quot;:186.1,&quot;top&quot;:93.2,&quot;width&quot;:766.55}"/>
</p:tagLst>
</file>

<file path=ppt/tags/tag53.xml><?xml version="1.0" encoding="utf-8"?>
<p:tagLst xmlns:p="http://schemas.openxmlformats.org/presentationml/2006/main">
  <p:tag name="KSO_WM_DIAGRAM_VIRTUALLY_FRAME" val="{&quot;height&quot;:391.1,&quot;left&quot;:186.1,&quot;top&quot;:93.2,&quot;width&quot;:766.55}"/>
</p:tagLst>
</file>

<file path=ppt/tags/tag54.xml><?xml version="1.0" encoding="utf-8"?>
<p:tagLst xmlns:p="http://schemas.openxmlformats.org/presentationml/2006/main">
  <p:tag name="KSO_WM_DIAGRAM_VIRTUALLY_FRAME" val="{&quot;height&quot;:391.1,&quot;left&quot;:186.1,&quot;top&quot;:93.2,&quot;width&quot;:766.55}"/>
</p:tagLst>
</file>

<file path=ppt/tags/tag55.xml><?xml version="1.0" encoding="utf-8"?>
<p:tagLst xmlns:p="http://schemas.openxmlformats.org/presentationml/2006/main">
  <p:tag name="KSO_WM_DIAGRAM_VIRTUALLY_FRAME" val="{&quot;height&quot;:391.1,&quot;left&quot;:186.1,&quot;top&quot;:93.2,&quot;width&quot;:766.55}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NmFkOTM4YTBmYzkwNDBjOWYzNjBlMTAzZTIxNjcwNGE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WPS 演示</Application>
  <PresentationFormat>宽屏</PresentationFormat>
  <Paragraphs>113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Dikon</cp:lastModifiedBy>
  <cp:revision>426</cp:revision>
  <dcterms:created xsi:type="dcterms:W3CDTF">2019-06-19T02:08:00Z</dcterms:created>
  <dcterms:modified xsi:type="dcterms:W3CDTF">2024-12-11T09:29:29Z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2DDFABF7C3B54CA8B6CA8207641CF730_13</vt:lpwstr>
  </property>
</Properties>
</file>